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5"/>
  </p:notesMasterIdLst>
  <p:handoutMasterIdLst>
    <p:handoutMasterId r:id="rId46"/>
  </p:handoutMasterIdLst>
  <p:sldIdLst>
    <p:sldId id="371" r:id="rId2"/>
    <p:sldId id="372" r:id="rId3"/>
    <p:sldId id="373" r:id="rId4"/>
    <p:sldId id="361" r:id="rId5"/>
    <p:sldId id="317" r:id="rId6"/>
    <p:sldId id="321" r:id="rId7"/>
    <p:sldId id="266" r:id="rId8"/>
    <p:sldId id="374" r:id="rId9"/>
    <p:sldId id="375" r:id="rId10"/>
    <p:sldId id="354" r:id="rId11"/>
    <p:sldId id="320" r:id="rId12"/>
    <p:sldId id="267" r:id="rId13"/>
    <p:sldId id="355" r:id="rId14"/>
    <p:sldId id="382" r:id="rId15"/>
    <p:sldId id="356" r:id="rId16"/>
    <p:sldId id="366" r:id="rId17"/>
    <p:sldId id="367" r:id="rId18"/>
    <p:sldId id="368" r:id="rId19"/>
    <p:sldId id="384" r:id="rId20"/>
    <p:sldId id="278" r:id="rId21"/>
    <p:sldId id="357" r:id="rId22"/>
    <p:sldId id="333" r:id="rId23"/>
    <p:sldId id="334" r:id="rId24"/>
    <p:sldId id="364" r:id="rId25"/>
    <p:sldId id="380" r:id="rId26"/>
    <p:sldId id="336" r:id="rId27"/>
    <p:sldId id="337" r:id="rId28"/>
    <p:sldId id="339" r:id="rId29"/>
    <p:sldId id="358" r:id="rId30"/>
    <p:sldId id="325" r:id="rId31"/>
    <p:sldId id="292" r:id="rId32"/>
    <p:sldId id="288" r:id="rId33"/>
    <p:sldId id="376" r:id="rId34"/>
    <p:sldId id="378" r:id="rId35"/>
    <p:sldId id="341" r:id="rId36"/>
    <p:sldId id="312" r:id="rId37"/>
    <p:sldId id="313" r:id="rId38"/>
    <p:sldId id="314" r:id="rId39"/>
    <p:sldId id="343" r:id="rId40"/>
    <p:sldId id="344" r:id="rId41"/>
    <p:sldId id="345" r:id="rId42"/>
    <p:sldId id="359" r:id="rId43"/>
    <p:sldId id="300" r:id="rId44"/>
  </p:sldIdLst>
  <p:sldSz cx="9144000" cy="5143500" type="screen16x9"/>
  <p:notesSz cx="6807200" cy="9939338"/>
  <p:embeddedFontLst>
    <p:embeddedFont>
      <p:font typeface="メイリオ" panose="020B0604030504040204" pitchFamily="50" charset="-128"/>
      <p:regular r:id="rId47"/>
      <p:bold r:id="rId48"/>
      <p:italic r:id="rId49"/>
      <p:boldItalic r:id="rId50"/>
    </p:embeddedFont>
    <p:embeddedFont>
      <p:font typeface="游ゴシック" panose="020B0400000000000000" pitchFamily="50" charset="-128"/>
      <p:regular r:id="rId51"/>
      <p:bold r:id="rId52"/>
    </p:embeddedFont>
    <p:embeddedFont>
      <p:font typeface="游ゴシック" panose="020B0400000000000000" pitchFamily="50" charset="-128"/>
      <p:regular r:id="rId51"/>
      <p:bold r:id="rId52"/>
    </p:embeddedFont>
    <p:embeddedFont>
      <p:font typeface="游ゴシック Medium" panose="020B0500000000000000" pitchFamily="50" charset="-128"/>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7" userDrawn="1">
          <p15:clr>
            <a:srgbClr val="A4A3A4"/>
          </p15:clr>
        </p15:guide>
        <p15:guide id="2" pos="1950" userDrawn="1">
          <p15:clr>
            <a:srgbClr val="A4A3A4"/>
          </p15:clr>
        </p15:guide>
        <p15:guide id="3" orient="horz" pos="1892"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ieEnj3sRnxA5I+a1lmdl93NtcA5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加藤 紗織" initials="加藤" lastIdx="1" clrIdx="0">
    <p:extLst>
      <p:ext uri="{19B8F6BF-5375-455C-9EA6-DF929625EA0E}">
        <p15:presenceInfo xmlns:p15="http://schemas.microsoft.com/office/powerpoint/2012/main" userId="S-1-5-21-2942562286-3566906013-410984517-42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757070"/>
    <a:srgbClr val="FF5050"/>
    <a:srgbClr val="FF3300"/>
    <a:srgbClr val="FFBD47"/>
    <a:srgbClr val="FFC000"/>
    <a:srgbClr val="FF8427"/>
    <a:srgbClr val="FFFF00"/>
    <a:srgbClr val="D8D7D7"/>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A0D10D-50CF-4121-8E0F-D59097571FAB}">
  <a:tblStyle styleId="{62A0D10D-50CF-4121-8E0F-D59097571FAB}"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91A3E3F-EC95-46C8-9163-0A6F2541C905}"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25" autoAdjust="0"/>
    <p:restoredTop sz="95244" autoAdjust="0"/>
  </p:normalViewPr>
  <p:slideViewPr>
    <p:cSldViewPr snapToGrid="0">
      <p:cViewPr varScale="1">
        <p:scale>
          <a:sx n="114" d="100"/>
          <a:sy n="114" d="100"/>
        </p:scale>
        <p:origin x="878" y="82"/>
      </p:cViewPr>
      <p:guideLst>
        <p:guide orient="horz" pos="1597"/>
        <p:guide pos="1950"/>
        <p:guide orient="horz" pos="18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7.fntdata"/><Relationship Id="rId66" Type="http://schemas.openxmlformats.org/officeDocument/2006/relationships/tableStyles" Target="tableStyles.xml"/><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3817257217848"/>
          <c:y val="0.12565625000000002"/>
          <c:w val="0.49907004593175852"/>
          <c:h val="0.74860506889763778"/>
        </c:manualLayout>
      </c:layout>
      <c:pieChart>
        <c:varyColors val="1"/>
        <c:ser>
          <c:idx val="0"/>
          <c:order val="0"/>
          <c:tx>
            <c:strRef>
              <c:f>Sheet1!$B$1</c:f>
              <c:strCache>
                <c:ptCount val="1"/>
                <c:pt idx="0">
                  <c:v>列1</c:v>
                </c:pt>
              </c:strCache>
            </c:strRef>
          </c:tx>
          <c:dPt>
            <c:idx val="0"/>
            <c:bubble3D val="0"/>
            <c:spPr>
              <a:solidFill>
                <a:srgbClr val="3A3838"/>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A8E-4D6F-98CC-7B3C223D5033}"/>
              </c:ext>
            </c:extLst>
          </c:dPt>
          <c:dPt>
            <c:idx val="1"/>
            <c:bubble3D val="0"/>
            <c:spPr>
              <a:solidFill>
                <a:srgbClr val="FF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A8E-4D6F-98CC-7B3C223D5033}"/>
              </c:ext>
            </c:extLst>
          </c:dPt>
          <c:dPt>
            <c:idx val="2"/>
            <c:bubble3D val="0"/>
            <c:spPr>
              <a:solidFill>
                <a:srgbClr val="FF8427"/>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2A8E-4D6F-98CC-7B3C223D5033}"/>
              </c:ext>
            </c:extLst>
          </c:dPt>
          <c:dPt>
            <c:idx val="3"/>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2A8E-4D6F-98CC-7B3C223D5033}"/>
              </c:ext>
            </c:extLst>
          </c:dPt>
          <c:dPt>
            <c:idx val="4"/>
            <c:bubble3D val="0"/>
            <c:spPr>
              <a:solidFill>
                <a:schemeClr val="bg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2A8E-4D6F-98CC-7B3C223D5033}"/>
              </c:ext>
            </c:extLst>
          </c:dPt>
          <c:dPt>
            <c:idx val="5"/>
            <c:bubble3D val="0"/>
            <c:spPr>
              <a:solidFill>
                <a:srgbClr val="BFBFB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2A8E-4D6F-98CC-7B3C223D5033}"/>
              </c:ext>
            </c:extLst>
          </c:dPt>
          <c:dLbls>
            <c:dLbl>
              <c:idx val="0"/>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solidFill>
                      <a:latin typeface="+mn-lt"/>
                      <a:ea typeface="+mn-ea"/>
                      <a:cs typeface="+mn-cs"/>
                    </a:defRPr>
                  </a:pPr>
                  <a:endParaRPr lang="ja-JP"/>
                </a:p>
              </c:txPr>
              <c:dLblPos val="outEnd"/>
              <c:showLegendKey val="0"/>
              <c:showVal val="0"/>
              <c:showCatName val="1"/>
              <c:showSerName val="0"/>
              <c:showPercent val="1"/>
              <c:showBubbleSize val="0"/>
              <c:extLst>
                <c:ext xmlns:c15="http://schemas.microsoft.com/office/drawing/2012/chart" uri="{CE6537A1-D6FC-4f65-9D91-7224C49458BB}">
                  <c15:layout>
                    <c:manualLayout>
                      <c:w val="0.24633629766401829"/>
                      <c:h val="0.15718253868255391"/>
                    </c:manualLayout>
                  </c15:layout>
                </c:ext>
                <c:ext xmlns:c16="http://schemas.microsoft.com/office/drawing/2014/chart" uri="{C3380CC4-5D6E-409C-BE32-E72D297353CC}">
                  <c16:uniqueId val="{00000001-2A8E-4D6F-98CC-7B3C223D5033}"/>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bg1"/>
                      </a:solidFill>
                      <a:latin typeface="+mn-lt"/>
                      <a:ea typeface="+mn-ea"/>
                      <a:cs typeface="+mn-cs"/>
                    </a:defRPr>
                  </a:pPr>
                  <a:endParaRPr lang="ja-JP"/>
                </a:p>
              </c:txPr>
              <c:dLblPos val="ct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A8E-4D6F-98CC-7B3C223D5033}"/>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bg1"/>
                      </a:solidFill>
                      <a:latin typeface="+mn-lt"/>
                      <a:ea typeface="+mn-ea"/>
                      <a:cs typeface="+mn-cs"/>
                    </a:defRPr>
                  </a:pPr>
                  <a:endParaRPr lang="ja-JP"/>
                </a:p>
              </c:txPr>
              <c:dLblPos val="ctr"/>
              <c:showLegendKey val="0"/>
              <c:showVal val="0"/>
              <c:showCatName val="1"/>
              <c:showSerName val="0"/>
              <c:showPercent val="1"/>
              <c:showBubbleSize val="0"/>
              <c:extLst>
                <c:ext xmlns:c15="http://schemas.microsoft.com/office/drawing/2012/chart" uri="{CE6537A1-D6FC-4f65-9D91-7224C49458BB}">
                  <c15:layout>
                    <c:manualLayout>
                      <c:w val="0.25639518354065594"/>
                      <c:h val="0.21264980017342255"/>
                    </c:manualLayout>
                  </c15:layout>
                </c:ext>
                <c:ext xmlns:c16="http://schemas.microsoft.com/office/drawing/2014/chart" uri="{C3380CC4-5D6E-409C-BE32-E72D297353CC}">
                  <c16:uniqueId val="{00000005-2A8E-4D6F-98CC-7B3C223D5033}"/>
                </c:ext>
              </c:extLst>
            </c:dLbl>
            <c:dLbl>
              <c:idx val="3"/>
              <c:layout>
                <c:manualLayout>
                  <c:x val="0.16298210882057057"/>
                  <c:y val="-2.7673626630626759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A8E-4D6F-98CC-7B3C223D5033}"/>
                </c:ext>
              </c:extLst>
            </c:dLbl>
            <c:dLbl>
              <c:idx val="4"/>
              <c:layout>
                <c:manualLayout>
                  <c:x val="8.5671524006748333E-3"/>
                  <c:y val="4.736692489667039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A8E-4D6F-98CC-7B3C223D5033}"/>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0B-2A8E-4D6F-98CC-7B3C223D503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5"/>
                <c:pt idx="0">
                  <c:v>1日に数回</c:v>
                </c:pt>
                <c:pt idx="1">
                  <c:v>ほぼ毎日</c:v>
                </c:pt>
                <c:pt idx="2">
                  <c:v>週2～3回</c:v>
                </c:pt>
                <c:pt idx="3">
                  <c:v>週1回</c:v>
                </c:pt>
                <c:pt idx="4">
                  <c:v>月に数回</c:v>
                </c:pt>
              </c:strCache>
            </c:strRef>
          </c:cat>
          <c:val>
            <c:numRef>
              <c:f>Sheet1!$B$2:$B$7</c:f>
              <c:numCache>
                <c:formatCode>0%</c:formatCode>
                <c:ptCount val="6"/>
                <c:pt idx="0">
                  <c:v>0.03</c:v>
                </c:pt>
                <c:pt idx="1">
                  <c:v>0.32</c:v>
                </c:pt>
                <c:pt idx="2">
                  <c:v>0.3</c:v>
                </c:pt>
                <c:pt idx="3">
                  <c:v>0.18</c:v>
                </c:pt>
                <c:pt idx="4">
                  <c:v>0.18</c:v>
                </c:pt>
              </c:numCache>
            </c:numRef>
          </c:val>
          <c:extLst>
            <c:ext xmlns:c16="http://schemas.microsoft.com/office/drawing/2014/chart" uri="{C3380CC4-5D6E-409C-BE32-E72D297353CC}">
              <c16:uniqueId val="{0000000C-2A8E-4D6F-98CC-7B3C223D5033}"/>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3817257217848"/>
          <c:y val="0.12565625000000002"/>
          <c:w val="0.49907004593175852"/>
          <c:h val="0.74860506889763778"/>
        </c:manualLayout>
      </c:layout>
      <c:pieChart>
        <c:varyColors val="1"/>
        <c:ser>
          <c:idx val="0"/>
          <c:order val="0"/>
          <c:tx>
            <c:strRef>
              <c:f>Sheet1!$B$1</c:f>
              <c:strCache>
                <c:ptCount val="1"/>
                <c:pt idx="0">
                  <c:v>列1</c:v>
                </c:pt>
              </c:strCache>
            </c:strRef>
          </c:tx>
          <c:dPt>
            <c:idx val="0"/>
            <c:bubble3D val="0"/>
            <c:spPr>
              <a:solidFill>
                <a:srgbClr val="3A3838"/>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B2C-4DB0-8780-EDA9703595FB}"/>
              </c:ext>
            </c:extLst>
          </c:dPt>
          <c:dPt>
            <c:idx val="1"/>
            <c:bubble3D val="0"/>
            <c:spPr>
              <a:solidFill>
                <a:srgbClr val="FF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2B2C-4DB0-8780-EDA9703595FB}"/>
              </c:ext>
            </c:extLst>
          </c:dPt>
          <c:dPt>
            <c:idx val="2"/>
            <c:bubble3D val="0"/>
            <c:spPr>
              <a:solidFill>
                <a:srgbClr val="FF8427"/>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2B2C-4DB0-8780-EDA9703595FB}"/>
              </c:ext>
            </c:extLst>
          </c:dPt>
          <c:dPt>
            <c:idx val="3"/>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2B2C-4DB0-8780-EDA9703595FB}"/>
              </c:ext>
            </c:extLst>
          </c:dPt>
          <c:dPt>
            <c:idx val="4"/>
            <c:bubble3D val="0"/>
            <c:spPr>
              <a:solidFill>
                <a:schemeClr val="bg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2B2C-4DB0-8780-EDA9703595FB}"/>
              </c:ext>
            </c:extLst>
          </c:dPt>
          <c:dPt>
            <c:idx val="5"/>
            <c:bubble3D val="0"/>
            <c:spPr>
              <a:solidFill>
                <a:srgbClr val="BFBFB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2B2C-4DB0-8780-EDA9703595FB}"/>
              </c:ext>
            </c:extLst>
          </c:dPt>
          <c:dLbls>
            <c:dLbl>
              <c:idx val="0"/>
              <c:spPr>
                <a:noFill/>
                <a:ln>
                  <a:noFill/>
                </a:ln>
                <a:effectLst/>
              </c:spPr>
              <c:txPr>
                <a:bodyPr rot="0" spcFirstLastPara="1" vertOverflow="ellipsis" vert="horz" wrap="square" lIns="38100" tIns="19050" rIns="38100" bIns="19050" anchor="ctr" anchorCtr="1">
                  <a:noAutofit/>
                </a:bodyPr>
                <a:lstStyle/>
                <a:p>
                  <a:pPr>
                    <a:defRPr sz="800" b="1" i="0" u="none" strike="noStrike" kern="1200" spc="0" baseline="0">
                      <a:solidFill>
                        <a:schemeClr val="tx1"/>
                      </a:solidFill>
                      <a:latin typeface="+mn-lt"/>
                      <a:ea typeface="+mn-ea"/>
                      <a:cs typeface="+mn-cs"/>
                    </a:defRPr>
                  </a:pPr>
                  <a:endParaRPr lang="ja-JP"/>
                </a:p>
              </c:txPr>
              <c:dLblPos val="outEnd"/>
              <c:showLegendKey val="0"/>
              <c:showVal val="0"/>
              <c:showCatName val="1"/>
              <c:showSerName val="0"/>
              <c:showPercent val="1"/>
              <c:showBubbleSize val="0"/>
              <c:extLst>
                <c:ext xmlns:c15="http://schemas.microsoft.com/office/drawing/2012/chart" uri="{CE6537A1-D6FC-4f65-9D91-7224C49458BB}">
                  <c15:layout>
                    <c:manualLayout>
                      <c:w val="0.24633629766401829"/>
                      <c:h val="0.15718253868255391"/>
                    </c:manualLayout>
                  </c15:layout>
                </c:ext>
                <c:ext xmlns:c16="http://schemas.microsoft.com/office/drawing/2014/chart" uri="{C3380CC4-5D6E-409C-BE32-E72D297353CC}">
                  <c16:uniqueId val="{00000003-2B2C-4DB0-8780-EDA9703595FB}"/>
                </c:ext>
              </c:extLst>
            </c:dLbl>
            <c:dLbl>
              <c:idx val="1"/>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bg1"/>
                      </a:solidFill>
                      <a:latin typeface="+mn-lt"/>
                      <a:ea typeface="+mn-ea"/>
                      <a:cs typeface="+mn-cs"/>
                    </a:defRPr>
                  </a:pPr>
                  <a:endParaRPr lang="ja-JP"/>
                </a:p>
              </c:txPr>
              <c:dLblPos val="ct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2B2C-4DB0-8780-EDA9703595FB}"/>
                </c:ext>
              </c:extLst>
            </c:dLbl>
            <c:dLbl>
              <c:idx val="2"/>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bg1"/>
                      </a:solidFill>
                      <a:latin typeface="+mn-lt"/>
                      <a:ea typeface="+mn-ea"/>
                      <a:cs typeface="+mn-cs"/>
                    </a:defRPr>
                  </a:pPr>
                  <a:endParaRPr lang="ja-JP"/>
                </a:p>
              </c:txPr>
              <c:dLblPos val="ct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B2C-4DB0-8780-EDA9703595FB}"/>
                </c:ext>
              </c:extLst>
            </c:dLbl>
            <c:dLbl>
              <c:idx val="3"/>
              <c:layout>
                <c:manualLayout>
                  <c:x val="0.16298210882057057"/>
                  <c:y val="-2.7673626630626759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2B2C-4DB0-8780-EDA9703595FB}"/>
                </c:ext>
              </c:extLst>
            </c:dLbl>
            <c:dLbl>
              <c:idx val="4"/>
              <c:layout>
                <c:manualLayout>
                  <c:x val="8.5671524006748333E-3"/>
                  <c:y val="4.7366924896670395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B2C-4DB0-8780-EDA9703595FB}"/>
                </c:ext>
              </c:extLst>
            </c:dLbl>
            <c:dLbl>
              <c:idx val="5"/>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tx1"/>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08-2B2C-4DB0-8780-EDA9703595FB}"/>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5"/>
                <c:pt idx="0">
                  <c:v>1日に数回</c:v>
                </c:pt>
                <c:pt idx="1">
                  <c:v>ほぼ毎日</c:v>
                </c:pt>
                <c:pt idx="2">
                  <c:v>週2～3回</c:v>
                </c:pt>
                <c:pt idx="3">
                  <c:v>週1回</c:v>
                </c:pt>
                <c:pt idx="4">
                  <c:v>月に数回</c:v>
                </c:pt>
              </c:strCache>
            </c:strRef>
          </c:cat>
          <c:val>
            <c:numRef>
              <c:f>Sheet1!$B$2:$B$7</c:f>
              <c:numCache>
                <c:formatCode>0%</c:formatCode>
                <c:ptCount val="6"/>
                <c:pt idx="0">
                  <c:v>0.03</c:v>
                </c:pt>
                <c:pt idx="1">
                  <c:v>0.32</c:v>
                </c:pt>
                <c:pt idx="2">
                  <c:v>0.3</c:v>
                </c:pt>
                <c:pt idx="3">
                  <c:v>0.18</c:v>
                </c:pt>
                <c:pt idx="4">
                  <c:v>0.18</c:v>
                </c:pt>
              </c:numCache>
            </c:numRef>
          </c:val>
          <c:extLst>
            <c:ext xmlns:c16="http://schemas.microsoft.com/office/drawing/2014/chart" uri="{C3380CC4-5D6E-409C-BE32-E72D297353CC}">
              <c16:uniqueId val="{00000000-2B2C-4DB0-8780-EDA9703595FB}"/>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c:v>
                </c:pt>
              </c:strCache>
            </c:strRef>
          </c:tx>
          <c:spPr>
            <a:ln>
              <a:noFill/>
            </a:ln>
          </c:spPr>
          <c:dPt>
            <c:idx val="0"/>
            <c:bubble3D val="0"/>
            <c:spPr>
              <a:solidFill>
                <a:srgbClr val="FF0000"/>
              </a:solidFill>
              <a:ln w="19050">
                <a:noFill/>
              </a:ln>
              <a:effectLst/>
            </c:spPr>
            <c:extLst>
              <c:ext xmlns:c16="http://schemas.microsoft.com/office/drawing/2014/chart" uri="{C3380CC4-5D6E-409C-BE32-E72D297353CC}">
                <c16:uniqueId val="{00000002-D8CC-4F80-9252-312A0E7F3BB1}"/>
              </c:ext>
            </c:extLst>
          </c:dPt>
          <c:dPt>
            <c:idx val="1"/>
            <c:bubble3D val="0"/>
            <c:spPr>
              <a:solidFill>
                <a:srgbClr val="FF8427"/>
              </a:solidFill>
              <a:ln w="19050">
                <a:noFill/>
              </a:ln>
              <a:effectLst/>
            </c:spPr>
            <c:extLst>
              <c:ext xmlns:c16="http://schemas.microsoft.com/office/drawing/2014/chart" uri="{C3380CC4-5D6E-409C-BE32-E72D297353CC}">
                <c16:uniqueId val="{00000003-D8CC-4F80-9252-312A0E7F3BB1}"/>
              </c:ext>
            </c:extLst>
          </c:dPt>
          <c:dPt>
            <c:idx val="2"/>
            <c:bubble3D val="0"/>
            <c:spPr>
              <a:solidFill>
                <a:schemeClr val="accent3"/>
              </a:solidFill>
              <a:ln w="19050">
                <a:noFill/>
              </a:ln>
              <a:effectLst/>
            </c:spPr>
            <c:extLst>
              <c:ext xmlns:c16="http://schemas.microsoft.com/office/drawing/2014/chart" uri="{C3380CC4-5D6E-409C-BE32-E72D297353CC}">
                <c16:uniqueId val="{00000005-A541-4E1E-AC3C-473B30E919D6}"/>
              </c:ext>
            </c:extLst>
          </c:dPt>
          <c:dPt>
            <c:idx val="3"/>
            <c:bubble3D val="0"/>
            <c:spPr>
              <a:solidFill>
                <a:schemeClr val="accent4"/>
              </a:solidFill>
              <a:ln w="19050">
                <a:noFill/>
              </a:ln>
              <a:effectLst/>
            </c:spPr>
            <c:extLst>
              <c:ext xmlns:c16="http://schemas.microsoft.com/office/drawing/2014/chart" uri="{C3380CC4-5D6E-409C-BE32-E72D297353CC}">
                <c16:uniqueId val="{00000007-A541-4E1E-AC3C-473B30E919D6}"/>
              </c:ext>
            </c:extLst>
          </c:dPt>
          <c:dLbls>
            <c:dLbl>
              <c:idx val="0"/>
              <c:tx>
                <c:rich>
                  <a:bodyPr/>
                  <a:lstStyle/>
                  <a:p>
                    <a:fld id="{9EA0B35A-19B0-428F-91AB-269EE3DF16E5}" type="CATEGORYNAME">
                      <a:rPr lang="ja-JP" altLang="en-US" smtClean="0"/>
                      <a:pPr/>
                      <a:t>[分類名]</a:t>
                    </a:fld>
                    <a:r>
                      <a:rPr lang="ja-JP" altLang="en-US" baseline="0"/>
                      <a:t> </a:t>
                    </a:r>
                    <a:fld id="{7E5E3C14-E510-4ED3-8F97-1891DFFACB19}" type="VALUE">
                      <a:rPr lang="en-US" altLang="ja-JP" baseline="0"/>
                      <a:pPr/>
                      <a:t>[値]</a:t>
                    </a:fld>
                    <a:endParaRPr lang="ja-JP" altLang="en-US" baseline="0"/>
                  </a:p>
                </c:rich>
              </c:tx>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8CC-4F80-9252-312A0E7F3BB1}"/>
                </c:ext>
              </c:extLst>
            </c:dLbl>
            <c:dLbl>
              <c:idx val="1"/>
              <c:layout>
                <c:manualLayout>
                  <c:x val="0.2249798913685381"/>
                  <c:y val="0.19760831008932117"/>
                </c:manualLayout>
              </c:layout>
              <c:tx>
                <c:rich>
                  <a:bodyPr/>
                  <a:lstStyle/>
                  <a:p>
                    <a:fld id="{15BB229D-8390-4BE0-B377-C05186916DC3}" type="CATEGORYNAME">
                      <a:rPr lang="ja-JP" altLang="en-US" smtClean="0"/>
                      <a:pPr/>
                      <a:t>[分類名]</a:t>
                    </a:fld>
                    <a:r>
                      <a:rPr lang="ja-JP" altLang="en-US" baseline="0" dirty="0"/>
                      <a:t> </a:t>
                    </a:r>
                    <a:fld id="{ACEFCB1E-2575-4FBF-B079-1B36751755C8}" type="PERCENTAGE">
                      <a:rPr lang="en-US" altLang="ja-JP" baseline="0" smtClean="0"/>
                      <a:pPr/>
                      <a:t>[パーセンテージ]</a:t>
                    </a:fld>
                    <a:endParaRPr lang="ja-JP" altLang="en-US" baseline="0"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29106443787930231"/>
                      <c:h val="0.27907619274869072"/>
                    </c:manualLayout>
                  </c15:layout>
                  <c15:dlblFieldTable/>
                  <c15:showDataLabelsRange val="0"/>
                </c:ext>
                <c:ext xmlns:c16="http://schemas.microsoft.com/office/drawing/2014/chart" uri="{C3380CC4-5D6E-409C-BE32-E72D297353CC}">
                  <c16:uniqueId val="{00000003-D8CC-4F80-9252-312A0E7F3BB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ja-JP"/>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有職者</c:v>
                </c:pt>
                <c:pt idx="1">
                  <c:v>主婦/その他</c:v>
                </c:pt>
              </c:strCache>
            </c:strRef>
          </c:cat>
          <c:val>
            <c:numRef>
              <c:f>Sheet1!$B$2:$B$5</c:f>
              <c:numCache>
                <c:formatCode>0%</c:formatCode>
                <c:ptCount val="4"/>
                <c:pt idx="0">
                  <c:v>0.78</c:v>
                </c:pt>
                <c:pt idx="1">
                  <c:v>0.22</c:v>
                </c:pt>
              </c:numCache>
            </c:numRef>
          </c:val>
          <c:extLst>
            <c:ext xmlns:c16="http://schemas.microsoft.com/office/drawing/2014/chart" uri="{C3380CC4-5D6E-409C-BE32-E72D297353CC}">
              <c16:uniqueId val="{00000000-D8CC-4F80-9252-312A0E7F3BB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solidFill>
              <a:srgbClr val="FF8427"/>
            </a:solidFill>
            <a:ln>
              <a:noFill/>
            </a:ln>
          </c:spPr>
          <c:dPt>
            <c:idx val="0"/>
            <c:bubble3D val="0"/>
            <c:spPr>
              <a:solidFill>
                <a:srgbClr val="FFC000"/>
              </a:solidFill>
              <a:ln w="19050">
                <a:noFill/>
              </a:ln>
              <a:effectLst/>
            </c:spPr>
            <c:extLst>
              <c:ext xmlns:c16="http://schemas.microsoft.com/office/drawing/2014/chart" uri="{C3380CC4-5D6E-409C-BE32-E72D297353CC}">
                <c16:uniqueId val="{00000003-1496-415F-9E5C-340464496F8F}"/>
              </c:ext>
            </c:extLst>
          </c:dPt>
          <c:dPt>
            <c:idx val="1"/>
            <c:bubble3D val="0"/>
            <c:spPr>
              <a:solidFill>
                <a:srgbClr val="FF0000"/>
              </a:solidFill>
              <a:ln w="19050">
                <a:noFill/>
              </a:ln>
              <a:effectLst/>
            </c:spPr>
            <c:extLst>
              <c:ext xmlns:c16="http://schemas.microsoft.com/office/drawing/2014/chart" uri="{C3380CC4-5D6E-409C-BE32-E72D297353CC}">
                <c16:uniqueId val="{00000002-1496-415F-9E5C-340464496F8F}"/>
              </c:ext>
            </c:extLst>
          </c:dPt>
          <c:dPt>
            <c:idx val="2"/>
            <c:bubble3D val="0"/>
            <c:spPr>
              <a:solidFill>
                <a:srgbClr val="FF8427"/>
              </a:solidFill>
              <a:ln w="19050">
                <a:noFill/>
              </a:ln>
              <a:effectLst/>
            </c:spPr>
            <c:extLst>
              <c:ext xmlns:c16="http://schemas.microsoft.com/office/drawing/2014/chart" uri="{C3380CC4-5D6E-409C-BE32-E72D297353CC}">
                <c16:uniqueId val="{00000004-1496-415F-9E5C-340464496F8F}"/>
              </c:ext>
            </c:extLst>
          </c:dPt>
          <c:dPt>
            <c:idx val="3"/>
            <c:bubble3D val="0"/>
            <c:spPr>
              <a:solidFill>
                <a:srgbClr val="FF8427"/>
              </a:solidFill>
              <a:ln w="19050">
                <a:noFill/>
              </a:ln>
              <a:effectLst/>
            </c:spPr>
            <c:extLst>
              <c:ext xmlns:c16="http://schemas.microsoft.com/office/drawing/2014/chart" uri="{C3380CC4-5D6E-409C-BE32-E72D297353CC}">
                <c16:uniqueId val="{00000007-E78C-4E7F-8AC2-B6178EC689B7}"/>
              </c:ext>
            </c:extLst>
          </c:dPt>
          <c:dLbls>
            <c:dLbl>
              <c:idx val="0"/>
              <c:layout>
                <c:manualLayout>
                  <c:x val="-0.20878573365602565"/>
                  <c:y val="0.20975846707160595"/>
                </c:manualLayout>
              </c:layout>
              <c:tx>
                <c:rich>
                  <a:bodyPr/>
                  <a:lstStyle/>
                  <a:p>
                    <a:fld id="{D76BECBA-9BE8-4C31-9BF9-55229A5544D8}" type="CATEGORYNAME">
                      <a:rPr lang="ja-JP" altLang="en-US" smtClean="0"/>
                      <a:pPr/>
                      <a:t>[分類名]</a:t>
                    </a:fld>
                    <a:fld id="{3DD31405-46FA-4192-B7F9-0DE45F5CA49F}" type="VALUE">
                      <a:rPr lang="en-US" altLang="ja-JP" baseline="0" smtClean="0"/>
                      <a:pPr/>
                      <a:t>[値]</a:t>
                    </a:fld>
                    <a:endParaRPr lang="ja-JP" altLang="en-US"/>
                  </a:p>
                </c:rich>
              </c:tx>
              <c:dLblPos val="bestFit"/>
              <c:showLegendKey val="0"/>
              <c:showVal val="1"/>
              <c:showCatName val="1"/>
              <c:showSerName val="0"/>
              <c:showPercent val="0"/>
              <c:showBubbleSize val="0"/>
              <c:extLst>
                <c:ext xmlns:c15="http://schemas.microsoft.com/office/drawing/2012/chart" uri="{CE6537A1-D6FC-4f65-9D91-7224C49458BB}">
                  <c15:layout>
                    <c:manualLayout>
                      <c:w val="0.29503188412556852"/>
                      <c:h val="0.2583845104592426"/>
                    </c:manualLayout>
                  </c15:layout>
                  <c15:dlblFieldTable/>
                  <c15:showDataLabelsRange val="0"/>
                </c:ext>
                <c:ext xmlns:c16="http://schemas.microsoft.com/office/drawing/2014/chart" uri="{C3380CC4-5D6E-409C-BE32-E72D297353CC}">
                  <c16:uniqueId val="{00000003-1496-415F-9E5C-340464496F8F}"/>
                </c:ext>
              </c:extLst>
            </c:dLbl>
            <c:dLbl>
              <c:idx val="1"/>
              <c:tx>
                <c:rich>
                  <a:bodyPr/>
                  <a:lstStyle/>
                  <a:p>
                    <a:fld id="{366BF46D-ECA7-4AC8-9858-6B4CD39214A2}" type="CATEGORYNAME">
                      <a:rPr lang="ja-JP" altLang="en-US" smtClean="0"/>
                      <a:pPr/>
                      <a:t>[分類名]</a:t>
                    </a:fld>
                    <a:fld id="{C126522D-C188-4F8A-9112-864A58EB82E9}" type="VALUE">
                      <a:rPr lang="en-US" altLang="ja-JP" baseline="0" smtClean="0"/>
                      <a:pPr/>
                      <a:t>[値]</a:t>
                    </a:fld>
                    <a:endParaRPr lang="ja-JP" altLang="en-US"/>
                  </a:p>
                </c:rich>
              </c:tx>
              <c:dLblPos val="ctr"/>
              <c:showLegendKey val="0"/>
              <c:showVal val="1"/>
              <c:showCatName val="1"/>
              <c:showSerName val="0"/>
              <c:showPercent val="0"/>
              <c:showBubbleSize val="0"/>
              <c:extLst>
                <c:ext xmlns:c15="http://schemas.microsoft.com/office/drawing/2012/chart" uri="{CE6537A1-D6FC-4f65-9D91-7224C49458BB}">
                  <c15:layout>
                    <c:manualLayout>
                      <c:w val="0.28070067213760369"/>
                      <c:h val="0.2583845104592426"/>
                    </c:manualLayout>
                  </c15:layout>
                  <c15:dlblFieldTable/>
                  <c15:showDataLabelsRange val="0"/>
                </c:ext>
                <c:ext xmlns:c16="http://schemas.microsoft.com/office/drawing/2014/chart" uri="{C3380CC4-5D6E-409C-BE32-E72D297353CC}">
                  <c16:uniqueId val="{00000002-1496-415F-9E5C-340464496F8F}"/>
                </c:ext>
              </c:extLst>
            </c:dLbl>
            <c:dLbl>
              <c:idx val="2"/>
              <c:layout>
                <c:manualLayout>
                  <c:x val="0.26120410510483938"/>
                  <c:y val="0.14075466678592352"/>
                </c:manualLayout>
              </c:layout>
              <c:tx>
                <c:rich>
                  <a:bodyPr/>
                  <a:lstStyle/>
                  <a:p>
                    <a:fld id="{C1B3426A-4805-4AEF-9B53-2CA29930D3AA}" type="CATEGORYNAME">
                      <a:rPr lang="ja-JP" altLang="en-US" smtClean="0"/>
                      <a:pPr/>
                      <a:t>[分類名]</a:t>
                    </a:fld>
                    <a:fld id="{3CA25FC9-396C-4BD7-A0DE-239AE0D0973D}" type="VALUE">
                      <a:rPr lang="en-US" altLang="ja-JP" baseline="0" smtClean="0"/>
                      <a:pPr/>
                      <a:t>[値]</a:t>
                    </a:fld>
                    <a:endParaRPr lang="ja-JP" altLang="en-US"/>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496-415F-9E5C-340464496F8F}"/>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ja-JP"/>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19歳以下</c:v>
                </c:pt>
                <c:pt idx="1">
                  <c:v>20歳以上</c:v>
                </c:pt>
                <c:pt idx="2">
                  <c:v>いない</c:v>
                </c:pt>
              </c:strCache>
            </c:strRef>
          </c:cat>
          <c:val>
            <c:numRef>
              <c:f>Sheet1!$B$2:$B$5</c:f>
              <c:numCache>
                <c:formatCode>0%</c:formatCode>
                <c:ptCount val="4"/>
                <c:pt idx="0">
                  <c:v>0.24</c:v>
                </c:pt>
                <c:pt idx="1">
                  <c:v>0.39</c:v>
                </c:pt>
                <c:pt idx="2">
                  <c:v>0.37</c:v>
                </c:pt>
              </c:numCache>
            </c:numRef>
          </c:val>
          <c:extLst>
            <c:ext xmlns:c16="http://schemas.microsoft.com/office/drawing/2014/chart" uri="{C3380CC4-5D6E-409C-BE32-E72D297353CC}">
              <c16:uniqueId val="{00000000-1496-415F-9E5C-340464496F8F}"/>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dPt>
            <c:idx val="0"/>
            <c:bubble3D val="0"/>
            <c:spPr>
              <a:solidFill>
                <a:srgbClr val="FFC000"/>
              </a:solidFill>
              <a:ln w="19050">
                <a:noFill/>
              </a:ln>
              <a:effectLst/>
            </c:spPr>
            <c:extLst>
              <c:ext xmlns:c16="http://schemas.microsoft.com/office/drawing/2014/chart" uri="{C3380CC4-5D6E-409C-BE32-E72D297353CC}">
                <c16:uniqueId val="{00000002-D45F-4C43-BE37-4BFEFFCDB889}"/>
              </c:ext>
            </c:extLst>
          </c:dPt>
          <c:dPt>
            <c:idx val="1"/>
            <c:bubble3D val="0"/>
            <c:spPr>
              <a:solidFill>
                <a:srgbClr val="FF8427"/>
              </a:solidFill>
              <a:ln w="19050">
                <a:noFill/>
              </a:ln>
              <a:effectLst/>
            </c:spPr>
            <c:extLst>
              <c:ext xmlns:c16="http://schemas.microsoft.com/office/drawing/2014/chart" uri="{C3380CC4-5D6E-409C-BE32-E72D297353CC}">
                <c16:uniqueId val="{00000003-D45F-4C43-BE37-4BFEFFCDB889}"/>
              </c:ext>
            </c:extLst>
          </c:dPt>
          <c:dPt>
            <c:idx val="2"/>
            <c:bubble3D val="0"/>
            <c:spPr>
              <a:solidFill>
                <a:srgbClr val="FF0000"/>
              </a:solidFill>
              <a:ln w="19050">
                <a:noFill/>
              </a:ln>
              <a:effectLst/>
            </c:spPr>
            <c:extLst>
              <c:ext xmlns:c16="http://schemas.microsoft.com/office/drawing/2014/chart" uri="{C3380CC4-5D6E-409C-BE32-E72D297353CC}">
                <c16:uniqueId val="{00000004-D45F-4C43-BE37-4BFEFFCDB88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98D-4F5E-A18A-25CD4D957E3B}"/>
              </c:ext>
            </c:extLst>
          </c:dPt>
          <c:dLbls>
            <c:dLbl>
              <c:idx val="0"/>
              <c:layout>
                <c:manualLayout>
                  <c:x val="-0.15610355590895938"/>
                  <c:y val="0.16277905607861945"/>
                </c:manualLayout>
              </c:layout>
              <c:tx>
                <c:rich>
                  <a:bodyPr/>
                  <a:lstStyle/>
                  <a:p>
                    <a:fld id="{DE35DDB0-5F2B-46FD-9232-C4C3245C4B42}" type="CATEGORYNAME">
                      <a:rPr lang="ja-JP" altLang="en-US" smtClean="0"/>
                      <a:pPr/>
                      <a:t>[分類名]</a:t>
                    </a:fld>
                    <a:r>
                      <a:rPr lang="ja-JP" altLang="en-US" baseline="0"/>
                      <a:t> </a:t>
                    </a:r>
                    <a:fld id="{AFE042CA-D05A-4252-96B8-AF07C52869F4}" type="VALUE">
                      <a:rPr lang="en-US" altLang="ja-JP" baseline="0"/>
                      <a:pPr/>
                      <a:t>[値]</a:t>
                    </a:fld>
                    <a:endParaRPr lang="ja-JP" alt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45F-4C43-BE37-4BFEFFCDB889}"/>
                </c:ext>
              </c:extLst>
            </c:dLbl>
            <c:dLbl>
              <c:idx val="1"/>
              <c:tx>
                <c:rich>
                  <a:bodyPr/>
                  <a:lstStyle/>
                  <a:p>
                    <a:fld id="{989FDD17-830B-4891-ABA9-1DEEC005DB30}" type="CATEGORYNAME">
                      <a:rPr lang="ja-JP" altLang="en-US" smtClean="0"/>
                      <a:pPr/>
                      <a:t>[分類名]</a:t>
                    </a:fld>
                    <a:fld id="{99EA85AF-ABA9-4475-9F74-C88F5A27936B}" type="VALUE">
                      <a:rPr lang="en-US" altLang="ja-JP" baseline="0" smtClean="0"/>
                      <a:pPr/>
                      <a:t>[値]</a:t>
                    </a:fld>
                    <a:endParaRPr lang="ja-JP" altLang="en-US"/>
                  </a:p>
                </c:rich>
              </c:tx>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45F-4C43-BE37-4BFEFFCDB889}"/>
                </c:ext>
              </c:extLst>
            </c:dLbl>
            <c:dLbl>
              <c:idx val="2"/>
              <c:tx>
                <c:rich>
                  <a:bodyPr/>
                  <a:lstStyle/>
                  <a:p>
                    <a:fld id="{6E49F5BD-1082-4984-B14C-2D296ECC3D8E}" type="CATEGORYNAME">
                      <a:rPr lang="ja-JP" altLang="en-US" smtClean="0"/>
                      <a:pPr/>
                      <a:t>[分類名]</a:t>
                    </a:fld>
                    <a:r>
                      <a:rPr lang="ja-JP" altLang="en-US" baseline="0"/>
                      <a:t> </a:t>
                    </a:r>
                    <a:fld id="{D75BCF5F-1CE6-471F-AB80-F8F2B4850CAF}" type="VALUE">
                      <a:rPr lang="en-US" altLang="ja-JP" baseline="0"/>
                      <a:pPr/>
                      <a:t>[値]</a:t>
                    </a:fld>
                    <a:endParaRPr lang="ja-JP" altLang="en-US" baseline="0"/>
                  </a:p>
                </c:rich>
              </c:tx>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45F-4C43-BE37-4BFEFFCDB88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ja-JP"/>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午前</c:v>
                </c:pt>
                <c:pt idx="1">
                  <c:v>午後</c:v>
                </c:pt>
                <c:pt idx="2">
                  <c:v>夜</c:v>
                </c:pt>
              </c:strCache>
            </c:strRef>
          </c:cat>
          <c:val>
            <c:numRef>
              <c:f>Sheet1!$B$2:$B$5</c:f>
              <c:numCache>
                <c:formatCode>0%</c:formatCode>
                <c:ptCount val="4"/>
                <c:pt idx="0">
                  <c:v>0.19</c:v>
                </c:pt>
                <c:pt idx="1">
                  <c:v>0.28000000000000003</c:v>
                </c:pt>
                <c:pt idx="2">
                  <c:v>0.53</c:v>
                </c:pt>
              </c:numCache>
            </c:numRef>
          </c:val>
          <c:extLst>
            <c:ext xmlns:c16="http://schemas.microsoft.com/office/drawing/2014/chart" uri="{C3380CC4-5D6E-409C-BE32-E72D297353CC}">
              <c16:uniqueId val="{00000000-D45F-4C43-BE37-4BFEFFCDB889}"/>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B3F413-B8F8-999C-710B-3CFC5FE71E2D}"/>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r>
              <a:rPr kumimoji="1" lang="en-US" altLang="ja-JP"/>
              <a:t>© 2024 shufu-to-seikatu-sha,LTD. All Rights Reserved. CONFIDENTIAL.</a:t>
            </a:r>
            <a:endParaRPr kumimoji="1" lang="ja-JP" altLang="en-US"/>
          </a:p>
        </p:txBody>
      </p:sp>
      <p:sp>
        <p:nvSpPr>
          <p:cNvPr id="3" name="日付プレースホルダー 2">
            <a:extLst>
              <a:ext uri="{FF2B5EF4-FFF2-40B4-BE49-F238E27FC236}">
                <a16:creationId xmlns:a16="http://schemas.microsoft.com/office/drawing/2014/main" id="{0CBC6448-9781-81E9-414B-62CA8DD35641}"/>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F106DD64-FDCF-4CAF-8B85-8346CB2C253C}" type="datetimeFigureOut">
              <a:rPr kumimoji="1" lang="ja-JP" altLang="en-US" smtClean="0"/>
              <a:t>2024/9/4</a:t>
            </a:fld>
            <a:endParaRPr kumimoji="1" lang="ja-JP" altLang="en-US"/>
          </a:p>
        </p:txBody>
      </p:sp>
      <p:sp>
        <p:nvSpPr>
          <p:cNvPr id="4" name="フッター プレースホルダー 3">
            <a:extLst>
              <a:ext uri="{FF2B5EF4-FFF2-40B4-BE49-F238E27FC236}">
                <a16:creationId xmlns:a16="http://schemas.microsoft.com/office/drawing/2014/main" id="{EE085CB9-A11C-E76C-9E64-E1DAD06B9D2D}"/>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84A0239-D4B8-F192-2386-DC1F6092E5C2}"/>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A158A2DB-0FE4-4E2B-861A-561DD275367E}" type="slidenum">
              <a:rPr kumimoji="1" lang="ja-JP" altLang="en-US" smtClean="0"/>
              <a:t>‹#›</a:t>
            </a:fld>
            <a:endParaRPr kumimoji="1" lang="ja-JP" altLang="en-US"/>
          </a:p>
        </p:txBody>
      </p:sp>
    </p:spTree>
    <p:extLst>
      <p:ext uri="{BB962C8B-B14F-4D97-AF65-F5344CB8AC3E}">
        <p14:creationId xmlns:p14="http://schemas.microsoft.com/office/powerpoint/2010/main" val="226791927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MS Gothic"/>
                <a:ea typeface="MS Gothic"/>
                <a:cs typeface="MS Gothic"/>
                <a:sym typeface="MS Gothic"/>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hf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79" name="Google Shape;79;p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830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83845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93979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2: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337" name="Google Shape;337;p1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3: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375" name="Google Shape;375;p1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4: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442" name="Google Shape;442;p1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3935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8: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cs typeface="Arial"/>
              <a:sym typeface="Arial"/>
            </a:endParaRPr>
          </a:p>
        </p:txBody>
      </p:sp>
      <p:sp>
        <p:nvSpPr>
          <p:cNvPr id="439" name="Google Shape;439;p18: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9: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558" name="Google Shape;558;p1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9895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0: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568" name="Google Shape;568;p2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8310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21: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598" name="Google Shape;598;p21: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7994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2: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lang="ja-JP" altLang="en-US" sz="800" b="1" u="none" strike="noStrike" cap="none" dirty="0">
              <a:solidFill>
                <a:srgbClr val="00B050"/>
              </a:solidFill>
              <a:latin typeface="游ゴシック" panose="020B0400000000000000" pitchFamily="50" charset="-128"/>
              <a:ea typeface="游ゴシック" panose="020B0400000000000000" pitchFamily="50" charset="-128"/>
              <a:cs typeface="MS Gothic"/>
              <a:sym typeface="MS Gothic"/>
            </a:endParaRPr>
          </a:p>
        </p:txBody>
      </p:sp>
      <p:sp>
        <p:nvSpPr>
          <p:cNvPr id="623" name="Google Shape;623;p2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2508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79" name="Google Shape;79;p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23: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668" name="Google Shape;668;p2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24: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677" name="Google Shape;677;p2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9864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25: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687" name="Google Shape;687;p25: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26: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730" name="Google Shape;730;p26: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26: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730" name="Google Shape;730;p26: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27: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771" name="Google Shape;771;p27: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7327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eaacec9399_0_840: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34" name="Google Shape;934;geaacec9399_0_84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27: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771" name="Google Shape;771;p27: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0245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27:notes"/>
          <p:cNvSpPr txBox="1">
            <a:spLocks noGrp="1"/>
          </p:cNvSpPr>
          <p:nvPr>
            <p:ph type="body" idx="1"/>
          </p:nvPr>
        </p:nvSpPr>
        <p:spPr>
          <a:xfrm>
            <a:off x="993934" y="6825021"/>
            <a:ext cx="7951470" cy="6465808"/>
          </a:xfrm>
          <a:prstGeom prst="rect">
            <a:avLst/>
          </a:prstGeom>
          <a:noFill/>
          <a:ln>
            <a:noFill/>
          </a:ln>
        </p:spPr>
        <p:txBody>
          <a:bodyPr spcFirstLastPara="1" wrap="square" lIns="132703" tIns="132703" rIns="132703" bIns="132703" anchor="t" anchorCtr="0">
            <a:noAutofit/>
          </a:bodyPr>
          <a:lstStyle/>
          <a:p>
            <a:pPr marL="0" indent="0">
              <a:buNone/>
            </a:pPr>
            <a:endParaRPr dirty="0">
              <a:latin typeface="游ゴシック" panose="020B0400000000000000" pitchFamily="50" charset="-128"/>
              <a:ea typeface="游ゴシック" panose="020B0400000000000000" pitchFamily="50" charset="-128"/>
            </a:endParaRPr>
          </a:p>
        </p:txBody>
      </p:sp>
      <p:sp>
        <p:nvSpPr>
          <p:cNvPr id="771" name="Google Shape;771;p27:notes"/>
          <p:cNvSpPr>
            <a:spLocks noGrp="1" noRot="1" noChangeAspect="1"/>
          </p:cNvSpPr>
          <p:nvPr>
            <p:ph type="sldImg" idx="2"/>
          </p:nvPr>
        </p:nvSpPr>
        <p:spPr>
          <a:xfrm>
            <a:off x="180975" y="1077913"/>
            <a:ext cx="9577388" cy="5386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0245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32: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937" name="Google Shape;937;p3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5836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98" name="Google Shape;98;p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37: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1028" name="Google Shape;1028;p37: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33: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947" name="Google Shape;947;p3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36: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996" name="Google Shape;996;p36: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3845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0: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568" name="Google Shape;568;p2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6093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3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1072" name="Google Shape;1072;p3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1543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3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1072" name="Google Shape;1072;p3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26312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eaacec9399_0_883: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78" name="Google Shape;978;geaacec9399_0_88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0141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3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1072" name="Google Shape;1072;p3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73475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3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1072" name="Google Shape;1072;p3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6425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42: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1147" name="Google Shape;1147;p4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9: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cs typeface="Arial"/>
              <a:sym typeface="Arial"/>
            </a:endParaRPr>
          </a:p>
        </p:txBody>
      </p:sp>
      <p:sp>
        <p:nvSpPr>
          <p:cNvPr id="118" name="Google Shape;118;p1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84360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p44: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1195" name="Google Shape;1195;p4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p45: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1230" name="Google Shape;1230;p45: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0: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cs typeface="Arial"/>
              <a:sym typeface="Arial"/>
            </a:endParaRPr>
          </a:p>
        </p:txBody>
      </p:sp>
      <p:sp>
        <p:nvSpPr>
          <p:cNvPr id="219" name="Google Shape;219;p2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6221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58750" indent="0">
              <a:buNone/>
            </a:pPr>
            <a:endParaRPr kumimoji="1" lang="en-US" altLang="ja-JP" dirty="0"/>
          </a:p>
          <a:p>
            <a:pPr marL="158750" indent="0">
              <a:buNone/>
            </a:pPr>
            <a:r>
              <a:rPr kumimoji="1" lang="ja-JP" altLang="en-US" dirty="0"/>
              <a:t>・アクティブシニアを取りました</a:t>
            </a:r>
          </a:p>
        </p:txBody>
      </p:sp>
    </p:spTree>
    <p:extLst>
      <p:ext uri="{BB962C8B-B14F-4D97-AF65-F5344CB8AC3E}">
        <p14:creationId xmlns:p14="http://schemas.microsoft.com/office/powerpoint/2010/main" val="233510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1: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314" name="Google Shape;314;p11: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238" name="Google Shape;238;p8: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906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238" name="Google Shape;238;p8: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4984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47"/>
          <p:cNvSpPr txBox="1">
            <a:spLocks noGrp="1"/>
          </p:cNvSpPr>
          <p:nvPr>
            <p:ph type="title"/>
          </p:nvPr>
        </p:nvSpPr>
        <p:spPr>
          <a:xfrm>
            <a:off x="981171" y="609791"/>
            <a:ext cx="718170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100"/>
              <a:buNone/>
              <a:defRPr sz="1400" b="0" i="0">
                <a:solidFill>
                  <a:schemeClr val="dk1"/>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12" name="Google Shape;12;p47"/>
          <p:cNvSpPr txBox="1">
            <a:spLocks noGrp="1"/>
          </p:cNvSpPr>
          <p:nvPr>
            <p:ph type="body" idx="1"/>
          </p:nvPr>
        </p:nvSpPr>
        <p:spPr>
          <a:xfrm>
            <a:off x="659979" y="1004223"/>
            <a:ext cx="7794300"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100"/>
              <a:buNone/>
              <a:defRPr b="0" i="0">
                <a:solidFill>
                  <a:schemeClr val="dk1"/>
                </a:solidFill>
                <a:latin typeface="游ゴシック" panose="020B0400000000000000" pitchFamily="50" charset="-128"/>
                <a:ea typeface="游ゴシック" panose="020B0400000000000000" pitchFamily="50" charset="-128"/>
              </a:defRPr>
            </a:lvl1pPr>
            <a:lvl2pPr marL="914400" lvl="1" indent="-228600" algn="l">
              <a:lnSpc>
                <a:spcPct val="100000"/>
              </a:lnSpc>
              <a:spcBef>
                <a:spcPts val="0"/>
              </a:spcBef>
              <a:spcAft>
                <a:spcPts val="0"/>
              </a:spcAft>
              <a:buSzPts val="1100"/>
              <a:buNone/>
              <a:defRPr/>
            </a:lvl2pPr>
            <a:lvl3pPr marL="1371600" lvl="2" indent="-228600" algn="l">
              <a:lnSpc>
                <a:spcPct val="100000"/>
              </a:lnSpc>
              <a:spcBef>
                <a:spcPts val="0"/>
              </a:spcBef>
              <a:spcAft>
                <a:spcPts val="0"/>
              </a:spcAft>
              <a:buSzPts val="1100"/>
              <a:buNone/>
              <a:defRPr/>
            </a:lvl3pPr>
            <a:lvl4pPr marL="1828800" lvl="3" indent="-228600" algn="l">
              <a:lnSpc>
                <a:spcPct val="100000"/>
              </a:lnSpc>
              <a:spcBef>
                <a:spcPts val="0"/>
              </a:spcBef>
              <a:spcAft>
                <a:spcPts val="0"/>
              </a:spcAft>
              <a:buSzPts val="1100"/>
              <a:buNone/>
              <a:defRPr/>
            </a:lvl4pPr>
            <a:lvl5pPr marL="2286000" lvl="4" indent="-228600" algn="l">
              <a:lnSpc>
                <a:spcPct val="100000"/>
              </a:lnSpc>
              <a:spcBef>
                <a:spcPts val="0"/>
              </a:spcBef>
              <a:spcAft>
                <a:spcPts val="0"/>
              </a:spcAft>
              <a:buSzPts val="1100"/>
              <a:buNone/>
              <a:defRPr/>
            </a:lvl5pPr>
            <a:lvl6pPr marL="2743200" lvl="5" indent="-228600" algn="l">
              <a:lnSpc>
                <a:spcPct val="100000"/>
              </a:lnSpc>
              <a:spcBef>
                <a:spcPts val="0"/>
              </a:spcBef>
              <a:spcAft>
                <a:spcPts val="0"/>
              </a:spcAft>
              <a:buSzPts val="1100"/>
              <a:buNone/>
              <a:defRPr/>
            </a:lvl6pPr>
            <a:lvl7pPr marL="3200400" lvl="6" indent="-228600" algn="l">
              <a:lnSpc>
                <a:spcPct val="100000"/>
              </a:lnSpc>
              <a:spcBef>
                <a:spcPts val="0"/>
              </a:spcBef>
              <a:spcAft>
                <a:spcPts val="0"/>
              </a:spcAft>
              <a:buSzPts val="1100"/>
              <a:buNone/>
              <a:defRPr/>
            </a:lvl7pPr>
            <a:lvl8pPr marL="3657600" lvl="7" indent="-228600" algn="l">
              <a:lnSpc>
                <a:spcPct val="100000"/>
              </a:lnSpc>
              <a:spcBef>
                <a:spcPts val="0"/>
              </a:spcBef>
              <a:spcAft>
                <a:spcPts val="0"/>
              </a:spcAft>
              <a:buSzPts val="1100"/>
              <a:buNone/>
              <a:defRPr/>
            </a:lvl8pPr>
            <a:lvl9pPr marL="4114800" lvl="8" indent="-228600" algn="l">
              <a:lnSpc>
                <a:spcPct val="100000"/>
              </a:lnSpc>
              <a:spcBef>
                <a:spcPts val="0"/>
              </a:spcBef>
              <a:spcAft>
                <a:spcPts val="0"/>
              </a:spcAft>
              <a:buSzPts val="1100"/>
              <a:buNone/>
              <a:defRPr/>
            </a:lvl9pPr>
          </a:lstStyle>
          <a:p>
            <a:endParaRPr dirty="0"/>
          </a:p>
        </p:txBody>
      </p:sp>
      <p:sp>
        <p:nvSpPr>
          <p:cNvPr id="13" name="Google Shape;13;p47"/>
          <p:cNvSpPr txBox="1">
            <a:spLocks noGrp="1"/>
          </p:cNvSpPr>
          <p:nvPr>
            <p:ph type="dt" idx="10"/>
          </p:nvPr>
        </p:nvSpPr>
        <p:spPr>
          <a:xfrm>
            <a:off x="457200" y="4783456"/>
            <a:ext cx="2103000" cy="169277"/>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lang="ja-JP" altLang="en-US" dirty="0"/>
          </a:p>
        </p:txBody>
      </p:sp>
      <p:sp>
        <p:nvSpPr>
          <p:cNvPr id="15" name="Google Shape;15;p47"/>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
        <p:nvSpPr>
          <p:cNvPr id="6" name="Google Shape;109;p3">
            <a:extLst>
              <a:ext uri="{FF2B5EF4-FFF2-40B4-BE49-F238E27FC236}">
                <a16:creationId xmlns:a16="http://schemas.microsoft.com/office/drawing/2014/main" id="{C83E8F32-D2F8-439A-B6A7-21B3C6CA12A6}"/>
              </a:ext>
            </a:extLst>
          </p:cNvPr>
          <p:cNvSpPr txBox="1"/>
          <p:nvPr userDrawn="1"/>
        </p:nvSpPr>
        <p:spPr>
          <a:xfrm>
            <a:off x="3058855" y="5013422"/>
            <a:ext cx="3026291" cy="86329"/>
          </a:xfrm>
          <a:prstGeom prst="rect">
            <a:avLst/>
          </a:prstGeom>
          <a:noFill/>
          <a:ln>
            <a:noFill/>
          </a:ln>
        </p:spPr>
        <p:txBody>
          <a:bodyPr spcFirstLastPara="1" wrap="square" lIns="0" tIns="3325" rIns="0" bIns="0" anchor="t" anchorCtr="0">
            <a:spAutoFit/>
          </a:bodyPr>
          <a:lstStyle/>
          <a:p>
            <a:pPr marL="0" marR="0" lvl="0" indent="0" algn="l" rtl="0">
              <a:lnSpc>
                <a:spcPct val="77222"/>
              </a:lnSpc>
              <a:spcBef>
                <a:spcPts val="0"/>
              </a:spcBef>
              <a:spcAft>
                <a:spcPts val="0"/>
              </a:spcAft>
              <a:buNone/>
            </a:pP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202</a:t>
            </a:r>
            <a:r>
              <a:rPr lang="en-US" alt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4</a:t>
            </a: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shufu-to-seikatu-sha,LTD. All Rights Reserved. CONFIDENTIAL.</a:t>
            </a:r>
            <a:endParaRPr sz="1400" b="0" i="0" u="none" strike="noStrike" cap="none" baseline="30000"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
        <p:cNvGrpSpPr/>
        <p:nvPr/>
      </p:nvGrpSpPr>
      <p:grpSpPr>
        <a:xfrm>
          <a:off x="0" y="0"/>
          <a:ext cx="0" cy="0"/>
          <a:chOff x="0" y="0"/>
          <a:chExt cx="0" cy="0"/>
        </a:xfrm>
      </p:grpSpPr>
      <p:sp>
        <p:nvSpPr>
          <p:cNvPr id="41" name="Google Shape;41;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atin typeface="游ゴシック" panose="020B0400000000000000" pitchFamily="50" charset="-128"/>
                <a:ea typeface="游ゴシック" panose="020B0400000000000000" pitchFamily="50" charset="-128"/>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42" name="Google Shape;42;p55"/>
          <p:cNvSpPr txBox="1">
            <a:spLocks noGrp="1"/>
          </p:cNvSpPr>
          <p:nvPr>
            <p:ph type="body" idx="1"/>
          </p:nvPr>
        </p:nvSpPr>
        <p:spPr>
          <a:xfrm>
            <a:off x="311701"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atin typeface="游ゴシック" panose="020B0400000000000000" pitchFamily="50" charset="-128"/>
                <a:ea typeface="游ゴシック" panose="020B0400000000000000" pitchFamily="50" charset="-128"/>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dirty="0"/>
          </a:p>
        </p:txBody>
      </p:sp>
      <p:sp>
        <p:nvSpPr>
          <p:cNvPr id="43" name="Google Shape;43;p55"/>
          <p:cNvSpPr txBox="1">
            <a:spLocks noGrp="1"/>
          </p:cNvSpPr>
          <p:nvPr>
            <p:ph type="body" idx="2"/>
          </p:nvPr>
        </p:nvSpPr>
        <p:spPr>
          <a:xfrm>
            <a:off x="4832401"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atin typeface="游ゴシック" panose="020B0400000000000000" pitchFamily="50" charset="-128"/>
                <a:ea typeface="游ゴシック" panose="020B0400000000000000" pitchFamily="50" charset="-128"/>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dirty="0"/>
          </a:p>
        </p:txBody>
      </p:sp>
      <p:sp>
        <p:nvSpPr>
          <p:cNvPr id="45" name="Google Shape;45;p55"/>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5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atin typeface="游ゴシック" panose="020B0400000000000000" pitchFamily="50" charset="-128"/>
                <a:ea typeface="游ゴシック" panose="020B0400000000000000" pitchFamily="50" charset="-128"/>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49" name="Google Shape;49;p56"/>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atin typeface="游ゴシック" panose="020B0400000000000000" pitchFamily="50" charset="-128"/>
                <a:ea typeface="游ゴシック" panose="020B0400000000000000" pitchFamily="50" charset="-128"/>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dirty="0"/>
          </a:p>
        </p:txBody>
      </p:sp>
      <p:sp>
        <p:nvSpPr>
          <p:cNvPr id="52" name="Google Shape;52;p5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atin typeface="游ゴシック" panose="020B0400000000000000" pitchFamily="50" charset="-128"/>
                <a:ea typeface="游ゴシック" panose="020B0400000000000000" pitchFamily="50" charset="-128"/>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dirty="0"/>
          </a:p>
        </p:txBody>
      </p:sp>
      <p:sp>
        <p:nvSpPr>
          <p:cNvPr id="54" name="Google Shape;54;p57"/>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sp>
        <p:nvSpPr>
          <p:cNvPr id="56" name="Google Shape;56;p58"/>
          <p:cNvSpPr txBox="1">
            <a:spLocks noGrp="1"/>
          </p:cNvSpPr>
          <p:nvPr>
            <p:ph type="title"/>
          </p:nvPr>
        </p:nvSpPr>
        <p:spPr>
          <a:xfrm>
            <a:off x="490251"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atin typeface="游ゴシック" panose="020B0400000000000000" pitchFamily="50" charset="-128"/>
                <a:ea typeface="游ゴシック" panose="020B0400000000000000" pitchFamily="50" charset="-128"/>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dirty="0"/>
          </a:p>
        </p:txBody>
      </p:sp>
      <p:sp>
        <p:nvSpPr>
          <p:cNvPr id="58" name="Google Shape;58;p58"/>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p5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atin typeface="游ゴシック" panose="020B0400000000000000" pitchFamily="50" charset="-128"/>
                <a:ea typeface="游ゴシック" panose="020B0400000000000000" pitchFamily="50" charset="-128"/>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rPr dirty="0"/>
              <a:t>xx%</a:t>
            </a:r>
          </a:p>
        </p:txBody>
      </p:sp>
      <p:sp>
        <p:nvSpPr>
          <p:cNvPr id="61" name="Google Shape;61;p5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atin typeface="游ゴシック" panose="020B0400000000000000" pitchFamily="50" charset="-128"/>
                <a:ea typeface="游ゴシック" panose="020B0400000000000000" pitchFamily="50" charset="-128"/>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dirty="0"/>
          </a:p>
        </p:txBody>
      </p:sp>
      <p:sp>
        <p:nvSpPr>
          <p:cNvPr id="63" name="Google Shape;63;p59"/>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reserve="1">
  <p:cSld name="1_Caption">
    <p:spTree>
      <p:nvGrpSpPr>
        <p:cNvPr id="1" name="Shape 19"/>
        <p:cNvGrpSpPr/>
        <p:nvPr/>
      </p:nvGrpSpPr>
      <p:grpSpPr>
        <a:xfrm>
          <a:off x="0" y="0"/>
          <a:ext cx="0" cy="0"/>
          <a:chOff x="0" y="0"/>
          <a:chExt cx="0" cy="0"/>
        </a:xfrm>
      </p:grpSpPr>
      <p:sp>
        <p:nvSpPr>
          <p:cNvPr id="20" name="Google Shape;20;p49"/>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
        <p:nvSpPr>
          <p:cNvPr id="2" name="Google Shape;109;p3">
            <a:extLst>
              <a:ext uri="{FF2B5EF4-FFF2-40B4-BE49-F238E27FC236}">
                <a16:creationId xmlns:a16="http://schemas.microsoft.com/office/drawing/2014/main" id="{C59EF119-35D7-8BEA-5A3F-4D268E02E378}"/>
              </a:ext>
            </a:extLst>
          </p:cNvPr>
          <p:cNvSpPr txBox="1"/>
          <p:nvPr userDrawn="1"/>
        </p:nvSpPr>
        <p:spPr>
          <a:xfrm>
            <a:off x="3058855" y="4960412"/>
            <a:ext cx="3026291" cy="86329"/>
          </a:xfrm>
          <a:prstGeom prst="rect">
            <a:avLst/>
          </a:prstGeom>
          <a:noFill/>
          <a:ln>
            <a:noFill/>
          </a:ln>
        </p:spPr>
        <p:txBody>
          <a:bodyPr spcFirstLastPara="1" wrap="square" lIns="0" tIns="3325" rIns="0" bIns="0" anchor="t" anchorCtr="0">
            <a:spAutoFit/>
          </a:bodyPr>
          <a:lstStyle/>
          <a:p>
            <a:pPr marL="0" marR="0" lvl="0" indent="0" algn="l" rtl="0">
              <a:lnSpc>
                <a:spcPct val="77222"/>
              </a:lnSpc>
              <a:spcBef>
                <a:spcPts val="0"/>
              </a:spcBef>
              <a:spcAft>
                <a:spcPts val="0"/>
              </a:spcAft>
              <a:buNone/>
            </a:pP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202</a:t>
            </a:r>
            <a:r>
              <a:rPr lang="en-US" altLang="ja-JP"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3</a:t>
            </a: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shufu-to-seikatu-sha,LTD. All Rights Reserved. CONFIDENTIAL.</a:t>
            </a:r>
            <a:endParaRPr sz="1400" b="0" i="0" u="none" strike="noStrike" cap="none" baseline="30000"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4" name="Google Shape;21;p49">
            <a:extLst>
              <a:ext uri="{FF2B5EF4-FFF2-40B4-BE49-F238E27FC236}">
                <a16:creationId xmlns:a16="http://schemas.microsoft.com/office/drawing/2014/main" id="{3437B2E1-EAE9-D096-C053-03ECAFE04050}"/>
              </a:ext>
            </a:extLst>
          </p:cNvPr>
          <p:cNvSpPr/>
          <p:nvPr userDrawn="1"/>
        </p:nvSpPr>
        <p:spPr>
          <a:xfrm>
            <a:off x="0" y="1470693"/>
            <a:ext cx="9144000" cy="3672807"/>
          </a:xfrm>
          <a:custGeom>
            <a:avLst/>
            <a:gdLst/>
            <a:ahLst/>
            <a:cxnLst/>
            <a:rect l="l" t="t" r="r" b="b"/>
            <a:pathLst>
              <a:path w="12192000" h="4537075" extrusionOk="0">
                <a:moveTo>
                  <a:pt x="12192000" y="0"/>
                </a:moveTo>
                <a:lnTo>
                  <a:pt x="0" y="0"/>
                </a:lnTo>
                <a:lnTo>
                  <a:pt x="0" y="4536948"/>
                </a:lnTo>
                <a:lnTo>
                  <a:pt x="12192000" y="4536948"/>
                </a:lnTo>
                <a:lnTo>
                  <a:pt x="12192000" y="0"/>
                </a:lnTo>
                <a:close/>
              </a:path>
            </a:pathLst>
          </a:custGeom>
          <a:solidFill>
            <a:srgbClr val="F1F1F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5" name="Google Shape;109;p3">
            <a:extLst>
              <a:ext uri="{FF2B5EF4-FFF2-40B4-BE49-F238E27FC236}">
                <a16:creationId xmlns:a16="http://schemas.microsoft.com/office/drawing/2014/main" id="{211A610E-635C-008E-BC93-BFFB26D1FC9D}"/>
              </a:ext>
            </a:extLst>
          </p:cNvPr>
          <p:cNvSpPr txBox="1"/>
          <p:nvPr userDrawn="1"/>
        </p:nvSpPr>
        <p:spPr>
          <a:xfrm>
            <a:off x="3058855" y="5020048"/>
            <a:ext cx="3026291" cy="86329"/>
          </a:xfrm>
          <a:prstGeom prst="rect">
            <a:avLst/>
          </a:prstGeom>
          <a:noFill/>
          <a:ln>
            <a:noFill/>
          </a:ln>
        </p:spPr>
        <p:txBody>
          <a:bodyPr spcFirstLastPara="1" wrap="square" lIns="0" tIns="3325" rIns="0" bIns="0" anchor="t" anchorCtr="0">
            <a:spAutoFit/>
          </a:bodyPr>
          <a:lstStyle/>
          <a:p>
            <a:pPr marL="0" marR="0" lvl="0" indent="0" algn="l" rtl="0">
              <a:lnSpc>
                <a:spcPct val="77222"/>
              </a:lnSpc>
              <a:spcBef>
                <a:spcPts val="0"/>
              </a:spcBef>
              <a:spcAft>
                <a:spcPts val="0"/>
              </a:spcAft>
              <a:buNone/>
            </a:pP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202</a:t>
            </a:r>
            <a:r>
              <a:rPr lang="en-US" alt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4</a:t>
            </a: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shufu-to-seikatu-sha,LTD. All Rights Reserved. CONFIDENTIAL.</a:t>
            </a:r>
            <a:endParaRPr sz="1400" b="0" i="0" u="none" strike="noStrike" cap="none" baseline="30000"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Tree>
    <p:extLst>
      <p:ext uri="{BB962C8B-B14F-4D97-AF65-F5344CB8AC3E}">
        <p14:creationId xmlns:p14="http://schemas.microsoft.com/office/powerpoint/2010/main" val="145057184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
        <p:cNvGrpSpPr/>
        <p:nvPr/>
      </p:nvGrpSpPr>
      <p:grpSpPr>
        <a:xfrm>
          <a:off x="0" y="0"/>
          <a:ext cx="0" cy="0"/>
          <a:chOff x="0" y="0"/>
          <a:chExt cx="0" cy="0"/>
        </a:xfrm>
      </p:grpSpPr>
      <p:sp>
        <p:nvSpPr>
          <p:cNvPr id="17" name="Google Shape;17;p48"/>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
        <p:cNvGrpSpPr/>
        <p:nvPr/>
      </p:nvGrpSpPr>
      <p:grpSpPr>
        <a:xfrm>
          <a:off x="0" y="0"/>
          <a:ext cx="0" cy="0"/>
          <a:chOff x="0" y="0"/>
          <a:chExt cx="0" cy="0"/>
        </a:xfrm>
      </p:grpSpPr>
      <p:sp>
        <p:nvSpPr>
          <p:cNvPr id="21" name="Google Shape;21;p49"/>
          <p:cNvSpPr/>
          <p:nvPr/>
        </p:nvSpPr>
        <p:spPr>
          <a:xfrm>
            <a:off x="0" y="1470693"/>
            <a:ext cx="9144000" cy="3672807"/>
          </a:xfrm>
          <a:custGeom>
            <a:avLst/>
            <a:gdLst/>
            <a:ahLst/>
            <a:cxnLst/>
            <a:rect l="l" t="t" r="r" b="b"/>
            <a:pathLst>
              <a:path w="12192000" h="4537075" extrusionOk="0">
                <a:moveTo>
                  <a:pt x="12192000" y="0"/>
                </a:moveTo>
                <a:lnTo>
                  <a:pt x="0" y="0"/>
                </a:lnTo>
                <a:lnTo>
                  <a:pt x="0" y="4536948"/>
                </a:lnTo>
                <a:lnTo>
                  <a:pt x="12192000" y="4536948"/>
                </a:lnTo>
                <a:lnTo>
                  <a:pt x="12192000" y="0"/>
                </a:lnTo>
                <a:close/>
              </a:path>
            </a:pathLst>
          </a:custGeom>
          <a:solidFill>
            <a:srgbClr val="F1F1F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20" name="Google Shape;20;p49"/>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
        <p:nvSpPr>
          <p:cNvPr id="4" name="Google Shape;109;p3">
            <a:extLst>
              <a:ext uri="{FF2B5EF4-FFF2-40B4-BE49-F238E27FC236}">
                <a16:creationId xmlns:a16="http://schemas.microsoft.com/office/drawing/2014/main" id="{D4CD83A1-F0F3-B305-8B2B-E0442C30FFAC}"/>
              </a:ext>
            </a:extLst>
          </p:cNvPr>
          <p:cNvSpPr txBox="1"/>
          <p:nvPr userDrawn="1"/>
        </p:nvSpPr>
        <p:spPr>
          <a:xfrm>
            <a:off x="3058855" y="5013422"/>
            <a:ext cx="3026291" cy="86329"/>
          </a:xfrm>
          <a:prstGeom prst="rect">
            <a:avLst/>
          </a:prstGeom>
          <a:noFill/>
          <a:ln>
            <a:noFill/>
          </a:ln>
        </p:spPr>
        <p:txBody>
          <a:bodyPr spcFirstLastPara="1" wrap="square" lIns="0" tIns="3325" rIns="0" bIns="0" anchor="t" anchorCtr="0">
            <a:spAutoFit/>
          </a:bodyPr>
          <a:lstStyle/>
          <a:p>
            <a:pPr marL="0" marR="0" lvl="0" indent="0" algn="l" rtl="0">
              <a:lnSpc>
                <a:spcPct val="77222"/>
              </a:lnSpc>
              <a:spcBef>
                <a:spcPts val="0"/>
              </a:spcBef>
              <a:spcAft>
                <a:spcPts val="0"/>
              </a:spcAft>
              <a:buNone/>
            </a:pP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202</a:t>
            </a:r>
            <a:r>
              <a:rPr lang="en-US" alt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4</a:t>
            </a: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shufu-to-seikatu-sha,LTD. All Rights Reserved. CONFIDENTIAL.</a:t>
            </a:r>
            <a:endParaRPr sz="1400" b="0" i="0" u="none" strike="noStrike" cap="none" baseline="30000"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reserve="1">
  <p:cSld name="1_Caption">
    <p:spTree>
      <p:nvGrpSpPr>
        <p:cNvPr id="1" name="Shape 19"/>
        <p:cNvGrpSpPr/>
        <p:nvPr/>
      </p:nvGrpSpPr>
      <p:grpSpPr>
        <a:xfrm>
          <a:off x="0" y="0"/>
          <a:ext cx="0" cy="0"/>
          <a:chOff x="0" y="0"/>
          <a:chExt cx="0" cy="0"/>
        </a:xfrm>
      </p:grpSpPr>
      <p:sp>
        <p:nvSpPr>
          <p:cNvPr id="21" name="Google Shape;21;p49"/>
          <p:cNvSpPr/>
          <p:nvPr/>
        </p:nvSpPr>
        <p:spPr>
          <a:xfrm>
            <a:off x="0" y="1712068"/>
            <a:ext cx="9144000" cy="3431431"/>
          </a:xfrm>
          <a:custGeom>
            <a:avLst/>
            <a:gdLst/>
            <a:ahLst/>
            <a:cxnLst/>
            <a:rect l="l" t="t" r="r" b="b"/>
            <a:pathLst>
              <a:path w="12192000" h="4537075" extrusionOk="0">
                <a:moveTo>
                  <a:pt x="12192000" y="0"/>
                </a:moveTo>
                <a:lnTo>
                  <a:pt x="0" y="0"/>
                </a:lnTo>
                <a:lnTo>
                  <a:pt x="0" y="4536948"/>
                </a:lnTo>
                <a:lnTo>
                  <a:pt x="12192000" y="4536948"/>
                </a:lnTo>
                <a:lnTo>
                  <a:pt x="12192000" y="0"/>
                </a:lnTo>
                <a:close/>
              </a:path>
            </a:pathLst>
          </a:custGeom>
          <a:solidFill>
            <a:srgbClr val="F1F1F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20" name="Google Shape;20;p49"/>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
        <p:nvSpPr>
          <p:cNvPr id="5" name="Google Shape;109;p3">
            <a:extLst>
              <a:ext uri="{FF2B5EF4-FFF2-40B4-BE49-F238E27FC236}">
                <a16:creationId xmlns:a16="http://schemas.microsoft.com/office/drawing/2014/main" id="{18487400-D3FC-5D8E-811C-F02266D77D57}"/>
              </a:ext>
            </a:extLst>
          </p:cNvPr>
          <p:cNvSpPr txBox="1"/>
          <p:nvPr userDrawn="1"/>
        </p:nvSpPr>
        <p:spPr>
          <a:xfrm>
            <a:off x="3058855" y="5013422"/>
            <a:ext cx="3026291" cy="86329"/>
          </a:xfrm>
          <a:prstGeom prst="rect">
            <a:avLst/>
          </a:prstGeom>
          <a:noFill/>
          <a:ln>
            <a:noFill/>
          </a:ln>
        </p:spPr>
        <p:txBody>
          <a:bodyPr spcFirstLastPara="1" wrap="square" lIns="0" tIns="3325" rIns="0" bIns="0" anchor="t" anchorCtr="0">
            <a:spAutoFit/>
          </a:bodyPr>
          <a:lstStyle/>
          <a:p>
            <a:pPr marL="0" marR="0" lvl="0" indent="0" algn="l" rtl="0">
              <a:lnSpc>
                <a:spcPct val="77222"/>
              </a:lnSpc>
              <a:spcBef>
                <a:spcPts val="0"/>
              </a:spcBef>
              <a:spcAft>
                <a:spcPts val="0"/>
              </a:spcAft>
              <a:buNone/>
            </a:pP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202</a:t>
            </a:r>
            <a:r>
              <a:rPr lang="en-US" alt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4</a:t>
            </a: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shufu-to-seikatu-sha,LTD. All Rights Reserved. CONFIDENTIAL.</a:t>
            </a:r>
            <a:endParaRPr sz="1400" b="0" i="0" u="none" strike="noStrike" cap="none" baseline="30000"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Tree>
    <p:extLst>
      <p:ext uri="{BB962C8B-B14F-4D97-AF65-F5344CB8AC3E}">
        <p14:creationId xmlns:p14="http://schemas.microsoft.com/office/powerpoint/2010/main" val="162077140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22"/>
        <p:cNvGrpSpPr/>
        <p:nvPr/>
      </p:nvGrpSpPr>
      <p:grpSpPr>
        <a:xfrm>
          <a:off x="0" y="0"/>
          <a:ext cx="0" cy="0"/>
          <a:chOff x="0" y="0"/>
          <a:chExt cx="0" cy="0"/>
        </a:xfrm>
      </p:grpSpPr>
      <p:sp>
        <p:nvSpPr>
          <p:cNvPr id="24" name="Google Shape;24;p50"/>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51"/>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8"/>
        <p:cNvGrpSpPr/>
        <p:nvPr/>
      </p:nvGrpSpPr>
      <p:grpSpPr>
        <a:xfrm>
          <a:off x="0" y="0"/>
          <a:ext cx="0" cy="0"/>
          <a:chOff x="0" y="0"/>
          <a:chExt cx="0" cy="0"/>
        </a:xfrm>
      </p:grpSpPr>
      <p:sp>
        <p:nvSpPr>
          <p:cNvPr id="30" name="Google Shape;30;p52"/>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
        <p:cNvGrpSpPr/>
        <p:nvPr/>
      </p:nvGrpSpPr>
      <p:grpSpPr>
        <a:xfrm>
          <a:off x="0" y="0"/>
          <a:ext cx="0" cy="0"/>
          <a:chOff x="0" y="0"/>
          <a:chExt cx="0" cy="0"/>
        </a:xfrm>
      </p:grpSpPr>
      <p:sp>
        <p:nvSpPr>
          <p:cNvPr id="32" name="Google Shape;32;p53"/>
          <p:cNvSpPr txBox="1">
            <a:spLocks noGrp="1"/>
          </p:cNvSpPr>
          <p:nvPr>
            <p:ph type="title"/>
          </p:nvPr>
        </p:nvSpPr>
        <p:spPr>
          <a:xfrm>
            <a:off x="981171" y="609791"/>
            <a:ext cx="718170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100"/>
              <a:buNone/>
              <a:defRPr sz="1400" b="0" i="0">
                <a:solidFill>
                  <a:schemeClr val="dk1"/>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33" name="Google Shape;33;p53"/>
          <p:cNvSpPr txBox="1">
            <a:spLocks noGrp="1"/>
          </p:cNvSpPr>
          <p:nvPr>
            <p:ph type="dt" idx="10"/>
          </p:nvPr>
        </p:nvSpPr>
        <p:spPr>
          <a:xfrm>
            <a:off x="457200" y="4783456"/>
            <a:ext cx="2103000" cy="169277"/>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lang="ja-JP" altLang="en-US" dirty="0"/>
          </a:p>
        </p:txBody>
      </p:sp>
      <p:sp>
        <p:nvSpPr>
          <p:cNvPr id="35" name="Google Shape;35;p53"/>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7" name="Google Shape;7;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S Gothic"/>
                <a:ea typeface="MS Gothic"/>
                <a:cs typeface="MS Gothic"/>
                <a:sym typeface="MS Gothi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dirty="0"/>
          </a:p>
        </p:txBody>
      </p:sp>
      <p:sp>
        <p:nvSpPr>
          <p:cNvPr id="8" name="Google Shape;8;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MS Gothic"/>
                <a:ea typeface="MS Gothic"/>
                <a:cs typeface="MS Gothic"/>
                <a:sym typeface="MS Gothic"/>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dirty="0"/>
          </a:p>
        </p:txBody>
      </p:sp>
      <p:sp>
        <p:nvSpPr>
          <p:cNvPr id="9" name="Google Shape;9;p46"/>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marR="0" lvl="1"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marR="0" lvl="2"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marR="0" lvl="3"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marR="0" lvl="4"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marR="0" lvl="5"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marR="0" lvl="6"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marR="0" lvl="7"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marR="0" lvl="8"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
        <p:nvSpPr>
          <p:cNvPr id="5" name="Google Shape;109;p3">
            <a:extLst>
              <a:ext uri="{FF2B5EF4-FFF2-40B4-BE49-F238E27FC236}">
                <a16:creationId xmlns:a16="http://schemas.microsoft.com/office/drawing/2014/main" id="{9C2A1FCE-6A23-02E1-27D2-3D3084ADBE11}"/>
              </a:ext>
            </a:extLst>
          </p:cNvPr>
          <p:cNvSpPr txBox="1"/>
          <p:nvPr userDrawn="1"/>
        </p:nvSpPr>
        <p:spPr>
          <a:xfrm>
            <a:off x="3058855" y="5013422"/>
            <a:ext cx="3026291" cy="86329"/>
          </a:xfrm>
          <a:prstGeom prst="rect">
            <a:avLst/>
          </a:prstGeom>
          <a:noFill/>
          <a:ln>
            <a:noFill/>
          </a:ln>
        </p:spPr>
        <p:txBody>
          <a:bodyPr spcFirstLastPara="1" wrap="square" lIns="0" tIns="3325" rIns="0" bIns="0" anchor="t" anchorCtr="0">
            <a:spAutoFit/>
          </a:bodyPr>
          <a:lstStyle/>
          <a:p>
            <a:pPr marL="0" marR="0" lvl="0" indent="0" algn="l" rtl="0">
              <a:lnSpc>
                <a:spcPct val="77222"/>
              </a:lnSpc>
              <a:spcBef>
                <a:spcPts val="0"/>
              </a:spcBef>
              <a:spcAft>
                <a:spcPts val="0"/>
              </a:spcAft>
              <a:buNone/>
            </a:pP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202</a:t>
            </a:r>
            <a:r>
              <a:rPr lang="en-US" alt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4</a:t>
            </a: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shufu-to-seikatu-sha,LTD. All Rights Reserved. CONFIDENTIAL.</a:t>
            </a:r>
            <a:endParaRPr sz="1400" b="0" i="0" u="none" strike="noStrike" cap="none" baseline="30000"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Tree>
  </p:cSld>
  <p:clrMap bg1="lt1" tx1="dk1" bg2="dk2" tx2="lt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63" r:id="rId5"/>
    <p:sldLayoutId id="2147483652" r:id="rId6"/>
    <p:sldLayoutId id="2147483653" r:id="rId7"/>
    <p:sldLayoutId id="2147483654" r:id="rId8"/>
    <p:sldLayoutId id="2147483655" r:id="rId9"/>
    <p:sldLayoutId id="2147483657" r:id="rId10"/>
    <p:sldLayoutId id="2147483658" r:id="rId11"/>
    <p:sldLayoutId id="2147483659" r:id="rId12"/>
    <p:sldLayoutId id="2147483660" r:id="rId13"/>
    <p:sldLayoutId id="2147483661" r:id="rId14"/>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kokoku3@mb.shufu.co.jp" TargetMode="External"/></Relationships>
</file>

<file path=ppt/slides/_rels/slide10.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45.png"/><Relationship Id="rId7"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chart" Target="../charts/chart2.xml"/><Relationship Id="rId4" Type="http://schemas.openxmlformats.org/officeDocument/2006/relationships/image" Target="../media/image46.png"/><Relationship Id="rId9"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jpeg"/><Relationship Id="rId3" Type="http://schemas.openxmlformats.org/officeDocument/2006/relationships/image" Target="../media/image53.jpeg"/><Relationship Id="rId7" Type="http://schemas.openxmlformats.org/officeDocument/2006/relationships/image" Target="../media/image57.jpeg"/><Relationship Id="rId12"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6.jpeg"/><Relationship Id="rId11" Type="http://schemas.openxmlformats.org/officeDocument/2006/relationships/image" Target="../media/image61.png"/><Relationship Id="rId5" Type="http://schemas.openxmlformats.org/officeDocument/2006/relationships/image" Target="../media/image55.jpeg"/><Relationship Id="rId10" Type="http://schemas.openxmlformats.org/officeDocument/2006/relationships/image" Target="../media/image60.png"/><Relationship Id="rId4" Type="http://schemas.openxmlformats.org/officeDocument/2006/relationships/image" Target="../media/image54.jpeg"/><Relationship Id="rId9" Type="http://schemas.openxmlformats.org/officeDocument/2006/relationships/image" Target="../media/image59.jpeg"/><Relationship Id="rId14" Type="http://schemas.openxmlformats.org/officeDocument/2006/relationships/image" Target="../media/image64.png"/></Relationships>
</file>

<file path=ppt/slides/_rels/slide13.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jpe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jpeg"/><Relationship Id="rId4" Type="http://schemas.openxmlformats.org/officeDocument/2006/relationships/image" Target="../media/image66.png"/><Relationship Id="rId9" Type="http://schemas.openxmlformats.org/officeDocument/2006/relationships/image" Target="../media/image71.png"/></Relationships>
</file>

<file path=ppt/slides/_rels/slide1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78.png"/><Relationship Id="rId4" Type="http://schemas.openxmlformats.org/officeDocument/2006/relationships/image" Target="../media/image77.svg"/></Relationships>
</file>

<file path=ppt/slides/_rels/slide15.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82.jpeg"/><Relationship Id="rId5" Type="http://schemas.openxmlformats.org/officeDocument/2006/relationships/image" Target="../media/image81.png"/><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4.png"/><Relationship Id="rId7" Type="http://schemas.openxmlformats.org/officeDocument/2006/relationships/image" Target="../media/image88.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86.jpeg"/><Relationship Id="rId4" Type="http://schemas.openxmlformats.org/officeDocument/2006/relationships/image" Target="../media/image85.jpeg"/></Relationships>
</file>

<file path=ppt/slides/_rels/slide18.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93.jpe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96.jpeg"/></Relationships>
</file>

<file path=ppt/slides/_rels/slide19.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7.png"/><Relationship Id="rId7" Type="http://schemas.openxmlformats.org/officeDocument/2006/relationships/image" Target="../media/image100.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9.png"/><Relationship Id="rId11" Type="http://schemas.openxmlformats.org/officeDocument/2006/relationships/image" Target="../media/image103.png"/><Relationship Id="rId5" Type="http://schemas.openxmlformats.org/officeDocument/2006/relationships/image" Target="../media/image40.png"/><Relationship Id="rId10" Type="http://schemas.openxmlformats.org/officeDocument/2006/relationships/image" Target="../media/image87.png"/><Relationship Id="rId4" Type="http://schemas.openxmlformats.org/officeDocument/2006/relationships/image" Target="../media/image98.jpeg"/><Relationship Id="rId9" Type="http://schemas.openxmlformats.org/officeDocument/2006/relationships/image" Target="../media/image10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7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kurashi-to-oshare.jp/fashion/140378/"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kurashi-to-oshare.jp/life/166251/"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06.jpe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09.jpeg"/><Relationship Id="rId5" Type="http://schemas.openxmlformats.org/officeDocument/2006/relationships/image" Target="../media/image108.jpeg"/><Relationship Id="rId4" Type="http://schemas.openxmlformats.org/officeDocument/2006/relationships/image" Target="../media/image107.png"/></Relationships>
</file>

<file path=ppt/slides/_rels/slide2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12.jpeg"/><Relationship Id="rId4" Type="http://schemas.openxmlformats.org/officeDocument/2006/relationships/image" Target="../media/image111.jpg"/></Relationships>
</file>

<file path=ppt/slides/_rels/slide26.xml.rels><?xml version="1.0" encoding="UTF-8" standalone="yes"?>
<Relationships xmlns="http://schemas.openxmlformats.org/package/2006/relationships"><Relationship Id="rId8" Type="http://schemas.openxmlformats.org/officeDocument/2006/relationships/image" Target="../media/image116.jpeg"/><Relationship Id="rId3" Type="http://schemas.openxmlformats.org/officeDocument/2006/relationships/image" Target="../media/image110.png"/><Relationship Id="rId7" Type="http://schemas.openxmlformats.org/officeDocument/2006/relationships/image" Target="../media/image115.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14.png"/><Relationship Id="rId5" Type="http://schemas.openxmlformats.org/officeDocument/2006/relationships/image" Target="../media/image113.jpeg"/><Relationship Id="rId4" Type="http://schemas.openxmlformats.org/officeDocument/2006/relationships/image" Target="../media/image111.jpg"/><Relationship Id="rId9" Type="http://schemas.openxmlformats.org/officeDocument/2006/relationships/image" Target="../media/image1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21.png"/><Relationship Id="rId5" Type="http://schemas.openxmlformats.org/officeDocument/2006/relationships/image" Target="../media/image120.jpeg"/><Relationship Id="rId4" Type="http://schemas.openxmlformats.org/officeDocument/2006/relationships/image" Target="../media/image119.png"/></Relationships>
</file>

<file path=ppt/slides/_rels/slide28.xml.rels><?xml version="1.0" encoding="UTF-8" standalone="yes"?>
<Relationships xmlns="http://schemas.openxmlformats.org/package/2006/relationships"><Relationship Id="rId3" Type="http://schemas.openxmlformats.org/officeDocument/2006/relationships/hyperlink" Target="https://chanto.jp.net/" TargetMode="External"/><Relationship Id="rId7" Type="http://schemas.openxmlformats.org/officeDocument/2006/relationships/image" Target="../media/image124.png"/><Relationship Id="rId2" Type="http://schemas.openxmlformats.org/officeDocument/2006/relationships/hyperlink" Target="https://www.jprime.jp/" TargetMode="External"/><Relationship Id="rId1" Type="http://schemas.openxmlformats.org/officeDocument/2006/relationships/slideLayout" Target="../slideLayouts/slideLayout9.xml"/><Relationship Id="rId6" Type="http://schemas.openxmlformats.org/officeDocument/2006/relationships/image" Target="../media/image123.png"/><Relationship Id="rId5" Type="http://schemas.openxmlformats.org/officeDocument/2006/relationships/hyperlink" Target="https://kurashi-to-oshare.jp/" TargetMode="External"/><Relationship Id="rId4" Type="http://schemas.openxmlformats.org/officeDocument/2006/relationships/image" Target="../media/image122.png"/></Relationships>
</file>

<file path=ppt/slides/_rels/slide29.xml.rels><?xml version="1.0" encoding="UTF-8" standalone="yes"?>
<Relationships xmlns="http://schemas.openxmlformats.org/package/2006/relationships"><Relationship Id="rId8" Type="http://schemas.openxmlformats.org/officeDocument/2006/relationships/image" Target="../media/image129.jpeg"/><Relationship Id="rId3" Type="http://schemas.openxmlformats.org/officeDocument/2006/relationships/image" Target="../media/image125.png"/><Relationship Id="rId7" Type="http://schemas.openxmlformats.org/officeDocument/2006/relationships/image" Target="../media/image12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0.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0.png"/><Relationship Id="rId7" Type="http://schemas.openxmlformats.org/officeDocument/2006/relationships/image" Target="../media/image134.jpe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 Id="rId9" Type="http://schemas.openxmlformats.org/officeDocument/2006/relationships/image" Target="../media/image136.png"/></Relationships>
</file>

<file path=ppt/slides/_rels/slide32.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139.jpeg"/><Relationship Id="rId4" Type="http://schemas.openxmlformats.org/officeDocument/2006/relationships/image" Target="../media/image138.png"/></Relationships>
</file>

<file path=ppt/slides/_rels/slide33.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43.png"/><Relationship Id="rId5" Type="http://schemas.openxmlformats.org/officeDocument/2006/relationships/image" Target="../media/image142.png"/><Relationship Id="rId10" Type="http://schemas.openxmlformats.org/officeDocument/2006/relationships/image" Target="../media/image147.png"/><Relationship Id="rId4" Type="http://schemas.openxmlformats.org/officeDocument/2006/relationships/image" Target="../media/image141.jpeg"/><Relationship Id="rId9" Type="http://schemas.openxmlformats.org/officeDocument/2006/relationships/image" Target="../media/image146.jpeg"/></Relationships>
</file>

<file path=ppt/slides/_rels/slide34.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50.jpeg"/><Relationship Id="rId4" Type="http://schemas.openxmlformats.org/officeDocument/2006/relationships/image" Target="../media/image149.jpeg"/></Relationships>
</file>

<file path=ppt/slides/_rels/slide35.xml.rels><?xml version="1.0" encoding="UTF-8" standalone="yes"?>
<Relationships xmlns="http://schemas.openxmlformats.org/package/2006/relationships"><Relationship Id="rId8" Type="http://schemas.openxmlformats.org/officeDocument/2006/relationships/image" Target="../media/image156.jpeg"/><Relationship Id="rId3" Type="http://schemas.openxmlformats.org/officeDocument/2006/relationships/image" Target="../media/image151.jpeg"/><Relationship Id="rId7" Type="http://schemas.openxmlformats.org/officeDocument/2006/relationships/image" Target="../media/image155.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54.jpeg"/><Relationship Id="rId5" Type="http://schemas.openxmlformats.org/officeDocument/2006/relationships/image" Target="../media/image153.png"/><Relationship Id="rId10" Type="http://schemas.openxmlformats.org/officeDocument/2006/relationships/image" Target="../media/image158.jpeg"/><Relationship Id="rId4" Type="http://schemas.openxmlformats.org/officeDocument/2006/relationships/image" Target="../media/image152.jpeg"/><Relationship Id="rId9" Type="http://schemas.openxmlformats.org/officeDocument/2006/relationships/image" Target="../media/image157.png"/></Relationships>
</file>

<file path=ppt/slides/_rels/slide36.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62.jpeg"/><Relationship Id="rId5" Type="http://schemas.openxmlformats.org/officeDocument/2006/relationships/image" Target="../media/image161.jpeg"/><Relationship Id="rId4" Type="http://schemas.openxmlformats.org/officeDocument/2006/relationships/image" Target="../media/image160.jpeg"/></Relationships>
</file>

<file path=ppt/slides/_rels/slide37.xml.rels><?xml version="1.0" encoding="UTF-8" standalone="yes"?>
<Relationships xmlns="http://schemas.openxmlformats.org/package/2006/relationships"><Relationship Id="rId8" Type="http://schemas.openxmlformats.org/officeDocument/2006/relationships/image" Target="../media/image168.jpeg"/><Relationship Id="rId13" Type="http://schemas.openxmlformats.org/officeDocument/2006/relationships/image" Target="../media/image173.png"/><Relationship Id="rId3" Type="http://schemas.openxmlformats.org/officeDocument/2006/relationships/image" Target="../media/image163.png"/><Relationship Id="rId7" Type="http://schemas.openxmlformats.org/officeDocument/2006/relationships/image" Target="../media/image167.jpeg"/><Relationship Id="rId12" Type="http://schemas.openxmlformats.org/officeDocument/2006/relationships/image" Target="../media/image172.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66.jpeg"/><Relationship Id="rId11" Type="http://schemas.openxmlformats.org/officeDocument/2006/relationships/image" Target="../media/image171.png"/><Relationship Id="rId5" Type="http://schemas.openxmlformats.org/officeDocument/2006/relationships/image" Target="../media/image165.png"/><Relationship Id="rId10" Type="http://schemas.openxmlformats.org/officeDocument/2006/relationships/image" Target="../media/image170.png"/><Relationship Id="rId4" Type="http://schemas.openxmlformats.org/officeDocument/2006/relationships/image" Target="../media/image164.png"/><Relationship Id="rId9" Type="http://schemas.openxmlformats.org/officeDocument/2006/relationships/image" Target="../media/image169.png"/></Relationships>
</file>

<file path=ppt/slides/_rels/slide38.xml.rels><?xml version="1.0" encoding="UTF-8" standalone="yes"?>
<Relationships xmlns="http://schemas.openxmlformats.org/package/2006/relationships"><Relationship Id="rId8" Type="http://schemas.openxmlformats.org/officeDocument/2006/relationships/image" Target="../media/image179.jpeg"/><Relationship Id="rId13" Type="http://schemas.openxmlformats.org/officeDocument/2006/relationships/image" Target="../media/image91.png"/><Relationship Id="rId3" Type="http://schemas.openxmlformats.org/officeDocument/2006/relationships/image" Target="../media/image174.jpeg"/><Relationship Id="rId7" Type="http://schemas.openxmlformats.org/officeDocument/2006/relationships/image" Target="../media/image178.jpeg"/><Relationship Id="rId12" Type="http://schemas.openxmlformats.org/officeDocument/2006/relationships/image" Target="../media/image182.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77.jpeg"/><Relationship Id="rId11" Type="http://schemas.openxmlformats.org/officeDocument/2006/relationships/image" Target="../media/image93.jpeg"/><Relationship Id="rId5" Type="http://schemas.openxmlformats.org/officeDocument/2006/relationships/image" Target="../media/image176.jpeg"/><Relationship Id="rId15" Type="http://schemas.openxmlformats.org/officeDocument/2006/relationships/image" Target="../media/image184.png"/><Relationship Id="rId10" Type="http://schemas.openxmlformats.org/officeDocument/2006/relationships/image" Target="../media/image181.jpeg"/><Relationship Id="rId4" Type="http://schemas.openxmlformats.org/officeDocument/2006/relationships/image" Target="../media/image175.jpeg"/><Relationship Id="rId9" Type="http://schemas.openxmlformats.org/officeDocument/2006/relationships/image" Target="../media/image180.jpeg"/><Relationship Id="rId14" Type="http://schemas.openxmlformats.org/officeDocument/2006/relationships/image" Target="../media/image183.png"/></Relationships>
</file>

<file path=ppt/slides/_rels/slide39.xml.rels><?xml version="1.0" encoding="UTF-8" standalone="yes"?>
<Relationships xmlns="http://schemas.openxmlformats.org/package/2006/relationships"><Relationship Id="rId8" Type="http://schemas.openxmlformats.org/officeDocument/2006/relationships/image" Target="../media/image190.jpeg"/><Relationship Id="rId3" Type="http://schemas.openxmlformats.org/officeDocument/2006/relationships/image" Target="../media/image185.jpeg"/><Relationship Id="rId7" Type="http://schemas.openxmlformats.org/officeDocument/2006/relationships/image" Target="../media/image189.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88.jpeg"/><Relationship Id="rId11" Type="http://schemas.openxmlformats.org/officeDocument/2006/relationships/image" Target="../media/image193.png"/><Relationship Id="rId5" Type="http://schemas.openxmlformats.org/officeDocument/2006/relationships/image" Target="../media/image187.jpeg"/><Relationship Id="rId10" Type="http://schemas.openxmlformats.org/officeDocument/2006/relationships/image" Target="../media/image192.png"/><Relationship Id="rId4" Type="http://schemas.openxmlformats.org/officeDocument/2006/relationships/image" Target="../media/image186.jpeg"/><Relationship Id="rId9" Type="http://schemas.openxmlformats.org/officeDocument/2006/relationships/image" Target="../media/image191.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6.jp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0.xml.rels><?xml version="1.0" encoding="UTF-8" standalone="yes"?>
<Relationships xmlns="http://schemas.openxmlformats.org/package/2006/relationships"><Relationship Id="rId8" Type="http://schemas.openxmlformats.org/officeDocument/2006/relationships/image" Target="../media/image199.png"/><Relationship Id="rId3" Type="http://schemas.openxmlformats.org/officeDocument/2006/relationships/image" Target="../media/image194.jpeg"/><Relationship Id="rId7" Type="http://schemas.openxmlformats.org/officeDocument/2006/relationships/image" Target="../media/image198.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97.jpeg"/><Relationship Id="rId5" Type="http://schemas.openxmlformats.org/officeDocument/2006/relationships/image" Target="../media/image196.jpeg"/><Relationship Id="rId4" Type="http://schemas.openxmlformats.org/officeDocument/2006/relationships/image" Target="../media/image195.jpeg"/></Relationships>
</file>

<file path=ppt/slides/_rels/slide41.xml.rels><?xml version="1.0" encoding="UTF-8" standalone="yes"?>
<Relationships xmlns="http://schemas.openxmlformats.org/package/2006/relationships"><Relationship Id="rId8" Type="http://schemas.openxmlformats.org/officeDocument/2006/relationships/image" Target="../media/image205.jpeg"/><Relationship Id="rId3" Type="http://schemas.openxmlformats.org/officeDocument/2006/relationships/image" Target="../media/image200.jpeg"/><Relationship Id="rId7" Type="http://schemas.openxmlformats.org/officeDocument/2006/relationships/image" Target="../media/image204.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203.jpeg"/><Relationship Id="rId5" Type="http://schemas.openxmlformats.org/officeDocument/2006/relationships/image" Target="../media/image202.jpeg"/><Relationship Id="rId10" Type="http://schemas.openxmlformats.org/officeDocument/2006/relationships/image" Target="../media/image207.png"/><Relationship Id="rId4" Type="http://schemas.openxmlformats.org/officeDocument/2006/relationships/image" Target="../media/image201.jpeg"/><Relationship Id="rId9" Type="http://schemas.openxmlformats.org/officeDocument/2006/relationships/image" Target="../media/image206.jpeg"/></Relationships>
</file>

<file path=ppt/slides/_rels/slide42.xml.rels><?xml version="1.0" encoding="UTF-8" standalone="yes"?>
<Relationships xmlns="http://schemas.openxmlformats.org/package/2006/relationships"><Relationship Id="rId8" Type="http://schemas.openxmlformats.org/officeDocument/2006/relationships/image" Target="../media/image211.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08.png"/><Relationship Id="rId1" Type="http://schemas.openxmlformats.org/officeDocument/2006/relationships/slideLayout" Target="../slideLayouts/slideLayout7.xml"/><Relationship Id="rId6" Type="http://schemas.openxmlformats.org/officeDocument/2006/relationships/image" Target="../media/image210.png"/><Relationship Id="rId5" Type="http://schemas.microsoft.com/office/2007/relationships/hdphoto" Target="../media/hdphoto2.wdp"/><Relationship Id="rId4" Type="http://schemas.openxmlformats.org/officeDocument/2006/relationships/image" Target="../media/image209.png"/><Relationship Id="rId9" Type="http://schemas.microsoft.com/office/2007/relationships/hdphoto" Target="../media/hdphoto4.wdp"/></Relationships>
</file>

<file path=ppt/slides/_rels/slide43.xml.rels><?xml version="1.0" encoding="UTF-8" standalone="yes"?>
<Relationships xmlns="http://schemas.openxmlformats.org/package/2006/relationships"><Relationship Id="rId3" Type="http://schemas.openxmlformats.org/officeDocument/2006/relationships/hyperlink" Target="mailto:&#23451;&#20808;&#12434;kokoku3@mb.shufu.co.jp"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hyperlink" Target="https://kurashi-to-oshare.jp/60otonagurashi/" TargetMode="External"/><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hyperlink" Target="https://kurashi-to-oshare.jp/tags/anouck/" TargetMode="External"/><Relationship Id="rId5" Type="http://schemas.openxmlformats.org/officeDocument/2006/relationships/image" Target="../media/image26.png"/><Relationship Id="rId10" Type="http://schemas.openxmlformats.org/officeDocument/2006/relationships/image" Target="../media/image30.jpeg"/><Relationship Id="rId4" Type="http://schemas.openxmlformats.org/officeDocument/2006/relationships/image" Target="../media/image25.jpeg"/><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94" name="Google Shape;94;p2"/>
          <p:cNvSpPr txBox="1">
            <a:spLocks noGrp="1"/>
          </p:cNvSpPr>
          <p:nvPr>
            <p:ph type="sldNum" idx="12"/>
          </p:nvPr>
        </p:nvSpPr>
        <p:spPr>
          <a:xfrm>
            <a:off x="8806814" y="4883888"/>
            <a:ext cx="265125" cy="158012"/>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1</a:t>
            </a:fld>
            <a:endParaRPr/>
          </a:p>
        </p:txBody>
      </p:sp>
      <p:grpSp>
        <p:nvGrpSpPr>
          <p:cNvPr id="12" name="グループ化 11">
            <a:extLst>
              <a:ext uri="{FF2B5EF4-FFF2-40B4-BE49-F238E27FC236}">
                <a16:creationId xmlns:a16="http://schemas.microsoft.com/office/drawing/2014/main" id="{B631711E-E101-3EAE-0B47-8C9A206EF02D}"/>
              </a:ext>
            </a:extLst>
          </p:cNvPr>
          <p:cNvGrpSpPr/>
          <p:nvPr/>
        </p:nvGrpSpPr>
        <p:grpSpPr>
          <a:xfrm>
            <a:off x="100853" y="746415"/>
            <a:ext cx="8160207" cy="3499262"/>
            <a:chOff x="100853" y="746415"/>
            <a:chExt cx="8160207" cy="3499262"/>
          </a:xfrm>
        </p:grpSpPr>
        <p:pic>
          <p:nvPicPr>
            <p:cNvPr id="3" name="図 2">
              <a:extLst>
                <a:ext uri="{FF2B5EF4-FFF2-40B4-BE49-F238E27FC236}">
                  <a16:creationId xmlns:a16="http://schemas.microsoft.com/office/drawing/2014/main" id="{B1CF6081-FB5F-CE4D-9122-FE70AF2EA8F5}"/>
                </a:ext>
              </a:extLst>
            </p:cNvPr>
            <p:cNvPicPr>
              <a:picLocks noChangeAspect="1"/>
            </p:cNvPicPr>
            <p:nvPr/>
          </p:nvPicPr>
          <p:blipFill>
            <a:blip r:embed="rId3"/>
            <a:stretch>
              <a:fillRect/>
            </a:stretch>
          </p:blipFill>
          <p:spPr>
            <a:xfrm>
              <a:off x="100853" y="934568"/>
              <a:ext cx="4294094" cy="3220571"/>
            </a:xfrm>
            <a:prstGeom prst="rect">
              <a:avLst/>
            </a:prstGeom>
          </p:spPr>
        </p:pic>
        <p:grpSp>
          <p:nvGrpSpPr>
            <p:cNvPr id="7" name="グループ化 6">
              <a:extLst>
                <a:ext uri="{FF2B5EF4-FFF2-40B4-BE49-F238E27FC236}">
                  <a16:creationId xmlns:a16="http://schemas.microsoft.com/office/drawing/2014/main" id="{F935BEC3-BB4F-AF3D-30D4-5DD530A9A20B}"/>
                </a:ext>
              </a:extLst>
            </p:cNvPr>
            <p:cNvGrpSpPr/>
            <p:nvPr/>
          </p:nvGrpSpPr>
          <p:grpSpPr>
            <a:xfrm>
              <a:off x="4461463" y="746415"/>
              <a:ext cx="3799597" cy="3499262"/>
              <a:chOff x="4461463" y="746415"/>
              <a:chExt cx="3799597" cy="3499262"/>
            </a:xfrm>
          </p:grpSpPr>
          <p:grpSp>
            <p:nvGrpSpPr>
              <p:cNvPr id="33" name="グループ化 32">
                <a:extLst>
                  <a:ext uri="{FF2B5EF4-FFF2-40B4-BE49-F238E27FC236}">
                    <a16:creationId xmlns:a16="http://schemas.microsoft.com/office/drawing/2014/main" id="{EBF1E302-77B8-1445-270E-80FA236AF330}"/>
                  </a:ext>
                </a:extLst>
              </p:cNvPr>
              <p:cNvGrpSpPr/>
              <p:nvPr/>
            </p:nvGrpSpPr>
            <p:grpSpPr>
              <a:xfrm>
                <a:off x="4461463" y="746415"/>
                <a:ext cx="3799597" cy="3499262"/>
                <a:chOff x="4461463" y="746415"/>
                <a:chExt cx="3799597" cy="3499262"/>
              </a:xfrm>
            </p:grpSpPr>
            <p:grpSp>
              <p:nvGrpSpPr>
                <p:cNvPr id="17" name="グループ化 16">
                  <a:extLst>
                    <a:ext uri="{FF2B5EF4-FFF2-40B4-BE49-F238E27FC236}">
                      <a16:creationId xmlns:a16="http://schemas.microsoft.com/office/drawing/2014/main" id="{FEE2E7C7-D185-5D16-2B24-926E5ED5C8C3}"/>
                    </a:ext>
                  </a:extLst>
                </p:cNvPr>
                <p:cNvGrpSpPr/>
                <p:nvPr/>
              </p:nvGrpSpPr>
              <p:grpSpPr>
                <a:xfrm>
                  <a:off x="4461463" y="746415"/>
                  <a:ext cx="3742258" cy="3411482"/>
                  <a:chOff x="4461463" y="1170000"/>
                  <a:chExt cx="3742258" cy="3411482"/>
                </a:xfrm>
              </p:grpSpPr>
              <p:sp>
                <p:nvSpPr>
                  <p:cNvPr id="6" name="Google Shape;67;p1">
                    <a:extLst>
                      <a:ext uri="{FF2B5EF4-FFF2-40B4-BE49-F238E27FC236}">
                        <a16:creationId xmlns:a16="http://schemas.microsoft.com/office/drawing/2014/main" id="{B4DB7A25-EA63-50BD-6810-2653F2CB9B2D}"/>
                      </a:ext>
                    </a:extLst>
                  </p:cNvPr>
                  <p:cNvSpPr txBox="1"/>
                  <p:nvPr/>
                </p:nvSpPr>
                <p:spPr>
                  <a:xfrm>
                    <a:off x="4669322" y="1170000"/>
                    <a:ext cx="3326541" cy="933427"/>
                  </a:xfrm>
                  <a:prstGeom prst="rect">
                    <a:avLst/>
                  </a:prstGeom>
                  <a:noFill/>
                  <a:ln>
                    <a:noFill/>
                  </a:ln>
                </p:spPr>
                <p:txBody>
                  <a:bodyPr spcFirstLastPara="1" wrap="square" lIns="0" tIns="10000" rIns="0" bIns="0" anchor="t" anchorCtr="0">
                    <a:spAutoFit/>
                  </a:bodyPr>
                  <a:lstStyle/>
                  <a:p>
                    <a:pPr marL="0" marR="0" lvl="0" indent="0" algn="ctr" rtl="0">
                      <a:lnSpc>
                        <a:spcPct val="150000"/>
                      </a:lnSpc>
                      <a:spcBef>
                        <a:spcPts val="0"/>
                      </a:spcBef>
                      <a:spcAft>
                        <a:spcPts val="0"/>
                      </a:spcAft>
                      <a:buClr>
                        <a:srgbClr val="000000"/>
                      </a:buClr>
                      <a:buSzPts val="1000"/>
                      <a:buFont typeface="Arial"/>
                      <a:buNone/>
                    </a:pPr>
                    <a:r>
                      <a:rPr lang="ja" sz="1000" b="1" i="0" u="none" strike="noStrike" cap="none" dirty="0">
                        <a:latin typeface="游ゴシック" panose="020B0400000000000000" pitchFamily="50" charset="-128"/>
                        <a:ea typeface="游ゴシック" panose="020B0400000000000000" pitchFamily="50" charset="-128"/>
                        <a:sym typeface="Arial"/>
                      </a:rPr>
                      <a:t>肩の力を抜いた自然体な暮らしや着こなし、</a:t>
                    </a:r>
                    <a:endParaRPr sz="1000" b="1" i="0" u="none" strike="noStrike" cap="none" dirty="0">
                      <a:latin typeface="游ゴシック" panose="020B0400000000000000" pitchFamily="50" charset="-128"/>
                      <a:ea typeface="游ゴシック" panose="020B0400000000000000" pitchFamily="50" charset="-128"/>
                      <a:sym typeface="Arial"/>
                    </a:endParaRPr>
                  </a:p>
                  <a:p>
                    <a:pPr marL="0" marR="0" lvl="0" indent="0" algn="ctr" rtl="0">
                      <a:lnSpc>
                        <a:spcPct val="150000"/>
                      </a:lnSpc>
                      <a:spcBef>
                        <a:spcPts val="0"/>
                      </a:spcBef>
                      <a:spcAft>
                        <a:spcPts val="0"/>
                      </a:spcAft>
                      <a:buClr>
                        <a:srgbClr val="000000"/>
                      </a:buClr>
                      <a:buSzPts val="1000"/>
                      <a:buFont typeface="Arial"/>
                      <a:buNone/>
                    </a:pPr>
                    <a:r>
                      <a:rPr lang="ja" sz="1000" b="1" i="0" u="none" strike="noStrike" cap="none" dirty="0">
                        <a:latin typeface="游ゴシック" panose="020B0400000000000000" pitchFamily="50" charset="-128"/>
                        <a:ea typeface="游ゴシック" panose="020B0400000000000000" pitchFamily="50" charset="-128"/>
                        <a:sym typeface="Arial"/>
                      </a:rPr>
                      <a:t>ちょっぴり気分が上がるお店や場所、</a:t>
                    </a:r>
                    <a:endParaRPr sz="1000" b="1" i="0" u="none" strike="noStrike" cap="none" dirty="0">
                      <a:latin typeface="游ゴシック" panose="020B0400000000000000" pitchFamily="50" charset="-128"/>
                      <a:ea typeface="游ゴシック" panose="020B0400000000000000" pitchFamily="50" charset="-128"/>
                      <a:sym typeface="Arial"/>
                    </a:endParaRPr>
                  </a:p>
                  <a:p>
                    <a:pPr marL="0" marR="0" lvl="0" indent="0" algn="ctr" rtl="0">
                      <a:lnSpc>
                        <a:spcPct val="150000"/>
                      </a:lnSpc>
                      <a:spcBef>
                        <a:spcPts val="0"/>
                      </a:spcBef>
                      <a:spcAft>
                        <a:spcPts val="0"/>
                      </a:spcAft>
                      <a:buClr>
                        <a:srgbClr val="000000"/>
                      </a:buClr>
                      <a:buSzPts val="1000"/>
                      <a:buFont typeface="Arial"/>
                      <a:buNone/>
                    </a:pPr>
                    <a:r>
                      <a:rPr lang="ja" sz="1000" b="1" i="0" u="none" strike="noStrike" cap="none" dirty="0">
                        <a:latin typeface="游ゴシック" panose="020B0400000000000000" pitchFamily="50" charset="-128"/>
                        <a:ea typeface="游ゴシック" panose="020B0400000000000000" pitchFamily="50" charset="-128"/>
                        <a:sym typeface="Arial"/>
                      </a:rPr>
                      <a:t>ナチュラルでオーガニックな食やボディケアなど、</a:t>
                    </a:r>
                    <a:endParaRPr sz="1000" b="1" i="0" u="none" strike="noStrike" cap="none" dirty="0">
                      <a:latin typeface="游ゴシック" panose="020B0400000000000000" pitchFamily="50" charset="-128"/>
                      <a:ea typeface="游ゴシック" panose="020B0400000000000000" pitchFamily="50" charset="-128"/>
                      <a:sym typeface="Arial"/>
                    </a:endParaRPr>
                  </a:p>
                  <a:p>
                    <a:pPr marL="0" marR="0" lvl="0" indent="0" algn="ctr" rtl="0">
                      <a:lnSpc>
                        <a:spcPct val="150000"/>
                      </a:lnSpc>
                      <a:spcBef>
                        <a:spcPts val="0"/>
                      </a:spcBef>
                      <a:spcAft>
                        <a:spcPts val="0"/>
                      </a:spcAft>
                      <a:buClr>
                        <a:srgbClr val="000000"/>
                      </a:buClr>
                      <a:buSzPts val="1000"/>
                      <a:buFont typeface="Arial"/>
                      <a:buNone/>
                    </a:pPr>
                    <a:r>
                      <a:rPr lang="ja" sz="1000" b="1" i="0" u="none" strike="noStrike" cap="none" dirty="0">
                        <a:latin typeface="游ゴシック" panose="020B0400000000000000" pitchFamily="50" charset="-128"/>
                        <a:ea typeface="游ゴシック" panose="020B0400000000000000" pitchFamily="50" charset="-128"/>
                        <a:sym typeface="Arial"/>
                      </a:rPr>
                      <a:t>日々、心地よく暮らすための話をお届けします。</a:t>
                    </a:r>
                    <a:endParaRPr sz="1000" b="1" i="0" u="none" strike="noStrike" cap="none" dirty="0">
                      <a:latin typeface="游ゴシック" panose="020B0400000000000000" pitchFamily="50" charset="-128"/>
                      <a:ea typeface="游ゴシック" panose="020B0400000000000000" pitchFamily="50" charset="-128"/>
                      <a:sym typeface="Arial"/>
                    </a:endParaRPr>
                  </a:p>
                </p:txBody>
              </p:sp>
              <p:grpSp>
                <p:nvGrpSpPr>
                  <p:cNvPr id="8" name="Google Shape;68;p1">
                    <a:extLst>
                      <a:ext uri="{FF2B5EF4-FFF2-40B4-BE49-F238E27FC236}">
                        <a16:creationId xmlns:a16="http://schemas.microsoft.com/office/drawing/2014/main" id="{0049A6FF-09DD-68CB-DB96-F52B1DD09DD7}"/>
                      </a:ext>
                    </a:extLst>
                  </p:cNvPr>
                  <p:cNvGrpSpPr/>
                  <p:nvPr/>
                </p:nvGrpSpPr>
                <p:grpSpPr>
                  <a:xfrm>
                    <a:off x="4461463" y="3342740"/>
                    <a:ext cx="3742258" cy="1238742"/>
                    <a:chOff x="514268" y="3405390"/>
                    <a:chExt cx="3742258" cy="1238742"/>
                  </a:xfrm>
                </p:grpSpPr>
                <p:sp>
                  <p:nvSpPr>
                    <p:cNvPr id="9" name="Google Shape;69;p1">
                      <a:extLst>
                        <a:ext uri="{FF2B5EF4-FFF2-40B4-BE49-F238E27FC236}">
                          <a16:creationId xmlns:a16="http://schemas.microsoft.com/office/drawing/2014/main" id="{98EC95FB-88E6-909B-897B-BF787C28C88E}"/>
                        </a:ext>
                      </a:extLst>
                    </p:cNvPr>
                    <p:cNvSpPr txBox="1"/>
                    <p:nvPr/>
                  </p:nvSpPr>
                  <p:spPr>
                    <a:xfrm>
                      <a:off x="987900" y="3843766"/>
                      <a:ext cx="1329273" cy="286617"/>
                    </a:xfrm>
                    <a:prstGeom prst="rect">
                      <a:avLst/>
                    </a:prstGeom>
                    <a:noFill/>
                    <a:ln>
                      <a:noFill/>
                    </a:ln>
                  </p:spPr>
                  <p:txBody>
                    <a:bodyPr spcFirstLastPara="1" wrap="square" lIns="0" tIns="9525" rIns="0" bIns="0" anchor="t" anchorCtr="0">
                      <a:spAutoFit/>
                    </a:bodyPr>
                    <a:lstStyle/>
                    <a:p>
                      <a:pPr marL="12700" marR="0" lvl="0" indent="0" algn="ctr" rtl="0">
                        <a:lnSpc>
                          <a:spcPct val="100000"/>
                        </a:lnSpc>
                        <a:spcBef>
                          <a:spcPts val="0"/>
                        </a:spcBef>
                        <a:spcAft>
                          <a:spcPts val="0"/>
                        </a:spcAft>
                        <a:buClr>
                          <a:srgbClr val="000000"/>
                        </a:buClr>
                        <a:buSzPts val="1050"/>
                        <a:buFont typeface="Arial"/>
                        <a:buNone/>
                      </a:pPr>
                      <a:r>
                        <a:rPr lang="ja" sz="1050" b="0" i="0" u="none" strike="noStrike" cap="none" dirty="0">
                          <a:latin typeface="游ゴシック" panose="020B0400000000000000" pitchFamily="50" charset="-128"/>
                          <a:ea typeface="游ゴシック" panose="020B0400000000000000" pitchFamily="50" charset="-128"/>
                          <a:sym typeface="Arial"/>
                        </a:rPr>
                        <a:t>主婦と生活社</a:t>
                      </a:r>
                      <a:endParaRPr sz="1050" b="0" i="0" u="none" strike="noStrike" cap="none" dirty="0">
                        <a:latin typeface="游ゴシック" panose="020B0400000000000000" pitchFamily="50" charset="-128"/>
                        <a:ea typeface="游ゴシック" panose="020B0400000000000000" pitchFamily="50" charset="-128"/>
                        <a:sym typeface="Arial"/>
                      </a:endParaRPr>
                    </a:p>
                    <a:p>
                      <a:pPr marL="25399" marR="0" lvl="0" indent="0" algn="ctr" rtl="0">
                        <a:lnSpc>
                          <a:spcPct val="100000"/>
                        </a:lnSpc>
                        <a:spcBef>
                          <a:spcPts val="300"/>
                        </a:spcBef>
                        <a:spcAft>
                          <a:spcPts val="0"/>
                        </a:spcAft>
                        <a:buClr>
                          <a:srgbClr val="000000"/>
                        </a:buClr>
                        <a:buSzPts val="500"/>
                        <a:buFont typeface="Arial"/>
                        <a:buNone/>
                      </a:pPr>
                      <a:r>
                        <a:rPr lang="ja" sz="500" b="0" i="0" u="none" strike="noStrike" cap="none" dirty="0">
                          <a:latin typeface="游ゴシック" panose="020B0400000000000000" pitchFamily="50" charset="-128"/>
                          <a:ea typeface="游ゴシック" panose="020B0400000000000000" pitchFamily="50" charset="-128"/>
                          <a:sym typeface="Arial"/>
                        </a:rPr>
                        <a:t>SHUFU TO SEIKATSU SHA CO.,LTD.</a:t>
                      </a:r>
                      <a:endParaRPr sz="500" b="0" i="0" u="none" strike="noStrike" cap="none" dirty="0">
                        <a:latin typeface="游ゴシック" panose="020B0400000000000000" pitchFamily="50" charset="-128"/>
                        <a:ea typeface="游ゴシック" panose="020B0400000000000000" pitchFamily="50" charset="-128"/>
                        <a:sym typeface="Arial"/>
                      </a:endParaRPr>
                    </a:p>
                  </p:txBody>
                </p:sp>
                <p:sp>
                  <p:nvSpPr>
                    <p:cNvPr id="10" name="Google Shape;70;p1">
                      <a:extLst>
                        <a:ext uri="{FF2B5EF4-FFF2-40B4-BE49-F238E27FC236}">
                          <a16:creationId xmlns:a16="http://schemas.microsoft.com/office/drawing/2014/main" id="{EBA18FFE-FE71-BC9F-C81C-AD086ABB9913}"/>
                        </a:ext>
                      </a:extLst>
                    </p:cNvPr>
                    <p:cNvSpPr txBox="1"/>
                    <p:nvPr/>
                  </p:nvSpPr>
                  <p:spPr>
                    <a:xfrm>
                      <a:off x="870745" y="4130383"/>
                      <a:ext cx="1563582" cy="513749"/>
                    </a:xfrm>
                    <a:prstGeom prst="rect">
                      <a:avLst/>
                    </a:prstGeom>
                    <a:noFill/>
                    <a:ln>
                      <a:noFill/>
                    </a:ln>
                  </p:spPr>
                  <p:txBody>
                    <a:bodyPr spcFirstLastPara="1" wrap="square" lIns="0" tIns="7190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ja" sz="800" b="0" i="0" u="none" strike="noStrike" cap="none" dirty="0">
                          <a:latin typeface="游ゴシック" panose="020B0400000000000000" pitchFamily="50" charset="-128"/>
                          <a:ea typeface="游ゴシック" panose="020B0400000000000000" pitchFamily="50" charset="-128"/>
                          <a:sym typeface="Arial"/>
                        </a:rPr>
                        <a:t>メディアビジネス部</a:t>
                      </a:r>
                      <a:endParaRPr sz="800" b="0" i="0" u="none" strike="noStrike" cap="none" dirty="0">
                        <a:latin typeface="游ゴシック" panose="020B0400000000000000" pitchFamily="50" charset="-128"/>
                        <a:ea typeface="游ゴシック" panose="020B0400000000000000" pitchFamily="50" charset="-128"/>
                        <a:sym typeface="Arial"/>
                      </a:endParaRPr>
                    </a:p>
                    <a:p>
                      <a:pPr marL="0" marR="0" lvl="0" indent="0" algn="ctr" rtl="0">
                        <a:lnSpc>
                          <a:spcPct val="100000"/>
                        </a:lnSpc>
                        <a:spcBef>
                          <a:spcPts val="400"/>
                        </a:spcBef>
                        <a:spcAft>
                          <a:spcPts val="0"/>
                        </a:spcAft>
                        <a:buClr>
                          <a:srgbClr val="000000"/>
                        </a:buClr>
                        <a:buSzPts val="700"/>
                        <a:buFont typeface="Arial"/>
                        <a:buNone/>
                      </a:pPr>
                      <a:r>
                        <a:rPr lang="ja" sz="700" b="0" i="0" u="sng" strike="noStrike" cap="none" dirty="0">
                          <a:solidFill>
                            <a:schemeClr val="hlink"/>
                          </a:solidFill>
                          <a:latin typeface="游ゴシック" panose="020B0400000000000000" pitchFamily="50" charset="-128"/>
                          <a:ea typeface="游ゴシック" panose="020B0400000000000000" pitchFamily="50" charset="-128"/>
                          <a:sym typeface="Arial"/>
                          <a:hlinkClick r:id="rId4"/>
                        </a:rPr>
                        <a:t>kokoku3@mb.shufu.co.jp</a:t>
                      </a:r>
                      <a:endParaRPr sz="700" b="0" i="0" u="none" strike="noStrike" cap="none" dirty="0">
                        <a:latin typeface="游ゴシック" panose="020B0400000000000000" pitchFamily="50" charset="-128"/>
                        <a:ea typeface="游ゴシック" panose="020B0400000000000000" pitchFamily="50" charset="-128"/>
                        <a:sym typeface="Arial"/>
                      </a:endParaRPr>
                    </a:p>
                    <a:p>
                      <a:pPr marL="0" marR="0" lvl="0" indent="0" algn="ctr" rtl="0">
                        <a:lnSpc>
                          <a:spcPct val="100000"/>
                        </a:lnSpc>
                        <a:spcBef>
                          <a:spcPts val="400"/>
                        </a:spcBef>
                        <a:spcAft>
                          <a:spcPts val="0"/>
                        </a:spcAft>
                        <a:buClr>
                          <a:srgbClr val="000000"/>
                        </a:buClr>
                        <a:buSzPts val="700"/>
                        <a:buFont typeface="Arial"/>
                        <a:buNone/>
                      </a:pPr>
                      <a:r>
                        <a:rPr lang="ja" sz="700" b="0" i="0" u="none" strike="noStrike" cap="none" dirty="0">
                          <a:latin typeface="游ゴシック" panose="020B0400000000000000" pitchFamily="50" charset="-128"/>
                          <a:ea typeface="游ゴシック" panose="020B0400000000000000" pitchFamily="50" charset="-128"/>
                          <a:sym typeface="Arial"/>
                        </a:rPr>
                        <a:t>Q 03-3563-5131   📠 03-3563-0531</a:t>
                      </a:r>
                      <a:endParaRPr sz="700" b="0" i="0" u="none" strike="noStrike" cap="none" dirty="0">
                        <a:latin typeface="游ゴシック" panose="020B0400000000000000" pitchFamily="50" charset="-128"/>
                        <a:ea typeface="游ゴシック" panose="020B0400000000000000" pitchFamily="50" charset="-128"/>
                        <a:sym typeface="Arial"/>
                      </a:endParaRPr>
                    </a:p>
                  </p:txBody>
                </p:sp>
                <p:sp>
                  <p:nvSpPr>
                    <p:cNvPr id="11" name="Google Shape;71;p1">
                      <a:extLst>
                        <a:ext uri="{FF2B5EF4-FFF2-40B4-BE49-F238E27FC236}">
                          <a16:creationId xmlns:a16="http://schemas.microsoft.com/office/drawing/2014/main" id="{5BEE9AC5-EAD4-581A-E4AA-921DDBE23746}"/>
                        </a:ext>
                      </a:extLst>
                    </p:cNvPr>
                    <p:cNvSpPr txBox="1"/>
                    <p:nvPr/>
                  </p:nvSpPr>
                  <p:spPr>
                    <a:xfrm>
                      <a:off x="514268" y="3405390"/>
                      <a:ext cx="3742258" cy="225062"/>
                    </a:xfrm>
                    <a:prstGeom prst="rect">
                      <a:avLst/>
                    </a:prstGeom>
                    <a:noFill/>
                    <a:ln>
                      <a:noFill/>
                    </a:ln>
                  </p:spPr>
                  <p:txBody>
                    <a:bodyPr spcFirstLastPara="1" wrap="square" lIns="0" tIns="9525" rIns="0" bIns="0" anchor="t" anchorCtr="0">
                      <a:spAutoFit/>
                    </a:bodyPr>
                    <a:lstStyle/>
                    <a:p>
                      <a:pPr marL="12700" marR="0" lvl="0" indent="0" algn="ctr" rtl="0">
                        <a:lnSpc>
                          <a:spcPct val="100000"/>
                        </a:lnSpc>
                        <a:spcBef>
                          <a:spcPts val="0"/>
                        </a:spcBef>
                        <a:spcAft>
                          <a:spcPts val="0"/>
                        </a:spcAft>
                        <a:buClr>
                          <a:srgbClr val="000000"/>
                        </a:buClr>
                        <a:buSzPts val="1400"/>
                        <a:buFont typeface="Arial"/>
                        <a:buNone/>
                      </a:pPr>
                      <a:r>
                        <a:rPr lang="ja" sz="1400" b="0" i="0" u="none" strike="noStrike" cap="none" dirty="0">
                          <a:latin typeface="游ゴシック" panose="020B0400000000000000" pitchFamily="50" charset="-128"/>
                          <a:ea typeface="游ゴシック" panose="020B0400000000000000" pitchFamily="50" charset="-128"/>
                          <a:sym typeface="Arial"/>
                        </a:rPr>
                        <a:t>MEDIAGUIDE　202</a:t>
                      </a:r>
                      <a:r>
                        <a:rPr lang="en-US" altLang="ja" sz="1400" b="0" i="0" u="none" strike="noStrike" cap="none" dirty="0">
                          <a:latin typeface="游ゴシック" panose="020B0400000000000000" pitchFamily="50" charset="-128"/>
                          <a:ea typeface="游ゴシック" panose="020B0400000000000000" pitchFamily="50" charset="-128"/>
                          <a:sym typeface="Arial"/>
                        </a:rPr>
                        <a:t>4</a:t>
                      </a:r>
                      <a:r>
                        <a:rPr lang="ja" sz="1400" b="0" i="0" u="none" strike="noStrike" cap="none" dirty="0">
                          <a:latin typeface="游ゴシック" panose="020B0400000000000000" pitchFamily="50" charset="-128"/>
                          <a:ea typeface="游ゴシック" panose="020B0400000000000000" pitchFamily="50" charset="-128"/>
                          <a:sym typeface="Arial"/>
                        </a:rPr>
                        <a:t>年</a:t>
                      </a:r>
                      <a:r>
                        <a:rPr lang="en-US" altLang="ja" sz="1400" b="0" i="0" u="none" strike="noStrike" cap="none" dirty="0">
                          <a:latin typeface="游ゴシック" panose="020B0400000000000000" pitchFamily="50" charset="-128"/>
                          <a:ea typeface="游ゴシック" panose="020B0400000000000000" pitchFamily="50" charset="-128"/>
                          <a:sym typeface="Arial"/>
                        </a:rPr>
                        <a:t>10</a:t>
                      </a:r>
                      <a:r>
                        <a:rPr lang="ja" sz="1400" b="0" i="0" u="none" strike="noStrike" cap="none" dirty="0">
                          <a:latin typeface="游ゴシック" panose="020B0400000000000000" pitchFamily="50" charset="-128"/>
                          <a:ea typeface="游ゴシック" panose="020B0400000000000000" pitchFamily="50" charset="-128"/>
                          <a:sym typeface="Arial"/>
                        </a:rPr>
                        <a:t>-</a:t>
                      </a:r>
                      <a:r>
                        <a:rPr lang="en-US" altLang="ja" sz="1400" b="0" i="0" u="none" strike="noStrike" cap="none" dirty="0">
                          <a:latin typeface="游ゴシック" panose="020B0400000000000000" pitchFamily="50" charset="-128"/>
                          <a:ea typeface="游ゴシック" panose="020B0400000000000000" pitchFamily="50" charset="-128"/>
                          <a:sym typeface="Arial"/>
                        </a:rPr>
                        <a:t>1</a:t>
                      </a:r>
                      <a:r>
                        <a:rPr lang="en-US" altLang="ja" dirty="0">
                          <a:latin typeface="游ゴシック" panose="020B0400000000000000" pitchFamily="50" charset="-128"/>
                          <a:ea typeface="游ゴシック" panose="020B0400000000000000" pitchFamily="50" charset="-128"/>
                        </a:rPr>
                        <a:t>2</a:t>
                      </a:r>
                      <a:r>
                        <a:rPr lang="ja" sz="1400" b="0" i="0" u="none" strike="noStrike" cap="none" dirty="0">
                          <a:latin typeface="游ゴシック" panose="020B0400000000000000" pitchFamily="50" charset="-128"/>
                          <a:ea typeface="游ゴシック" panose="020B0400000000000000" pitchFamily="50" charset="-128"/>
                          <a:sym typeface="Arial"/>
                        </a:rPr>
                        <a:t>月 Vol.1.</a:t>
                      </a:r>
                      <a:r>
                        <a:rPr lang="en-US" altLang="ja" sz="1400" b="0" i="0" u="none" strike="noStrike" cap="none" dirty="0">
                          <a:latin typeface="游ゴシック" panose="020B0400000000000000" pitchFamily="50" charset="-128"/>
                          <a:ea typeface="游ゴシック" panose="020B0400000000000000" pitchFamily="50" charset="-128"/>
                          <a:sym typeface="Arial"/>
                        </a:rPr>
                        <a:t>0</a:t>
                      </a:r>
                      <a:endParaRPr sz="1400" b="0" i="0" u="none" strike="noStrike" cap="none" dirty="0">
                        <a:latin typeface="游ゴシック" panose="020B0400000000000000" pitchFamily="50" charset="-128"/>
                        <a:ea typeface="游ゴシック" panose="020B0400000000000000" pitchFamily="50" charset="-128"/>
                        <a:sym typeface="Arial"/>
                      </a:endParaRPr>
                    </a:p>
                  </p:txBody>
                </p:sp>
              </p:grpSp>
              <p:pic>
                <p:nvPicPr>
                  <p:cNvPr id="13" name="Google Shape;442;p18">
                    <a:extLst>
                      <a:ext uri="{FF2B5EF4-FFF2-40B4-BE49-F238E27FC236}">
                        <a16:creationId xmlns:a16="http://schemas.microsoft.com/office/drawing/2014/main" id="{01E490DE-0201-CC1C-9353-9C350115F429}"/>
                      </a:ext>
                    </a:extLst>
                  </p:cNvPr>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4521432" y="2296243"/>
                    <a:ext cx="3622321" cy="853681"/>
                  </a:xfrm>
                  <a:prstGeom prst="rect">
                    <a:avLst/>
                  </a:prstGeom>
                  <a:noFill/>
                  <a:ln>
                    <a:noFill/>
                  </a:ln>
                </p:spPr>
              </p:pic>
            </p:grpSp>
            <p:grpSp>
              <p:nvGrpSpPr>
                <p:cNvPr id="32" name="グループ化 31">
                  <a:extLst>
                    <a:ext uri="{FF2B5EF4-FFF2-40B4-BE49-F238E27FC236}">
                      <a16:creationId xmlns:a16="http://schemas.microsoft.com/office/drawing/2014/main" id="{053CEF9D-56E1-3FFA-E0B8-65E105A20475}"/>
                    </a:ext>
                  </a:extLst>
                </p:cNvPr>
                <p:cNvGrpSpPr/>
                <p:nvPr/>
              </p:nvGrpSpPr>
              <p:grpSpPr>
                <a:xfrm>
                  <a:off x="7483471" y="3313505"/>
                  <a:ext cx="777589" cy="932172"/>
                  <a:chOff x="7483471" y="3313505"/>
                  <a:chExt cx="777589" cy="932172"/>
                </a:xfrm>
              </p:grpSpPr>
              <p:pic>
                <p:nvPicPr>
                  <p:cNvPr id="28" name="図 27">
                    <a:extLst>
                      <a:ext uri="{FF2B5EF4-FFF2-40B4-BE49-F238E27FC236}">
                        <a16:creationId xmlns:a16="http://schemas.microsoft.com/office/drawing/2014/main" id="{F5D50EF0-3361-B169-9A10-2817A026DE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83471" y="3313505"/>
                    <a:ext cx="777589" cy="777589"/>
                  </a:xfrm>
                  <a:prstGeom prst="rect">
                    <a:avLst/>
                  </a:prstGeom>
                </p:spPr>
              </p:pic>
              <p:sp>
                <p:nvSpPr>
                  <p:cNvPr id="22" name="テキスト ボックス 21">
                    <a:extLst>
                      <a:ext uri="{FF2B5EF4-FFF2-40B4-BE49-F238E27FC236}">
                        <a16:creationId xmlns:a16="http://schemas.microsoft.com/office/drawing/2014/main" id="{AAEF07E7-FD8D-6123-E58C-1A465774220F}"/>
                      </a:ext>
                    </a:extLst>
                  </p:cNvPr>
                  <p:cNvSpPr txBox="1"/>
                  <p:nvPr/>
                </p:nvSpPr>
                <p:spPr>
                  <a:xfrm>
                    <a:off x="7550526" y="4061011"/>
                    <a:ext cx="665629" cy="184666"/>
                  </a:xfrm>
                  <a:prstGeom prst="rect">
                    <a:avLst/>
                  </a:prstGeom>
                  <a:noFill/>
                </p:spPr>
                <p:txBody>
                  <a:bodyPr wrap="square" rtlCol="0">
                    <a:spAutoFit/>
                  </a:bodyPr>
                  <a:lstStyle/>
                  <a:p>
                    <a:pPr algn="ctr"/>
                    <a:r>
                      <a:rPr kumimoji="1" lang="ja-JP" altLang="en-US" sz="600" dirty="0">
                        <a:latin typeface="游ゴシック" panose="020B0400000000000000" pitchFamily="50" charset="-128"/>
                        <a:ea typeface="游ゴシック" panose="020B0400000000000000" pitchFamily="50" charset="-128"/>
                      </a:rPr>
                      <a:t>メルマガ登録</a:t>
                    </a:r>
                  </a:p>
                </p:txBody>
              </p:sp>
            </p:grpSp>
          </p:grpSp>
          <p:pic>
            <p:nvPicPr>
              <p:cNvPr id="5" name="図 4">
                <a:extLst>
                  <a:ext uri="{FF2B5EF4-FFF2-40B4-BE49-F238E27FC236}">
                    <a16:creationId xmlns:a16="http://schemas.microsoft.com/office/drawing/2014/main" id="{E6A8A20C-C55A-05FC-74B3-3AEB68CA10F4}"/>
                  </a:ext>
                </a:extLst>
              </p:cNvPr>
              <p:cNvPicPr>
                <a:picLocks noChangeAspect="1"/>
              </p:cNvPicPr>
              <p:nvPr/>
            </p:nvPicPr>
            <p:blipFill>
              <a:blip r:embed="rId7"/>
              <a:stretch>
                <a:fillRect/>
              </a:stretch>
            </p:blipFill>
            <p:spPr>
              <a:xfrm>
                <a:off x="6642846" y="3273777"/>
                <a:ext cx="800101" cy="919266"/>
              </a:xfrm>
              <a:prstGeom prst="rect">
                <a:avLst/>
              </a:prstGeom>
            </p:spPr>
          </p:pic>
        </p:grpSp>
      </p:grpSp>
    </p:spTree>
    <p:extLst>
      <p:ext uri="{BB962C8B-B14F-4D97-AF65-F5344CB8AC3E}">
        <p14:creationId xmlns:p14="http://schemas.microsoft.com/office/powerpoint/2010/main" val="3414796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5A4B44F-07C3-1ABA-D34F-919DF282B316}"/>
              </a:ext>
            </a:extLst>
          </p:cNvPr>
          <p:cNvSpPr>
            <a:spLocks noGrp="1"/>
          </p:cNvSpPr>
          <p:nvPr>
            <p:ph type="sldNum" idx="12"/>
          </p:nvPr>
        </p:nvSpPr>
        <p:spPr>
          <a:xfrm>
            <a:off x="7026088" y="4767263"/>
            <a:ext cx="2045852" cy="302278"/>
          </a:xfrm>
        </p:spPr>
        <p:txBody>
          <a:bodyPr/>
          <a:lstStyle/>
          <a:p>
            <a:fld id="{00000000-1234-1234-1234-123412341234}" type="slidenum">
              <a:rPr lang="en-US" altLang="ja" smtClean="0"/>
              <a:pPr/>
              <a:t>10</a:t>
            </a:fld>
            <a:endParaRPr lang="ja" altLang="en-US" dirty="0"/>
          </a:p>
        </p:txBody>
      </p:sp>
      <p:grpSp>
        <p:nvGrpSpPr>
          <p:cNvPr id="3" name="グループ化 2">
            <a:extLst>
              <a:ext uri="{FF2B5EF4-FFF2-40B4-BE49-F238E27FC236}">
                <a16:creationId xmlns:a16="http://schemas.microsoft.com/office/drawing/2014/main" id="{2A870980-80B2-57D4-9B01-5F5F817798B7}"/>
              </a:ext>
            </a:extLst>
          </p:cNvPr>
          <p:cNvGrpSpPr/>
          <p:nvPr/>
        </p:nvGrpSpPr>
        <p:grpSpPr>
          <a:xfrm>
            <a:off x="-287868" y="1"/>
            <a:ext cx="9852939" cy="5143499"/>
            <a:chOff x="-287868" y="1"/>
            <a:chExt cx="9852939" cy="5143499"/>
          </a:xfrm>
        </p:grpSpPr>
        <p:pic>
          <p:nvPicPr>
            <p:cNvPr id="1032" name="Picture 8">
              <a:extLst>
                <a:ext uri="{FF2B5EF4-FFF2-40B4-BE49-F238E27FC236}">
                  <a16:creationId xmlns:a16="http://schemas.microsoft.com/office/drawing/2014/main" id="{802EFA5E-011A-1323-DE4C-C2F74B717B9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03259" y="1465728"/>
              <a:ext cx="3105317" cy="1667435"/>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グループ化 20">
              <a:extLst>
                <a:ext uri="{FF2B5EF4-FFF2-40B4-BE49-F238E27FC236}">
                  <a16:creationId xmlns:a16="http://schemas.microsoft.com/office/drawing/2014/main" id="{5F295A91-DF74-373D-60F1-672ADB91A0CA}"/>
                </a:ext>
              </a:extLst>
            </p:cNvPr>
            <p:cNvGrpSpPr/>
            <p:nvPr/>
          </p:nvGrpSpPr>
          <p:grpSpPr>
            <a:xfrm>
              <a:off x="35720" y="1278730"/>
              <a:ext cx="1783150" cy="1535907"/>
              <a:chOff x="35720" y="1278730"/>
              <a:chExt cx="1783150" cy="1535907"/>
            </a:xfrm>
          </p:grpSpPr>
          <p:pic>
            <p:nvPicPr>
              <p:cNvPr id="1028" name="Picture 4">
                <a:extLst>
                  <a:ext uri="{FF2B5EF4-FFF2-40B4-BE49-F238E27FC236}">
                    <a16:creationId xmlns:a16="http://schemas.microsoft.com/office/drawing/2014/main" id="{EC8CED34-63AF-891D-A0A8-2FABD1E1F8F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720" y="1278730"/>
                <a:ext cx="1783150" cy="1535907"/>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66694DBD-6736-F627-CBB7-676342D2FC3A}"/>
                  </a:ext>
                </a:extLst>
              </p:cNvPr>
              <p:cNvSpPr txBox="1"/>
              <p:nvPr/>
            </p:nvSpPr>
            <p:spPr>
              <a:xfrm>
                <a:off x="714374" y="2350295"/>
                <a:ext cx="405880" cy="323165"/>
              </a:xfrm>
              <a:prstGeom prst="rect">
                <a:avLst/>
              </a:prstGeom>
              <a:noFill/>
            </p:spPr>
            <p:txBody>
              <a:bodyPr wrap="none" rtlCol="0">
                <a:spAutoFit/>
              </a:bodyPr>
              <a:lstStyle/>
              <a:p>
                <a:r>
                  <a:rPr kumimoji="1" lang="en-US" altLang="ja-JP" sz="800" b="1" dirty="0">
                    <a:solidFill>
                      <a:schemeClr val="bg1"/>
                    </a:solidFill>
                    <a:latin typeface="游ゴシック" panose="020B0400000000000000" pitchFamily="50" charset="-128"/>
                    <a:ea typeface="游ゴシック" panose="020B0400000000000000" pitchFamily="50" charset="-128"/>
                  </a:rPr>
                  <a:t>50</a:t>
                </a:r>
                <a:r>
                  <a:rPr kumimoji="1" lang="ja-JP" altLang="en-US" sz="800" b="1" dirty="0">
                    <a:solidFill>
                      <a:schemeClr val="bg1"/>
                    </a:solidFill>
                    <a:latin typeface="游ゴシック" panose="020B0400000000000000" pitchFamily="50" charset="-128"/>
                    <a:ea typeface="游ゴシック" panose="020B0400000000000000" pitchFamily="50" charset="-128"/>
                  </a:rPr>
                  <a:t>代</a:t>
                </a:r>
                <a:endParaRPr kumimoji="1" lang="en-US" altLang="ja-JP" sz="800" b="1" dirty="0">
                  <a:solidFill>
                    <a:schemeClr val="bg1"/>
                  </a:solidFill>
                  <a:latin typeface="游ゴシック" panose="020B0400000000000000" pitchFamily="50" charset="-128"/>
                  <a:ea typeface="游ゴシック" panose="020B0400000000000000" pitchFamily="50" charset="-128"/>
                </a:endParaRPr>
              </a:p>
              <a:p>
                <a:r>
                  <a:rPr kumimoji="1" lang="en-US" altLang="ja-JP" sz="700" b="1" dirty="0">
                    <a:solidFill>
                      <a:schemeClr val="bg1"/>
                    </a:solidFill>
                    <a:latin typeface="游ゴシック" panose="020B0400000000000000" pitchFamily="50" charset="-128"/>
                    <a:ea typeface="游ゴシック" panose="020B0400000000000000" pitchFamily="50" charset="-128"/>
                  </a:rPr>
                  <a:t>34</a:t>
                </a:r>
                <a:r>
                  <a:rPr kumimoji="1" lang="ja-JP" altLang="en-US" sz="700" b="1" dirty="0">
                    <a:solidFill>
                      <a:schemeClr val="bg1"/>
                    </a:solidFill>
                    <a:latin typeface="游ゴシック" panose="020B0400000000000000" pitchFamily="50" charset="-128"/>
                    <a:ea typeface="游ゴシック" panose="020B0400000000000000" pitchFamily="50" charset="-128"/>
                  </a:rPr>
                  <a:t>％</a:t>
                </a:r>
              </a:p>
            </p:txBody>
          </p:sp>
          <p:sp>
            <p:nvSpPr>
              <p:cNvPr id="37" name="テキスト ボックス 36">
                <a:extLst>
                  <a:ext uri="{FF2B5EF4-FFF2-40B4-BE49-F238E27FC236}">
                    <a16:creationId xmlns:a16="http://schemas.microsoft.com/office/drawing/2014/main" id="{B1FF717F-7BA0-2806-4290-7B3B0544DE81}"/>
                  </a:ext>
                </a:extLst>
              </p:cNvPr>
              <p:cNvSpPr txBox="1"/>
              <p:nvPr/>
            </p:nvSpPr>
            <p:spPr>
              <a:xfrm>
                <a:off x="923921" y="1702593"/>
                <a:ext cx="611065" cy="323165"/>
              </a:xfrm>
              <a:prstGeom prst="rect">
                <a:avLst/>
              </a:prstGeom>
              <a:noFill/>
            </p:spPr>
            <p:txBody>
              <a:bodyPr wrap="none" rtlCol="0">
                <a:spAutoFit/>
              </a:bodyPr>
              <a:lstStyle/>
              <a:p>
                <a:r>
                  <a:rPr kumimoji="1" lang="en-US" altLang="ja-JP" sz="800" b="1" dirty="0">
                    <a:solidFill>
                      <a:schemeClr val="bg1"/>
                    </a:solidFill>
                    <a:latin typeface="游ゴシック" panose="020B0400000000000000" pitchFamily="50" charset="-128"/>
                    <a:ea typeface="游ゴシック" panose="020B0400000000000000" pitchFamily="50" charset="-128"/>
                  </a:rPr>
                  <a:t>60</a:t>
                </a:r>
                <a:r>
                  <a:rPr kumimoji="1" lang="ja-JP" altLang="en-US" sz="800" b="1" dirty="0">
                    <a:solidFill>
                      <a:schemeClr val="bg1"/>
                    </a:solidFill>
                    <a:latin typeface="游ゴシック" panose="020B0400000000000000" pitchFamily="50" charset="-128"/>
                    <a:ea typeface="游ゴシック" panose="020B0400000000000000" pitchFamily="50" charset="-128"/>
                  </a:rPr>
                  <a:t>代以上</a:t>
                </a:r>
                <a:endParaRPr kumimoji="1" lang="en-US" altLang="ja-JP" sz="800" b="1" dirty="0">
                  <a:solidFill>
                    <a:schemeClr val="bg1"/>
                  </a:solidFill>
                  <a:latin typeface="游ゴシック" panose="020B0400000000000000" pitchFamily="50" charset="-128"/>
                  <a:ea typeface="游ゴシック" panose="020B0400000000000000" pitchFamily="50" charset="-128"/>
                </a:endParaRPr>
              </a:p>
              <a:p>
                <a:r>
                  <a:rPr kumimoji="1" lang="en-US" altLang="ja-JP" sz="700" b="1" dirty="0">
                    <a:solidFill>
                      <a:schemeClr val="bg1"/>
                    </a:solidFill>
                    <a:latin typeface="游ゴシック" panose="020B0400000000000000" pitchFamily="50" charset="-128"/>
                    <a:ea typeface="游ゴシック" panose="020B0400000000000000" pitchFamily="50" charset="-128"/>
                  </a:rPr>
                  <a:t>31</a:t>
                </a:r>
                <a:r>
                  <a:rPr kumimoji="1" lang="ja-JP" altLang="en-US" sz="700" b="1" dirty="0">
                    <a:solidFill>
                      <a:schemeClr val="bg1"/>
                    </a:solidFill>
                    <a:latin typeface="游ゴシック" panose="020B0400000000000000" pitchFamily="50" charset="-128"/>
                    <a:ea typeface="游ゴシック" panose="020B0400000000000000" pitchFamily="50" charset="-128"/>
                  </a:rPr>
                  <a:t>％</a:t>
                </a:r>
              </a:p>
            </p:txBody>
          </p:sp>
          <p:sp>
            <p:nvSpPr>
              <p:cNvPr id="46" name="テキスト ボックス 45">
                <a:extLst>
                  <a:ext uri="{FF2B5EF4-FFF2-40B4-BE49-F238E27FC236}">
                    <a16:creationId xmlns:a16="http://schemas.microsoft.com/office/drawing/2014/main" id="{047F0B84-D8C1-6D37-38A4-BC74658ADA55}"/>
                  </a:ext>
                </a:extLst>
              </p:cNvPr>
              <p:cNvSpPr txBox="1"/>
              <p:nvPr/>
            </p:nvSpPr>
            <p:spPr>
              <a:xfrm>
                <a:off x="302417" y="1731170"/>
                <a:ext cx="405880" cy="323165"/>
              </a:xfrm>
              <a:prstGeom prst="rect">
                <a:avLst/>
              </a:prstGeom>
              <a:noFill/>
            </p:spPr>
            <p:txBody>
              <a:bodyPr wrap="none" rtlCol="0">
                <a:spAutoFit/>
              </a:bodyPr>
              <a:lstStyle/>
              <a:p>
                <a:r>
                  <a:rPr kumimoji="1" lang="en-US" altLang="ja-JP" sz="800" b="1" dirty="0">
                    <a:solidFill>
                      <a:schemeClr val="bg1"/>
                    </a:solidFill>
                    <a:latin typeface="游ゴシック" panose="020B0400000000000000" pitchFamily="50" charset="-128"/>
                    <a:ea typeface="游ゴシック" panose="020B0400000000000000" pitchFamily="50" charset="-128"/>
                  </a:rPr>
                  <a:t>40</a:t>
                </a:r>
                <a:r>
                  <a:rPr kumimoji="1" lang="ja-JP" altLang="en-US" sz="800" b="1" dirty="0">
                    <a:solidFill>
                      <a:schemeClr val="bg1"/>
                    </a:solidFill>
                    <a:latin typeface="游ゴシック" panose="020B0400000000000000" pitchFamily="50" charset="-128"/>
                    <a:ea typeface="游ゴシック" panose="020B0400000000000000" pitchFamily="50" charset="-128"/>
                  </a:rPr>
                  <a:t>代</a:t>
                </a:r>
                <a:endParaRPr kumimoji="1" lang="en-US" altLang="ja-JP" sz="800" b="1" dirty="0">
                  <a:solidFill>
                    <a:schemeClr val="bg1"/>
                  </a:solidFill>
                  <a:latin typeface="游ゴシック" panose="020B0400000000000000" pitchFamily="50" charset="-128"/>
                  <a:ea typeface="游ゴシック" panose="020B0400000000000000" pitchFamily="50" charset="-128"/>
                </a:endParaRPr>
              </a:p>
              <a:p>
                <a:r>
                  <a:rPr kumimoji="1" lang="en-US" altLang="ja-JP" sz="700" b="1" dirty="0">
                    <a:solidFill>
                      <a:schemeClr val="bg1"/>
                    </a:solidFill>
                    <a:latin typeface="游ゴシック" panose="020B0400000000000000" pitchFamily="50" charset="-128"/>
                    <a:ea typeface="游ゴシック" panose="020B0400000000000000" pitchFamily="50" charset="-128"/>
                  </a:rPr>
                  <a:t>28</a:t>
                </a:r>
                <a:r>
                  <a:rPr kumimoji="1" lang="ja-JP" altLang="en-US" sz="700" b="1" dirty="0">
                    <a:solidFill>
                      <a:schemeClr val="bg1"/>
                    </a:solidFill>
                    <a:latin typeface="游ゴシック" panose="020B0400000000000000" pitchFamily="50" charset="-128"/>
                    <a:ea typeface="游ゴシック" panose="020B0400000000000000" pitchFamily="50" charset="-128"/>
                  </a:rPr>
                  <a:t>％</a:t>
                </a:r>
              </a:p>
            </p:txBody>
          </p:sp>
        </p:grpSp>
        <p:sp>
          <p:nvSpPr>
            <p:cNvPr id="22" name="四角形: 角を丸くする 21">
              <a:extLst>
                <a:ext uri="{FF2B5EF4-FFF2-40B4-BE49-F238E27FC236}">
                  <a16:creationId xmlns:a16="http://schemas.microsoft.com/office/drawing/2014/main" id="{7F17495A-BB3A-1352-C11E-363CE2D9D13E}"/>
                </a:ext>
              </a:extLst>
            </p:cNvPr>
            <p:cNvSpPr/>
            <p:nvPr/>
          </p:nvSpPr>
          <p:spPr>
            <a:xfrm>
              <a:off x="0" y="1"/>
              <a:ext cx="9144000" cy="354246"/>
            </a:xfrm>
            <a:prstGeom prst="roundRect">
              <a:avLst/>
            </a:prstGeom>
            <a:solidFill>
              <a:schemeClr val="accent4">
                <a:lumMod val="40000"/>
                <a:lumOff val="60000"/>
              </a:schemeClr>
            </a:solidFill>
            <a:ln w="28575">
              <a:solidFill>
                <a:schemeClr val="accent4"/>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200" b="1" dirty="0">
                  <a:solidFill>
                    <a:schemeClr val="tx1"/>
                  </a:solidFill>
                  <a:latin typeface="游ゴシック" panose="020B0400000000000000" pitchFamily="50" charset="-128"/>
                  <a:ea typeface="游ゴシック" panose="020B0400000000000000" pitchFamily="50" charset="-128"/>
                </a:rPr>
                <a:t>読者データ</a:t>
              </a:r>
              <a:r>
                <a:rPr kumimoji="1" lang="en-US" altLang="ja-JP" sz="1200" b="1" dirty="0">
                  <a:solidFill>
                    <a:schemeClr val="tx1"/>
                  </a:solidFill>
                  <a:latin typeface="游ゴシック" panose="020B0400000000000000" pitchFamily="50" charset="-128"/>
                  <a:ea typeface="游ゴシック" panose="020B0400000000000000" pitchFamily="50" charset="-128"/>
                </a:rPr>
                <a:t>1</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p:txBody>
        </p:sp>
        <p:sp>
          <p:nvSpPr>
            <p:cNvPr id="57" name="Google Shape;255;p8">
              <a:extLst>
                <a:ext uri="{FF2B5EF4-FFF2-40B4-BE49-F238E27FC236}">
                  <a16:creationId xmlns:a16="http://schemas.microsoft.com/office/drawing/2014/main" id="{58C25D7B-7A3D-B07A-D296-57EB0756EB9E}"/>
                </a:ext>
              </a:extLst>
            </p:cNvPr>
            <p:cNvSpPr txBox="1"/>
            <p:nvPr/>
          </p:nvSpPr>
          <p:spPr>
            <a:xfrm>
              <a:off x="-1" y="411383"/>
              <a:ext cx="9103659" cy="379430"/>
            </a:xfrm>
            <a:prstGeom prst="rect">
              <a:avLst/>
            </a:prstGeom>
            <a:noFill/>
            <a:ln>
              <a:noFill/>
            </a:ln>
          </p:spPr>
          <p:txBody>
            <a:bodyPr spcFirstLastPara="1" wrap="square" lIns="0" tIns="10000" rIns="0" bIns="0" anchor="t" anchorCtr="0">
              <a:spAutoFit/>
            </a:bodyPr>
            <a:lstStyle/>
            <a:p>
              <a:pPr marL="12700" marR="0" lvl="0" indent="0" algn="ctr" rtl="0">
                <a:lnSpc>
                  <a:spcPct val="100000"/>
                </a:lnSpc>
                <a:spcBef>
                  <a:spcPts val="0"/>
                </a:spcBef>
                <a:spcAft>
                  <a:spcPts val="0"/>
                </a:spcAft>
                <a:buClr>
                  <a:schemeClr val="dk1"/>
                </a:buClr>
                <a:buSzPts val="1100"/>
                <a:buFont typeface="Arial"/>
                <a:buNone/>
              </a:pPr>
              <a:r>
                <a:rPr lang="ja-JP" altLang="en-US" sz="2400" b="1" i="0"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ja-JP" altLang="en-US" sz="1800" b="1" i="0"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子育てが一段落した</a:t>
              </a:r>
              <a:r>
                <a:rPr lang="en-US" altLang="ja-JP" sz="1800" b="1" i="0"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50</a:t>
              </a:r>
              <a:r>
                <a:rPr lang="ja-JP" altLang="en-US" sz="1800" b="1" i="0"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代がボリューム層。</a:t>
              </a:r>
              <a:r>
                <a:rPr lang="ja-JP" altLang="en-US" sz="1800" b="1" dirty="0">
                  <a:solidFill>
                    <a:schemeClr val="dk1"/>
                  </a:solidFill>
                  <a:latin typeface="游ゴシック" panose="020B0400000000000000" pitchFamily="50" charset="-128"/>
                  <a:ea typeface="游ゴシック" panose="020B0400000000000000" pitchFamily="50" charset="-128"/>
                  <a:cs typeface="MS Gothic"/>
                  <a:sym typeface="MS Gothic"/>
                </a:rPr>
                <a:t>自己投資できる余裕が有る方</a:t>
              </a:r>
              <a:r>
                <a:rPr lang="ja-JP" altLang="en-US" sz="1800" b="1" i="0"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endParaRPr lang="ja-JP" altLang="en-US" sz="2400" b="1" i="0"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p:txBody>
        </p:sp>
        <p:grpSp>
          <p:nvGrpSpPr>
            <p:cNvPr id="19" name="グループ化 18">
              <a:extLst>
                <a:ext uri="{FF2B5EF4-FFF2-40B4-BE49-F238E27FC236}">
                  <a16:creationId xmlns:a16="http://schemas.microsoft.com/office/drawing/2014/main" id="{63888AB4-7524-A9EB-AEFE-0ECB9AF5D32B}"/>
                </a:ext>
              </a:extLst>
            </p:cNvPr>
            <p:cNvGrpSpPr/>
            <p:nvPr/>
          </p:nvGrpSpPr>
          <p:grpSpPr>
            <a:xfrm>
              <a:off x="5065563" y="916680"/>
              <a:ext cx="4499508" cy="2938891"/>
              <a:chOff x="5065563" y="916680"/>
              <a:chExt cx="4499508" cy="2938891"/>
            </a:xfrm>
          </p:grpSpPr>
          <p:sp>
            <p:nvSpPr>
              <p:cNvPr id="13" name="四角形: 角を丸くする 12">
                <a:extLst>
                  <a:ext uri="{FF2B5EF4-FFF2-40B4-BE49-F238E27FC236}">
                    <a16:creationId xmlns:a16="http://schemas.microsoft.com/office/drawing/2014/main" id="{23D892D0-67DF-B1AD-4D54-34EA52924CC9}"/>
                  </a:ext>
                </a:extLst>
              </p:cNvPr>
              <p:cNvSpPr/>
              <p:nvPr/>
            </p:nvSpPr>
            <p:spPr>
              <a:xfrm>
                <a:off x="5260528" y="916680"/>
                <a:ext cx="1000740" cy="206185"/>
              </a:xfrm>
              <a:prstGeom prst="roundRect">
                <a:avLst/>
              </a:prstGeom>
              <a:solidFill>
                <a:srgbClr val="79B58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00" b="1" dirty="0">
                    <a:latin typeface="游ゴシック" panose="020B0400000000000000" pitchFamily="50" charset="-128"/>
                    <a:ea typeface="游ゴシック" panose="020B0400000000000000" pitchFamily="50" charset="-128"/>
                  </a:rPr>
                  <a:t>興味・関心</a:t>
                </a:r>
              </a:p>
            </p:txBody>
          </p:sp>
          <p:sp>
            <p:nvSpPr>
              <p:cNvPr id="35" name="Google Shape;277;p9">
                <a:extLst>
                  <a:ext uri="{FF2B5EF4-FFF2-40B4-BE49-F238E27FC236}">
                    <a16:creationId xmlns:a16="http://schemas.microsoft.com/office/drawing/2014/main" id="{18318345-01F6-038D-EB22-26DB22ADA328}"/>
                  </a:ext>
                </a:extLst>
              </p:cNvPr>
              <p:cNvSpPr txBox="1"/>
              <p:nvPr/>
            </p:nvSpPr>
            <p:spPr>
              <a:xfrm>
                <a:off x="5065563" y="1168734"/>
                <a:ext cx="4148859" cy="2307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900" b="1" i="0" u="sng" strike="noStrike" cap="none" dirty="0">
                    <a:solidFill>
                      <a:srgbClr val="3A3838"/>
                    </a:solidFill>
                    <a:latin typeface="游ゴシック" panose="020B0400000000000000" pitchFamily="50" charset="-128"/>
                    <a:ea typeface="游ゴシック" panose="020B0400000000000000" pitchFamily="50" charset="-128"/>
                    <a:cs typeface="Arial Black"/>
                    <a:sym typeface="Arial Black"/>
                  </a:rPr>
                  <a:t>読者の半数以上が、</a:t>
                </a:r>
                <a:r>
                  <a:rPr lang="ja-JP" altLang="en-US" sz="900" b="1" i="0" u="sng" strike="noStrike" cap="none" dirty="0">
                    <a:solidFill>
                      <a:srgbClr val="FF0000"/>
                    </a:solidFill>
                    <a:latin typeface="游ゴシック" panose="020B0400000000000000" pitchFamily="50" charset="-128"/>
                    <a:ea typeface="游ゴシック" panose="020B0400000000000000" pitchFamily="50" charset="-128"/>
                    <a:cs typeface="Arial Black"/>
                    <a:sym typeface="Arial Black"/>
                  </a:rPr>
                  <a:t>健康、旅行</a:t>
                </a:r>
                <a:r>
                  <a:rPr lang="ja-JP" altLang="en-US" sz="900" b="1" i="0" u="sng" strike="noStrike" cap="none" dirty="0">
                    <a:solidFill>
                      <a:srgbClr val="3A3838"/>
                    </a:solidFill>
                    <a:latin typeface="游ゴシック" panose="020B0400000000000000" pitchFamily="50" charset="-128"/>
                    <a:ea typeface="游ゴシック" panose="020B0400000000000000" pitchFamily="50" charset="-128"/>
                    <a:cs typeface="Arial Black"/>
                    <a:sym typeface="Arial Black"/>
                  </a:rPr>
                  <a:t>に興味があると回答</a:t>
                </a:r>
                <a:endParaRPr sz="700" b="1" i="0" u="sng" strike="noStrike" cap="none" dirty="0">
                  <a:solidFill>
                    <a:srgbClr val="3A3838"/>
                  </a:solidFill>
                  <a:latin typeface="游ゴシック" panose="020B0400000000000000" pitchFamily="50" charset="-128"/>
                  <a:ea typeface="游ゴシック" panose="020B0400000000000000" pitchFamily="50" charset="-128"/>
                  <a:cs typeface="Arial Black"/>
                  <a:sym typeface="Arial Black"/>
                </a:endParaRPr>
              </a:p>
            </p:txBody>
          </p:sp>
          <p:sp>
            <p:nvSpPr>
              <p:cNvPr id="36" name="Google Shape;277;p9">
                <a:extLst>
                  <a:ext uri="{FF2B5EF4-FFF2-40B4-BE49-F238E27FC236}">
                    <a16:creationId xmlns:a16="http://schemas.microsoft.com/office/drawing/2014/main" id="{45C4FD24-57CD-2118-CA4D-97C4C9D5A870}"/>
                  </a:ext>
                </a:extLst>
              </p:cNvPr>
              <p:cNvSpPr txBox="1"/>
              <p:nvPr/>
            </p:nvSpPr>
            <p:spPr>
              <a:xfrm>
                <a:off x="6282240" y="918250"/>
                <a:ext cx="3282831"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900" b="1" i="0" strike="noStrike" cap="none" dirty="0">
                    <a:solidFill>
                      <a:schemeClr val="accent5"/>
                    </a:solidFill>
                    <a:latin typeface="游ゴシック" panose="020B0400000000000000" pitchFamily="50" charset="-128"/>
                    <a:ea typeface="游ゴシック" panose="020B0400000000000000" pitchFamily="50" charset="-128"/>
                    <a:cs typeface="Arial Black"/>
                    <a:sym typeface="Arial Black"/>
                  </a:rPr>
                  <a:t>▶</a:t>
                </a:r>
                <a:r>
                  <a:rPr lang="ja-JP" altLang="en-US" sz="900" b="1" i="0" strike="noStrike" cap="none" dirty="0">
                    <a:solidFill>
                      <a:schemeClr val="dk1"/>
                    </a:solidFill>
                    <a:latin typeface="游ゴシック" panose="020B0400000000000000" pitchFamily="50" charset="-128"/>
                    <a:ea typeface="游ゴシック" panose="020B0400000000000000" pitchFamily="50" charset="-128"/>
                    <a:cs typeface="Arial Black"/>
                    <a:sym typeface="Arial Black"/>
                  </a:rPr>
                  <a:t>いま興味のあることは何ですか？（複数回答可）</a:t>
                </a:r>
                <a:endParaRPr sz="900" b="1" i="0" strike="noStrike" cap="none" dirty="0">
                  <a:solidFill>
                    <a:schemeClr val="dk1"/>
                  </a:solidFill>
                  <a:latin typeface="游ゴシック" panose="020B0400000000000000" pitchFamily="50" charset="-128"/>
                  <a:ea typeface="游ゴシック" panose="020B0400000000000000" pitchFamily="50" charset="-128"/>
                  <a:cs typeface="Arial Black"/>
                  <a:sym typeface="Arial Black"/>
                </a:endParaRPr>
              </a:p>
            </p:txBody>
          </p:sp>
          <p:grpSp>
            <p:nvGrpSpPr>
              <p:cNvPr id="44" name="グループ化 43">
                <a:extLst>
                  <a:ext uri="{FF2B5EF4-FFF2-40B4-BE49-F238E27FC236}">
                    <a16:creationId xmlns:a16="http://schemas.microsoft.com/office/drawing/2014/main" id="{9F32F3CA-625E-99CD-7353-CED1F4DADF1E}"/>
                  </a:ext>
                </a:extLst>
              </p:cNvPr>
              <p:cNvGrpSpPr/>
              <p:nvPr/>
            </p:nvGrpSpPr>
            <p:grpSpPr>
              <a:xfrm rot="19934636">
                <a:off x="7227595" y="2047125"/>
                <a:ext cx="1808450" cy="1808446"/>
                <a:chOff x="7819732" y="945565"/>
                <a:chExt cx="1245600" cy="1245596"/>
              </a:xfrm>
            </p:grpSpPr>
            <p:sp>
              <p:nvSpPr>
                <p:cNvPr id="40" name="Google Shape;273;p9">
                  <a:extLst>
                    <a:ext uri="{FF2B5EF4-FFF2-40B4-BE49-F238E27FC236}">
                      <a16:creationId xmlns:a16="http://schemas.microsoft.com/office/drawing/2014/main" id="{D18C9F2E-3E64-1846-6721-3D097031CCAD}"/>
                    </a:ext>
                  </a:extLst>
                </p:cNvPr>
                <p:cNvSpPr/>
                <p:nvPr/>
              </p:nvSpPr>
              <p:spPr>
                <a:xfrm rot="19138073">
                  <a:off x="7904136" y="968156"/>
                  <a:ext cx="246480" cy="151784"/>
                </a:xfrm>
                <a:prstGeom prst="triangle">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p:txBody>
            </p:sp>
            <p:sp>
              <p:nvSpPr>
                <p:cNvPr id="38" name="楕円 37">
                  <a:extLst>
                    <a:ext uri="{FF2B5EF4-FFF2-40B4-BE49-F238E27FC236}">
                      <a16:creationId xmlns:a16="http://schemas.microsoft.com/office/drawing/2014/main" id="{AAD9FDD4-7E21-B2F8-366A-D2DAD97D680D}"/>
                    </a:ext>
                  </a:extLst>
                </p:cNvPr>
                <p:cNvSpPr/>
                <p:nvPr/>
              </p:nvSpPr>
              <p:spPr>
                <a:xfrm>
                  <a:off x="7819732" y="945565"/>
                  <a:ext cx="1245600" cy="1245596"/>
                </a:xfrm>
                <a:prstGeom prst="ellipse">
                  <a:avLst/>
                </a:prstGeom>
                <a:solidFill>
                  <a:srgbClr val="FFFFFF"/>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sp>
            <p:nvSpPr>
              <p:cNvPr id="41" name="Google Shape;277;p9">
                <a:extLst>
                  <a:ext uri="{FF2B5EF4-FFF2-40B4-BE49-F238E27FC236}">
                    <a16:creationId xmlns:a16="http://schemas.microsoft.com/office/drawing/2014/main" id="{2E02954B-6C68-B758-5C43-57DF0BDCA4FE}"/>
                  </a:ext>
                </a:extLst>
              </p:cNvPr>
              <p:cNvSpPr txBox="1"/>
              <p:nvPr/>
            </p:nvSpPr>
            <p:spPr>
              <a:xfrm>
                <a:off x="7530105" y="2613206"/>
                <a:ext cx="1530791" cy="101562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altLang="ja-JP" sz="800" b="1" dirty="0">
                    <a:solidFill>
                      <a:srgbClr val="FF0000"/>
                    </a:solidFill>
                    <a:latin typeface="游ゴシック" panose="020B0400000000000000" pitchFamily="50" charset="-128"/>
                    <a:ea typeface="游ゴシック" panose="020B0400000000000000" pitchFamily="50" charset="-128"/>
                    <a:cs typeface="Arial Black"/>
                    <a:sym typeface="Arial Black"/>
                  </a:rPr>
                  <a:t>1</a:t>
                </a:r>
                <a:r>
                  <a:rPr lang="ja-JP" altLang="en-US" sz="800" b="1" dirty="0">
                    <a:solidFill>
                      <a:srgbClr val="FF0000"/>
                    </a:solidFill>
                    <a:latin typeface="游ゴシック" panose="020B0400000000000000" pitchFamily="50" charset="-128"/>
                    <a:ea typeface="游ゴシック" panose="020B0400000000000000" pitchFamily="50" charset="-128"/>
                    <a:cs typeface="Arial Black"/>
                    <a:sym typeface="Arial Black"/>
                  </a:rPr>
                  <a:t>位　旅行、健康　</a:t>
                </a:r>
                <a:endParaRPr lang="en-US" altLang="ja-JP" sz="800" b="1" dirty="0">
                  <a:solidFill>
                    <a:srgbClr val="FF0000"/>
                  </a:solidFill>
                  <a:latin typeface="游ゴシック" panose="020B0400000000000000" pitchFamily="50" charset="-128"/>
                  <a:ea typeface="游ゴシック" panose="020B0400000000000000" pitchFamily="50" charset="-128"/>
                  <a:cs typeface="Arial Black"/>
                  <a:sym typeface="Arial Black"/>
                </a:endParaRPr>
              </a:p>
              <a:p>
                <a:pPr marL="0" marR="0" lvl="0" indent="0" algn="l" rtl="0">
                  <a:lnSpc>
                    <a:spcPct val="150000"/>
                  </a:lnSpc>
                  <a:spcBef>
                    <a:spcPts val="0"/>
                  </a:spcBef>
                  <a:spcAft>
                    <a:spcPts val="0"/>
                  </a:spcAft>
                  <a:buNone/>
                </a:pPr>
                <a:r>
                  <a:rPr lang="en-US" altLang="ja-JP" sz="800" b="1" i="0" strike="noStrike" cap="none" dirty="0">
                    <a:solidFill>
                      <a:srgbClr val="FF0000"/>
                    </a:solidFill>
                    <a:latin typeface="游ゴシック" panose="020B0400000000000000" pitchFamily="50" charset="-128"/>
                    <a:ea typeface="游ゴシック" panose="020B0400000000000000" pitchFamily="50" charset="-128"/>
                    <a:cs typeface="Arial Black"/>
                    <a:sym typeface="Arial Black"/>
                  </a:rPr>
                  <a:t>2</a:t>
                </a:r>
                <a:r>
                  <a:rPr lang="ja-JP" altLang="en-US" sz="800" b="1" i="0" strike="noStrike" cap="none" dirty="0">
                    <a:solidFill>
                      <a:srgbClr val="FF0000"/>
                    </a:solidFill>
                    <a:latin typeface="游ゴシック" panose="020B0400000000000000" pitchFamily="50" charset="-128"/>
                    <a:ea typeface="游ゴシック" panose="020B0400000000000000" pitchFamily="50" charset="-128"/>
                    <a:cs typeface="Arial Black"/>
                    <a:sym typeface="Arial Black"/>
                  </a:rPr>
                  <a:t>位　ファッション</a:t>
                </a:r>
                <a:endParaRPr lang="en-US" altLang="ja-JP" sz="800" b="1" i="0" strike="noStrike" cap="none" dirty="0">
                  <a:solidFill>
                    <a:srgbClr val="FF0000"/>
                  </a:solidFill>
                  <a:latin typeface="游ゴシック" panose="020B0400000000000000" pitchFamily="50" charset="-128"/>
                  <a:ea typeface="游ゴシック" panose="020B0400000000000000" pitchFamily="50" charset="-128"/>
                  <a:cs typeface="Arial Black"/>
                  <a:sym typeface="Arial Black"/>
                </a:endParaRPr>
              </a:p>
              <a:p>
                <a:pPr marL="0" marR="0" lvl="0" indent="0" algn="l" rtl="0">
                  <a:lnSpc>
                    <a:spcPct val="150000"/>
                  </a:lnSpc>
                  <a:spcBef>
                    <a:spcPts val="0"/>
                  </a:spcBef>
                  <a:spcAft>
                    <a:spcPts val="0"/>
                  </a:spcAft>
                  <a:buNone/>
                </a:pPr>
                <a:r>
                  <a:rPr lang="en-US" altLang="ja-JP" sz="800" b="1" i="0" strike="noStrike" cap="none" dirty="0">
                    <a:solidFill>
                      <a:srgbClr val="FF0000"/>
                    </a:solidFill>
                    <a:latin typeface="游ゴシック" panose="020B0400000000000000" pitchFamily="50" charset="-128"/>
                    <a:ea typeface="游ゴシック" panose="020B0400000000000000" pitchFamily="50" charset="-128"/>
                    <a:cs typeface="Arial Black"/>
                    <a:sym typeface="Arial Black"/>
                  </a:rPr>
                  <a:t>3</a:t>
                </a:r>
                <a:r>
                  <a:rPr lang="ja-JP" altLang="en-US" sz="800" b="1" i="0" strike="noStrike" cap="none" dirty="0">
                    <a:solidFill>
                      <a:srgbClr val="FF0000"/>
                    </a:solidFill>
                    <a:latin typeface="游ゴシック" panose="020B0400000000000000" pitchFamily="50" charset="-128"/>
                    <a:ea typeface="游ゴシック" panose="020B0400000000000000" pitchFamily="50" charset="-128"/>
                    <a:cs typeface="Arial Black"/>
                    <a:sym typeface="Arial Black"/>
                  </a:rPr>
                  <a:t>位　</a:t>
                </a:r>
                <a:r>
                  <a:rPr lang="ja-JP" altLang="en-US" sz="800" b="1" dirty="0">
                    <a:solidFill>
                      <a:srgbClr val="FF0000"/>
                    </a:solidFill>
                    <a:latin typeface="游ゴシック" panose="020B0400000000000000" pitchFamily="50" charset="-128"/>
                    <a:ea typeface="游ゴシック" panose="020B0400000000000000" pitchFamily="50" charset="-128"/>
                    <a:cs typeface="Arial Black"/>
                    <a:sym typeface="Arial Black"/>
                  </a:rPr>
                  <a:t>ボディケア・運動</a:t>
                </a:r>
                <a:endParaRPr lang="en-US" altLang="ja-JP" sz="800" b="1" i="0" strike="noStrike" cap="none" dirty="0">
                  <a:solidFill>
                    <a:srgbClr val="FF0000"/>
                  </a:solidFill>
                  <a:latin typeface="游ゴシック" panose="020B0400000000000000" pitchFamily="50" charset="-128"/>
                  <a:ea typeface="游ゴシック" panose="020B0400000000000000" pitchFamily="50" charset="-128"/>
                  <a:cs typeface="Arial Black"/>
                  <a:sym typeface="Arial Black"/>
                </a:endParaRPr>
              </a:p>
              <a:p>
                <a:pPr marL="0" marR="0" lvl="0" indent="0" algn="l" rtl="0">
                  <a:lnSpc>
                    <a:spcPct val="150000"/>
                  </a:lnSpc>
                  <a:spcBef>
                    <a:spcPts val="0"/>
                  </a:spcBef>
                  <a:spcAft>
                    <a:spcPts val="0"/>
                  </a:spcAft>
                  <a:buNone/>
                </a:pPr>
                <a:r>
                  <a:rPr lang="en-US" altLang="ja-JP" sz="800" b="1" dirty="0">
                    <a:solidFill>
                      <a:schemeClr val="bg2"/>
                    </a:solidFill>
                    <a:latin typeface="游ゴシック" panose="020B0400000000000000" pitchFamily="50" charset="-128"/>
                    <a:ea typeface="游ゴシック" panose="020B0400000000000000" pitchFamily="50" charset="-128"/>
                    <a:cs typeface="Arial Black"/>
                    <a:sym typeface="Arial Black"/>
                  </a:rPr>
                  <a:t>4</a:t>
                </a:r>
                <a:r>
                  <a:rPr lang="ja-JP" altLang="en-US" sz="800" b="1" dirty="0">
                    <a:solidFill>
                      <a:schemeClr val="bg2"/>
                    </a:solidFill>
                    <a:latin typeface="游ゴシック" panose="020B0400000000000000" pitchFamily="50" charset="-128"/>
                    <a:ea typeface="游ゴシック" panose="020B0400000000000000" pitchFamily="50" charset="-128"/>
                    <a:cs typeface="Arial Black"/>
                    <a:sym typeface="Arial Black"/>
                  </a:rPr>
                  <a:t>位　料理</a:t>
                </a:r>
                <a:endParaRPr lang="en-US" altLang="ja-JP" sz="800" b="1" dirty="0">
                  <a:solidFill>
                    <a:schemeClr val="bg2"/>
                  </a:solidFill>
                  <a:latin typeface="游ゴシック" panose="020B0400000000000000" pitchFamily="50" charset="-128"/>
                  <a:ea typeface="游ゴシック" panose="020B0400000000000000" pitchFamily="50" charset="-128"/>
                  <a:cs typeface="Arial Black"/>
                  <a:sym typeface="Arial Black"/>
                </a:endParaRPr>
              </a:p>
              <a:p>
                <a:pPr marL="0" marR="0" lvl="0" indent="0" algn="l" rtl="0">
                  <a:lnSpc>
                    <a:spcPct val="150000"/>
                  </a:lnSpc>
                  <a:spcBef>
                    <a:spcPts val="0"/>
                  </a:spcBef>
                  <a:spcAft>
                    <a:spcPts val="0"/>
                  </a:spcAft>
                  <a:buNone/>
                </a:pPr>
                <a:r>
                  <a:rPr lang="en-US" altLang="ja-JP" sz="800" b="1" dirty="0">
                    <a:solidFill>
                      <a:schemeClr val="bg2"/>
                    </a:solidFill>
                    <a:latin typeface="游ゴシック" panose="020B0400000000000000" pitchFamily="50" charset="-128"/>
                    <a:ea typeface="游ゴシック" panose="020B0400000000000000" pitchFamily="50" charset="-128"/>
                    <a:cs typeface="Arial Black"/>
                    <a:sym typeface="Arial Black"/>
                  </a:rPr>
                  <a:t>5</a:t>
                </a:r>
                <a:r>
                  <a:rPr lang="ja-JP" altLang="en-US" sz="800" b="1" dirty="0">
                    <a:solidFill>
                      <a:schemeClr val="bg2"/>
                    </a:solidFill>
                    <a:latin typeface="游ゴシック" panose="020B0400000000000000" pitchFamily="50" charset="-128"/>
                    <a:ea typeface="游ゴシック" panose="020B0400000000000000" pitchFamily="50" charset="-128"/>
                    <a:cs typeface="Arial Black"/>
                    <a:sym typeface="Arial Black"/>
                  </a:rPr>
                  <a:t>位　コスメ・スキンケア</a:t>
                </a:r>
                <a:endParaRPr sz="800" b="1" i="0" strike="noStrike" cap="none" dirty="0">
                  <a:solidFill>
                    <a:schemeClr val="bg2"/>
                  </a:solidFill>
                  <a:latin typeface="游ゴシック" panose="020B0400000000000000" pitchFamily="50" charset="-128"/>
                  <a:ea typeface="游ゴシック" panose="020B0400000000000000" pitchFamily="50" charset="-128"/>
                  <a:cs typeface="Arial Black"/>
                  <a:sym typeface="Arial Black"/>
                </a:endParaRPr>
              </a:p>
            </p:txBody>
          </p:sp>
          <p:sp>
            <p:nvSpPr>
              <p:cNvPr id="43" name="テキスト ボックス 42">
                <a:extLst>
                  <a:ext uri="{FF2B5EF4-FFF2-40B4-BE49-F238E27FC236}">
                    <a16:creationId xmlns:a16="http://schemas.microsoft.com/office/drawing/2014/main" id="{DD430CF0-9231-16DB-794D-891DE7DEFAA6}"/>
                  </a:ext>
                </a:extLst>
              </p:cNvPr>
              <p:cNvSpPr txBox="1"/>
              <p:nvPr/>
            </p:nvSpPr>
            <p:spPr>
              <a:xfrm>
                <a:off x="7395900" y="2356045"/>
                <a:ext cx="1413305" cy="338554"/>
              </a:xfrm>
              <a:prstGeom prst="rect">
                <a:avLst/>
              </a:prstGeom>
              <a:noFill/>
            </p:spPr>
            <p:txBody>
              <a:bodyPr wrap="square">
                <a:spAutoFit/>
              </a:bodyPr>
              <a:lstStyle/>
              <a:p>
                <a:pPr marL="0" marR="0" lvl="0" indent="0" algn="ctr" rtl="0">
                  <a:lnSpc>
                    <a:spcPct val="100000"/>
                  </a:lnSpc>
                  <a:spcBef>
                    <a:spcPts val="0"/>
                  </a:spcBef>
                  <a:spcAft>
                    <a:spcPts val="0"/>
                  </a:spcAft>
                  <a:buNone/>
                </a:pPr>
                <a:r>
                  <a:rPr lang="ja-JP" altLang="en-US" sz="800" b="1" i="0" strike="noStrike" cap="none" dirty="0">
                    <a:solidFill>
                      <a:srgbClr val="3A3838"/>
                    </a:solidFill>
                    <a:latin typeface="游ゴシック" panose="020B0400000000000000" pitchFamily="50" charset="-128"/>
                    <a:ea typeface="游ゴシック" panose="020B0400000000000000" pitchFamily="50" charset="-128"/>
                    <a:cs typeface="Arial Black"/>
                    <a:sym typeface="Arial Black"/>
                  </a:rPr>
                  <a:t>いまお金をかけたいことは</a:t>
                </a:r>
                <a:endParaRPr lang="en-US" altLang="ja-JP" sz="800" b="1" i="0" strike="noStrike" cap="none" dirty="0">
                  <a:solidFill>
                    <a:srgbClr val="3A3838"/>
                  </a:solidFill>
                  <a:latin typeface="游ゴシック" panose="020B0400000000000000" pitchFamily="50" charset="-128"/>
                  <a:ea typeface="游ゴシック" panose="020B0400000000000000" pitchFamily="50" charset="-128"/>
                  <a:cs typeface="Arial Black"/>
                  <a:sym typeface="Arial Black"/>
                </a:endParaRPr>
              </a:p>
              <a:p>
                <a:pPr marL="0" marR="0" lvl="0" indent="0" algn="ctr" rtl="0">
                  <a:lnSpc>
                    <a:spcPct val="100000"/>
                  </a:lnSpc>
                  <a:spcBef>
                    <a:spcPts val="0"/>
                  </a:spcBef>
                  <a:spcAft>
                    <a:spcPts val="0"/>
                  </a:spcAft>
                  <a:buNone/>
                </a:pPr>
                <a:r>
                  <a:rPr lang="ja-JP" altLang="en-US" sz="800" b="1" i="0" strike="noStrike" cap="none" dirty="0">
                    <a:solidFill>
                      <a:srgbClr val="3A3838"/>
                    </a:solidFill>
                    <a:latin typeface="游ゴシック" panose="020B0400000000000000" pitchFamily="50" charset="-128"/>
                    <a:ea typeface="游ゴシック" panose="020B0400000000000000" pitchFamily="50" charset="-128"/>
                    <a:cs typeface="Arial Black"/>
                    <a:sym typeface="Arial Black"/>
                  </a:rPr>
                  <a:t>何ですか？（複数回答可）</a:t>
                </a:r>
                <a:endParaRPr lang="en-US" altLang="ja-JP" sz="800" b="1" i="0" strike="noStrike" cap="none" dirty="0">
                  <a:solidFill>
                    <a:srgbClr val="3A3838"/>
                  </a:solidFill>
                  <a:latin typeface="游ゴシック" panose="020B0400000000000000" pitchFamily="50" charset="-128"/>
                  <a:ea typeface="游ゴシック" panose="020B0400000000000000" pitchFamily="50" charset="-128"/>
                  <a:cs typeface="Arial Black"/>
                  <a:sym typeface="Arial Black"/>
                </a:endParaRPr>
              </a:p>
            </p:txBody>
          </p:sp>
        </p:grpSp>
        <p:grpSp>
          <p:nvGrpSpPr>
            <p:cNvPr id="18" name="グループ化 17">
              <a:extLst>
                <a:ext uri="{FF2B5EF4-FFF2-40B4-BE49-F238E27FC236}">
                  <a16:creationId xmlns:a16="http://schemas.microsoft.com/office/drawing/2014/main" id="{3E678800-8E63-70A3-7C39-62FBE3B87010}"/>
                </a:ext>
              </a:extLst>
            </p:cNvPr>
            <p:cNvGrpSpPr/>
            <p:nvPr/>
          </p:nvGrpSpPr>
          <p:grpSpPr>
            <a:xfrm>
              <a:off x="-287868" y="900951"/>
              <a:ext cx="6096001" cy="4195984"/>
              <a:chOff x="-287868" y="900951"/>
              <a:chExt cx="6096001" cy="4195984"/>
            </a:xfrm>
          </p:grpSpPr>
          <p:graphicFrame>
            <p:nvGraphicFramePr>
              <p:cNvPr id="7" name="グラフ 6">
                <a:extLst>
                  <a:ext uri="{FF2B5EF4-FFF2-40B4-BE49-F238E27FC236}">
                    <a16:creationId xmlns:a16="http://schemas.microsoft.com/office/drawing/2014/main" id="{EB8B209C-E2C9-B0CB-06DE-A63D832A8A1A}"/>
                  </a:ext>
                </a:extLst>
              </p:cNvPr>
              <p:cNvGraphicFramePr/>
              <p:nvPr>
                <p:extLst>
                  <p:ext uri="{D42A27DB-BD31-4B8C-83A1-F6EECF244321}">
                    <p14:modId xmlns:p14="http://schemas.microsoft.com/office/powerpoint/2010/main" val="3021437316"/>
                  </p:ext>
                </p:extLst>
              </p:nvPr>
            </p:nvGraphicFramePr>
            <p:xfrm>
              <a:off x="1897251" y="1010490"/>
              <a:ext cx="2633197" cy="2261937"/>
            </p:xfrm>
            <a:graphic>
              <a:graphicData uri="http://schemas.openxmlformats.org/drawingml/2006/chart">
                <c:chart xmlns:c="http://schemas.openxmlformats.org/drawingml/2006/chart" xmlns:r="http://schemas.openxmlformats.org/officeDocument/2006/relationships" r:id="rId5"/>
              </a:graphicData>
            </a:graphic>
          </p:graphicFrame>
          <p:pic>
            <p:nvPicPr>
              <p:cNvPr id="15" name="図 14">
                <a:extLst>
                  <a:ext uri="{FF2B5EF4-FFF2-40B4-BE49-F238E27FC236}">
                    <a16:creationId xmlns:a16="http://schemas.microsoft.com/office/drawing/2014/main" id="{B7F8DF02-5D92-D0B9-A7B3-22B9CB78F0D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73865" y="1512856"/>
                <a:ext cx="746427" cy="794676"/>
              </a:xfrm>
              <a:prstGeom prst="rect">
                <a:avLst/>
              </a:prstGeom>
            </p:spPr>
          </p:pic>
          <p:sp>
            <p:nvSpPr>
              <p:cNvPr id="11" name="Google Shape;273;p9">
                <a:extLst>
                  <a:ext uri="{FF2B5EF4-FFF2-40B4-BE49-F238E27FC236}">
                    <a16:creationId xmlns:a16="http://schemas.microsoft.com/office/drawing/2014/main" id="{56585C1B-6E7C-173B-DF50-0D57B9D51360}"/>
                  </a:ext>
                </a:extLst>
              </p:cNvPr>
              <p:cNvSpPr/>
              <p:nvPr/>
            </p:nvSpPr>
            <p:spPr>
              <a:xfrm rot="3623832">
                <a:off x="1643229" y="2037091"/>
                <a:ext cx="246480" cy="151784"/>
              </a:xfrm>
              <a:prstGeom prst="triangl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p:txBody>
          </p:sp>
          <p:sp>
            <p:nvSpPr>
              <p:cNvPr id="12" name="Google Shape;274;p9">
                <a:extLst>
                  <a:ext uri="{FF2B5EF4-FFF2-40B4-BE49-F238E27FC236}">
                    <a16:creationId xmlns:a16="http://schemas.microsoft.com/office/drawing/2014/main" id="{696CD22E-9A5B-9682-381E-8C67BC254435}"/>
                  </a:ext>
                </a:extLst>
              </p:cNvPr>
              <p:cNvSpPr txBox="1"/>
              <p:nvPr/>
            </p:nvSpPr>
            <p:spPr>
              <a:xfrm>
                <a:off x="1585001" y="2224783"/>
                <a:ext cx="1104900" cy="2154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 sz="800" b="1" i="0" u="none" strike="noStrike" cap="none" dirty="0">
                    <a:solidFill>
                      <a:schemeClr val="tx1"/>
                    </a:solidFill>
                    <a:latin typeface="游ゴシック" panose="020B0400000000000000" pitchFamily="50" charset="-128"/>
                    <a:ea typeface="游ゴシック" panose="020B0400000000000000" pitchFamily="50" charset="-128"/>
                    <a:cs typeface="Arial Black"/>
                    <a:sym typeface="Arial Black"/>
                  </a:rPr>
                  <a:t>内7</a:t>
                </a:r>
                <a:r>
                  <a:rPr lang="en-US" altLang="ja" sz="800" b="1" i="0" u="none" strike="noStrike" cap="none" dirty="0">
                    <a:solidFill>
                      <a:schemeClr val="tx1"/>
                    </a:solidFill>
                    <a:latin typeface="游ゴシック" panose="020B0400000000000000" pitchFamily="50" charset="-128"/>
                    <a:ea typeface="游ゴシック" panose="020B0400000000000000" pitchFamily="50" charset="-128"/>
                    <a:cs typeface="Arial Black"/>
                    <a:sym typeface="Arial Black"/>
                  </a:rPr>
                  <a:t>2</a:t>
                </a:r>
                <a:r>
                  <a:rPr lang="ja" sz="800" b="1" i="0" u="none" strike="noStrike" cap="none" dirty="0">
                    <a:solidFill>
                      <a:schemeClr val="tx1"/>
                    </a:solidFill>
                    <a:latin typeface="游ゴシック" panose="020B0400000000000000" pitchFamily="50" charset="-128"/>
                    <a:ea typeface="游ゴシック" panose="020B0400000000000000" pitchFamily="50" charset="-128"/>
                    <a:cs typeface="Arial Black"/>
                    <a:sym typeface="Arial Black"/>
                  </a:rPr>
                  <a:t>％が既婚</a:t>
                </a:r>
                <a:endParaRPr dirty="0">
                  <a:solidFill>
                    <a:schemeClr val="tx1"/>
                  </a:solidFill>
                  <a:latin typeface="游ゴシック" panose="020B0400000000000000" pitchFamily="50" charset="-128"/>
                  <a:ea typeface="游ゴシック" panose="020B0400000000000000" pitchFamily="50" charset="-128"/>
                </a:endParaRPr>
              </a:p>
            </p:txBody>
          </p:sp>
          <p:sp>
            <p:nvSpPr>
              <p:cNvPr id="6" name="四角形: 角を丸くする 5">
                <a:extLst>
                  <a:ext uri="{FF2B5EF4-FFF2-40B4-BE49-F238E27FC236}">
                    <a16:creationId xmlns:a16="http://schemas.microsoft.com/office/drawing/2014/main" id="{FCD9D162-15BD-7286-CD29-FB2475FD7924}"/>
                  </a:ext>
                </a:extLst>
              </p:cNvPr>
              <p:cNvSpPr/>
              <p:nvPr/>
            </p:nvSpPr>
            <p:spPr>
              <a:xfrm>
                <a:off x="554008" y="932267"/>
                <a:ext cx="919192" cy="206185"/>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00" b="1" dirty="0">
                    <a:latin typeface="游ゴシック" panose="020B0400000000000000" pitchFamily="50" charset="-128"/>
                    <a:ea typeface="游ゴシック" panose="020B0400000000000000" pitchFamily="50" charset="-128"/>
                  </a:rPr>
                  <a:t>年齢</a:t>
                </a:r>
              </a:p>
            </p:txBody>
          </p:sp>
          <p:sp>
            <p:nvSpPr>
              <p:cNvPr id="27" name="四角形: 角を丸くする 26">
                <a:extLst>
                  <a:ext uri="{FF2B5EF4-FFF2-40B4-BE49-F238E27FC236}">
                    <a16:creationId xmlns:a16="http://schemas.microsoft.com/office/drawing/2014/main" id="{356270F2-5DDA-3126-6812-6A3BB44A9CE8}"/>
                  </a:ext>
                </a:extLst>
              </p:cNvPr>
              <p:cNvSpPr/>
              <p:nvPr/>
            </p:nvSpPr>
            <p:spPr>
              <a:xfrm>
                <a:off x="489520" y="3155268"/>
                <a:ext cx="919192" cy="206185"/>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00" b="1" dirty="0">
                    <a:latin typeface="游ゴシック" panose="020B0400000000000000" pitchFamily="50" charset="-128"/>
                    <a:ea typeface="游ゴシック" panose="020B0400000000000000" pitchFamily="50" charset="-128"/>
                  </a:rPr>
                  <a:t>仕事</a:t>
                </a:r>
              </a:p>
            </p:txBody>
          </p:sp>
          <p:sp>
            <p:nvSpPr>
              <p:cNvPr id="49" name="四角形: 角を丸くする 48">
                <a:extLst>
                  <a:ext uri="{FF2B5EF4-FFF2-40B4-BE49-F238E27FC236}">
                    <a16:creationId xmlns:a16="http://schemas.microsoft.com/office/drawing/2014/main" id="{1E833026-7286-7BC8-754C-7213524438A0}"/>
                  </a:ext>
                </a:extLst>
              </p:cNvPr>
              <p:cNvSpPr/>
              <p:nvPr/>
            </p:nvSpPr>
            <p:spPr>
              <a:xfrm>
                <a:off x="3099978" y="900951"/>
                <a:ext cx="1472022" cy="221877"/>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00" b="1" dirty="0">
                    <a:latin typeface="游ゴシック" panose="020B0400000000000000" pitchFamily="50" charset="-128"/>
                    <a:ea typeface="游ゴシック" panose="020B0400000000000000" pitchFamily="50" charset="-128"/>
                  </a:rPr>
                  <a:t>サイトへの来訪</a:t>
                </a:r>
              </a:p>
            </p:txBody>
          </p:sp>
          <p:sp>
            <p:nvSpPr>
              <p:cNvPr id="39" name="四角形: 角を丸くする 38">
                <a:extLst>
                  <a:ext uri="{FF2B5EF4-FFF2-40B4-BE49-F238E27FC236}">
                    <a16:creationId xmlns:a16="http://schemas.microsoft.com/office/drawing/2014/main" id="{28A96F01-B518-AA97-50B6-8551580BF3C1}"/>
                  </a:ext>
                </a:extLst>
              </p:cNvPr>
              <p:cNvSpPr/>
              <p:nvPr/>
            </p:nvSpPr>
            <p:spPr>
              <a:xfrm>
                <a:off x="2396763" y="3166468"/>
                <a:ext cx="919192" cy="206185"/>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00" b="1" dirty="0">
                    <a:latin typeface="游ゴシック" panose="020B0400000000000000" pitchFamily="50" charset="-128"/>
                    <a:ea typeface="游ゴシック" panose="020B0400000000000000" pitchFamily="50" charset="-128"/>
                  </a:rPr>
                  <a:t>子供</a:t>
                </a:r>
              </a:p>
            </p:txBody>
          </p:sp>
          <p:sp>
            <p:nvSpPr>
              <p:cNvPr id="42" name="四角形: 角を丸くする 41">
                <a:extLst>
                  <a:ext uri="{FF2B5EF4-FFF2-40B4-BE49-F238E27FC236}">
                    <a16:creationId xmlns:a16="http://schemas.microsoft.com/office/drawing/2014/main" id="{4D59BEE1-1E41-8400-19C5-B04D14EB1B56}"/>
                  </a:ext>
                </a:extLst>
              </p:cNvPr>
              <p:cNvSpPr/>
              <p:nvPr/>
            </p:nvSpPr>
            <p:spPr>
              <a:xfrm>
                <a:off x="4209874" y="3162431"/>
                <a:ext cx="919192" cy="206185"/>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00" b="1" dirty="0">
                    <a:latin typeface="游ゴシック" panose="020B0400000000000000" pitchFamily="50" charset="-128"/>
                    <a:ea typeface="游ゴシック" panose="020B0400000000000000" pitchFamily="50" charset="-128"/>
                  </a:rPr>
                  <a:t>閲覧時間帯</a:t>
                </a:r>
              </a:p>
            </p:txBody>
          </p:sp>
          <p:graphicFrame>
            <p:nvGraphicFramePr>
              <p:cNvPr id="8" name="グラフ 7">
                <a:extLst>
                  <a:ext uri="{FF2B5EF4-FFF2-40B4-BE49-F238E27FC236}">
                    <a16:creationId xmlns:a16="http://schemas.microsoft.com/office/drawing/2014/main" id="{E83CF1D9-0084-F782-0E64-D29165D8D50D}"/>
                  </a:ext>
                </a:extLst>
              </p:cNvPr>
              <p:cNvGraphicFramePr/>
              <p:nvPr>
                <p:extLst>
                  <p:ext uri="{D42A27DB-BD31-4B8C-83A1-F6EECF244321}">
                    <p14:modId xmlns:p14="http://schemas.microsoft.com/office/powerpoint/2010/main" val="1157151651"/>
                  </p:ext>
                </p:extLst>
              </p:nvPr>
            </p:nvGraphicFramePr>
            <p:xfrm>
              <a:off x="-287868" y="3285070"/>
              <a:ext cx="2675468" cy="18076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グラフ 16">
                <a:extLst>
                  <a:ext uri="{FF2B5EF4-FFF2-40B4-BE49-F238E27FC236}">
                    <a16:creationId xmlns:a16="http://schemas.microsoft.com/office/drawing/2014/main" id="{E18FDF14-5226-84A2-F5D0-4E9AA6634A51}"/>
                  </a:ext>
                </a:extLst>
              </p:cNvPr>
              <p:cNvGraphicFramePr/>
              <p:nvPr>
                <p:extLst>
                  <p:ext uri="{D42A27DB-BD31-4B8C-83A1-F6EECF244321}">
                    <p14:modId xmlns:p14="http://schemas.microsoft.com/office/powerpoint/2010/main" val="629728594"/>
                  </p:ext>
                </p:extLst>
              </p:nvPr>
            </p:nvGraphicFramePr>
            <p:xfrm>
              <a:off x="1676400" y="3276602"/>
              <a:ext cx="2345268" cy="180339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グラフ 19">
                <a:extLst>
                  <a:ext uri="{FF2B5EF4-FFF2-40B4-BE49-F238E27FC236}">
                    <a16:creationId xmlns:a16="http://schemas.microsoft.com/office/drawing/2014/main" id="{D61CCD1F-FCD8-1CC6-82C9-351A5F75A7F2}"/>
                  </a:ext>
                </a:extLst>
              </p:cNvPr>
              <p:cNvGraphicFramePr/>
              <p:nvPr>
                <p:extLst>
                  <p:ext uri="{D42A27DB-BD31-4B8C-83A1-F6EECF244321}">
                    <p14:modId xmlns:p14="http://schemas.microsoft.com/office/powerpoint/2010/main" val="491966581"/>
                  </p:ext>
                </p:extLst>
              </p:nvPr>
            </p:nvGraphicFramePr>
            <p:xfrm>
              <a:off x="3530600" y="3285068"/>
              <a:ext cx="2277533" cy="1811867"/>
            </p:xfrm>
            <a:graphic>
              <a:graphicData uri="http://schemas.openxmlformats.org/drawingml/2006/chart">
                <c:chart xmlns:c="http://schemas.openxmlformats.org/drawingml/2006/chart" xmlns:r="http://schemas.openxmlformats.org/officeDocument/2006/relationships" r:id="rId9"/>
              </a:graphicData>
            </a:graphic>
          </p:graphicFrame>
        </p:grpSp>
        <p:sp>
          <p:nvSpPr>
            <p:cNvPr id="5" name="テキスト ボックス 4">
              <a:extLst>
                <a:ext uri="{FF2B5EF4-FFF2-40B4-BE49-F238E27FC236}">
                  <a16:creationId xmlns:a16="http://schemas.microsoft.com/office/drawing/2014/main" id="{3BCFD953-A44D-510B-7920-70B721AC1FA6}"/>
                </a:ext>
              </a:extLst>
            </p:cNvPr>
            <p:cNvSpPr txBox="1"/>
            <p:nvPr/>
          </p:nvSpPr>
          <p:spPr>
            <a:xfrm>
              <a:off x="74800" y="4928056"/>
              <a:ext cx="1293944" cy="215444"/>
            </a:xfrm>
            <a:prstGeom prst="rect">
              <a:avLst/>
            </a:prstGeom>
            <a:noFill/>
          </p:spPr>
          <p:txBody>
            <a:bodyPr wrap="none" rtlCol="0">
              <a:spAutoFit/>
            </a:bodyPr>
            <a:lstStyle/>
            <a:p>
              <a:r>
                <a:rPr lang="ja" altLang="ja-JP" sz="800" b="0" i="0" u="none" strike="noStrike" cap="none" dirty="0">
                  <a:solidFill>
                    <a:srgbClr val="000000"/>
                  </a:solidFill>
                  <a:latin typeface="游ゴシック" panose="020B0400000000000000" pitchFamily="50" charset="-128"/>
                  <a:ea typeface="游ゴシック" panose="020B0400000000000000" pitchFamily="50" charset="-128"/>
                  <a:sym typeface="Arial"/>
                </a:rPr>
                <a:t>※202</a:t>
              </a:r>
              <a:r>
                <a:rPr lang="en-US" altLang="ja-JP" sz="800" dirty="0">
                  <a:latin typeface="游ゴシック" panose="020B0400000000000000" pitchFamily="50" charset="-128"/>
                  <a:ea typeface="游ゴシック" panose="020B0400000000000000" pitchFamily="50" charset="-128"/>
                </a:rPr>
                <a:t>4</a:t>
              </a:r>
              <a:r>
                <a:rPr lang="ja" altLang="ja-JP" sz="800" b="0" i="0" u="none" strike="noStrike" cap="none" dirty="0">
                  <a:solidFill>
                    <a:srgbClr val="000000"/>
                  </a:solidFill>
                  <a:latin typeface="游ゴシック" panose="020B0400000000000000" pitchFamily="50" charset="-128"/>
                  <a:ea typeface="游ゴシック" panose="020B0400000000000000" pitchFamily="50" charset="-128"/>
                  <a:sym typeface="Arial"/>
                </a:rPr>
                <a:t>年</a:t>
              </a:r>
              <a:r>
                <a:rPr lang="en-US" altLang="ja" sz="800" dirty="0">
                  <a:latin typeface="游ゴシック" panose="020B0400000000000000" pitchFamily="50" charset="-128"/>
                  <a:ea typeface="游ゴシック" panose="020B0400000000000000" pitchFamily="50" charset="-128"/>
                </a:rPr>
                <a:t>7</a:t>
              </a:r>
              <a:r>
                <a:rPr lang="ja" altLang="ja-JP" sz="800" b="0" i="0" u="none" strike="noStrike" cap="none" dirty="0">
                  <a:solidFill>
                    <a:srgbClr val="000000"/>
                  </a:solidFill>
                  <a:latin typeface="游ゴシック" panose="020B0400000000000000" pitchFamily="50" charset="-128"/>
                  <a:ea typeface="游ゴシック" panose="020B0400000000000000" pitchFamily="50" charset="-128"/>
                  <a:sym typeface="Arial"/>
                </a:rPr>
                <a:t>月</a:t>
              </a: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sym typeface="Arial"/>
                </a:rPr>
                <a:t>アンケート</a:t>
              </a:r>
              <a:endParaRPr lang="en-US" altLang="ja" sz="800" dirty="0">
                <a:latin typeface="游ゴシック" panose="020B0400000000000000" pitchFamily="50" charset="-128"/>
                <a:ea typeface="游ゴシック" panose="020B0400000000000000" pitchFamily="50" charset="-128"/>
              </a:endParaRPr>
            </a:p>
          </p:txBody>
        </p:sp>
        <p:sp>
          <p:nvSpPr>
            <p:cNvPr id="47" name="楕円 46">
              <a:extLst>
                <a:ext uri="{FF2B5EF4-FFF2-40B4-BE49-F238E27FC236}">
                  <a16:creationId xmlns:a16="http://schemas.microsoft.com/office/drawing/2014/main" id="{E5D8E9D4-B003-15D5-43AD-D34F087DC415}"/>
                </a:ext>
              </a:extLst>
            </p:cNvPr>
            <p:cNvSpPr/>
            <p:nvPr/>
          </p:nvSpPr>
          <p:spPr>
            <a:xfrm rot="19934636">
              <a:off x="5905609" y="3384152"/>
              <a:ext cx="1590832" cy="1473700"/>
            </a:xfrm>
            <a:prstGeom prst="ellipse">
              <a:avLst/>
            </a:prstGeom>
            <a:solidFill>
              <a:srgbClr val="FFFFFF"/>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48" name="Google Shape;273;p9">
              <a:extLst>
                <a:ext uri="{FF2B5EF4-FFF2-40B4-BE49-F238E27FC236}">
                  <a16:creationId xmlns:a16="http://schemas.microsoft.com/office/drawing/2014/main" id="{6686F2E2-7097-F126-3EE7-00B630FD3B72}"/>
                </a:ext>
              </a:extLst>
            </p:cNvPr>
            <p:cNvSpPr/>
            <p:nvPr/>
          </p:nvSpPr>
          <p:spPr>
            <a:xfrm rot="15809173">
              <a:off x="6844264" y="3232786"/>
              <a:ext cx="308698" cy="267717"/>
            </a:xfrm>
            <a:prstGeom prst="triangle">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p:txBody>
        </p:sp>
        <p:sp>
          <p:nvSpPr>
            <p:cNvPr id="50" name="テキスト ボックス 49">
              <a:extLst>
                <a:ext uri="{FF2B5EF4-FFF2-40B4-BE49-F238E27FC236}">
                  <a16:creationId xmlns:a16="http://schemas.microsoft.com/office/drawing/2014/main" id="{A5B21E64-585F-AAD0-9E06-8D8F632E3189}"/>
                </a:ext>
              </a:extLst>
            </p:cNvPr>
            <p:cNvSpPr txBox="1"/>
            <p:nvPr/>
          </p:nvSpPr>
          <p:spPr>
            <a:xfrm>
              <a:off x="5998107" y="3590099"/>
              <a:ext cx="1413305" cy="338554"/>
            </a:xfrm>
            <a:prstGeom prst="rect">
              <a:avLst/>
            </a:prstGeom>
            <a:noFill/>
          </p:spPr>
          <p:txBody>
            <a:bodyPr wrap="square">
              <a:spAutoFit/>
            </a:bodyPr>
            <a:lstStyle/>
            <a:p>
              <a:pPr marL="0" marR="0" lvl="0" indent="0" algn="ctr" rtl="0">
                <a:lnSpc>
                  <a:spcPct val="100000"/>
                </a:lnSpc>
                <a:spcBef>
                  <a:spcPts val="0"/>
                </a:spcBef>
                <a:spcAft>
                  <a:spcPts val="0"/>
                </a:spcAft>
                <a:buNone/>
              </a:pPr>
              <a:r>
                <a:rPr lang="en-US" altLang="ja-JP" sz="800" b="1" i="0" strike="noStrike" cap="none" dirty="0">
                  <a:solidFill>
                    <a:srgbClr val="3A3838"/>
                  </a:solidFill>
                  <a:latin typeface="游ゴシック" panose="020B0400000000000000" pitchFamily="50" charset="-128"/>
                  <a:ea typeface="游ゴシック" panose="020B0400000000000000" pitchFamily="50" charset="-128"/>
                  <a:cs typeface="Arial Black"/>
                  <a:sym typeface="Arial Black"/>
                </a:rPr>
                <a:t>1</a:t>
              </a:r>
              <a:r>
                <a:rPr lang="ja-JP" altLang="en-US" sz="800" b="1" i="0" strike="noStrike" cap="none" dirty="0">
                  <a:solidFill>
                    <a:srgbClr val="3A3838"/>
                  </a:solidFill>
                  <a:latin typeface="游ゴシック" panose="020B0400000000000000" pitchFamily="50" charset="-128"/>
                  <a:ea typeface="游ゴシック" panose="020B0400000000000000" pitchFamily="50" charset="-128"/>
                  <a:cs typeface="Arial Black"/>
                  <a:sym typeface="Arial Black"/>
                </a:rPr>
                <a:t>回の</a:t>
              </a:r>
              <a:r>
                <a:rPr lang="ja-JP" altLang="en-US" sz="800" b="1" i="0" u="sng" strike="noStrike" cap="none" dirty="0">
                  <a:solidFill>
                    <a:srgbClr val="3A3838"/>
                  </a:solidFill>
                  <a:latin typeface="游ゴシック" panose="020B0400000000000000" pitchFamily="50" charset="-128"/>
                  <a:ea typeface="游ゴシック" panose="020B0400000000000000" pitchFamily="50" charset="-128"/>
                  <a:cs typeface="Arial Black"/>
                  <a:sym typeface="Arial Black"/>
                </a:rPr>
                <a:t>旅行</a:t>
              </a:r>
              <a:r>
                <a:rPr lang="ja-JP" altLang="en-US" sz="800" b="1" i="0" strike="noStrike" cap="none" dirty="0">
                  <a:solidFill>
                    <a:srgbClr val="3A3838"/>
                  </a:solidFill>
                  <a:latin typeface="游ゴシック" panose="020B0400000000000000" pitchFamily="50" charset="-128"/>
                  <a:ea typeface="游ゴシック" panose="020B0400000000000000" pitchFamily="50" charset="-128"/>
                  <a:cs typeface="Arial Black"/>
                  <a:sym typeface="Arial Black"/>
                </a:rPr>
                <a:t>で</a:t>
              </a:r>
              <a:endParaRPr lang="en-US" altLang="ja-JP" sz="800" b="1" i="0" strike="noStrike" cap="none" dirty="0">
                <a:solidFill>
                  <a:srgbClr val="3A3838"/>
                </a:solidFill>
                <a:latin typeface="游ゴシック" panose="020B0400000000000000" pitchFamily="50" charset="-128"/>
                <a:ea typeface="游ゴシック" panose="020B0400000000000000" pitchFamily="50" charset="-128"/>
                <a:cs typeface="Arial Black"/>
                <a:sym typeface="Arial Black"/>
              </a:endParaRPr>
            </a:p>
            <a:p>
              <a:pPr marL="0" marR="0" lvl="0" indent="0" algn="ctr" rtl="0">
                <a:lnSpc>
                  <a:spcPct val="100000"/>
                </a:lnSpc>
                <a:spcBef>
                  <a:spcPts val="0"/>
                </a:spcBef>
                <a:spcAft>
                  <a:spcPts val="0"/>
                </a:spcAft>
                <a:buNone/>
              </a:pPr>
              <a:r>
                <a:rPr lang="ja-JP" altLang="en-US" sz="800" b="1" i="0" strike="noStrike" cap="none" dirty="0">
                  <a:solidFill>
                    <a:srgbClr val="3A3838"/>
                  </a:solidFill>
                  <a:latin typeface="游ゴシック" panose="020B0400000000000000" pitchFamily="50" charset="-128"/>
                  <a:ea typeface="游ゴシック" panose="020B0400000000000000" pitchFamily="50" charset="-128"/>
                  <a:cs typeface="Arial Black"/>
                  <a:sym typeface="Arial Black"/>
                </a:rPr>
                <a:t>いくらお金をかけますか？</a:t>
              </a:r>
              <a:endParaRPr lang="en-US" altLang="ja-JP" sz="800" b="1" i="0" strike="noStrike" cap="none" dirty="0">
                <a:solidFill>
                  <a:srgbClr val="3A3838"/>
                </a:solidFill>
                <a:latin typeface="游ゴシック" panose="020B0400000000000000" pitchFamily="50" charset="-128"/>
                <a:ea typeface="游ゴシック" panose="020B0400000000000000" pitchFamily="50" charset="-128"/>
                <a:cs typeface="Arial Black"/>
                <a:sym typeface="Arial Black"/>
              </a:endParaRPr>
            </a:p>
          </p:txBody>
        </p:sp>
        <p:sp>
          <p:nvSpPr>
            <p:cNvPr id="51" name="Google Shape;277;p9">
              <a:extLst>
                <a:ext uri="{FF2B5EF4-FFF2-40B4-BE49-F238E27FC236}">
                  <a16:creationId xmlns:a16="http://schemas.microsoft.com/office/drawing/2014/main" id="{EE796534-C21E-8195-D7B2-F8E38E4890FD}"/>
                </a:ext>
              </a:extLst>
            </p:cNvPr>
            <p:cNvSpPr txBox="1"/>
            <p:nvPr/>
          </p:nvSpPr>
          <p:spPr>
            <a:xfrm>
              <a:off x="6034398" y="3853140"/>
              <a:ext cx="1530791" cy="6462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altLang="ja-JP" sz="800" b="1" dirty="0">
                  <a:solidFill>
                    <a:srgbClr val="FF0000"/>
                  </a:solidFill>
                  <a:latin typeface="游ゴシック" panose="020B0400000000000000" pitchFamily="50" charset="-128"/>
                  <a:ea typeface="游ゴシック" panose="020B0400000000000000" pitchFamily="50" charset="-128"/>
                  <a:cs typeface="Arial Black"/>
                  <a:sym typeface="Arial Black"/>
                </a:rPr>
                <a:t>1</a:t>
              </a:r>
              <a:r>
                <a:rPr lang="ja-JP" altLang="en-US" sz="800" b="1" dirty="0">
                  <a:solidFill>
                    <a:srgbClr val="FF0000"/>
                  </a:solidFill>
                  <a:latin typeface="游ゴシック" panose="020B0400000000000000" pitchFamily="50" charset="-128"/>
                  <a:ea typeface="游ゴシック" panose="020B0400000000000000" pitchFamily="50" charset="-128"/>
                  <a:cs typeface="Arial Black"/>
                  <a:sym typeface="Arial Black"/>
                </a:rPr>
                <a:t>位　</a:t>
              </a:r>
              <a:r>
                <a:rPr lang="en-US" altLang="ja-JP" sz="800" b="1" dirty="0">
                  <a:solidFill>
                    <a:srgbClr val="FF0000"/>
                  </a:solidFill>
                  <a:latin typeface="游ゴシック" panose="020B0400000000000000" pitchFamily="50" charset="-128"/>
                  <a:ea typeface="游ゴシック" panose="020B0400000000000000" pitchFamily="50" charset="-128"/>
                  <a:cs typeface="Arial Black"/>
                  <a:sym typeface="Arial Black"/>
                </a:rPr>
                <a:t>5-10</a:t>
              </a:r>
              <a:r>
                <a:rPr lang="ja-JP" altLang="en-US" sz="800" b="1" dirty="0">
                  <a:solidFill>
                    <a:srgbClr val="FF0000"/>
                  </a:solidFill>
                  <a:latin typeface="游ゴシック" panose="020B0400000000000000" pitchFamily="50" charset="-128"/>
                  <a:ea typeface="游ゴシック" panose="020B0400000000000000" pitchFamily="50" charset="-128"/>
                  <a:cs typeface="Arial Black"/>
                  <a:sym typeface="Arial Black"/>
                </a:rPr>
                <a:t>万円　</a:t>
              </a:r>
              <a:r>
                <a:rPr lang="en-US" altLang="ja-JP" sz="800" b="1" dirty="0">
                  <a:solidFill>
                    <a:srgbClr val="FF0000"/>
                  </a:solidFill>
                  <a:latin typeface="游ゴシック" panose="020B0400000000000000" pitchFamily="50" charset="-128"/>
                  <a:ea typeface="游ゴシック" panose="020B0400000000000000" pitchFamily="50" charset="-128"/>
                  <a:cs typeface="Arial Black"/>
                  <a:sym typeface="Arial Black"/>
                </a:rPr>
                <a:t>42%</a:t>
              </a:r>
            </a:p>
            <a:p>
              <a:pPr marL="0" marR="0" lvl="0" indent="0" algn="l" rtl="0">
                <a:lnSpc>
                  <a:spcPct val="150000"/>
                </a:lnSpc>
                <a:spcBef>
                  <a:spcPts val="0"/>
                </a:spcBef>
                <a:spcAft>
                  <a:spcPts val="0"/>
                </a:spcAft>
                <a:buNone/>
              </a:pPr>
              <a:r>
                <a:rPr lang="en-US" altLang="ja-JP" sz="800" b="1" i="0" strike="noStrike" cap="none"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2</a:t>
              </a:r>
              <a:r>
                <a:rPr lang="ja-JP" altLang="en-US" sz="800" b="1" i="0" strike="noStrike" cap="none"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位　</a:t>
              </a:r>
              <a:r>
                <a:rPr lang="en-US" altLang="ja-JP" sz="800" b="1"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5</a:t>
              </a:r>
              <a:r>
                <a:rPr lang="ja-JP" altLang="en-US" sz="800" b="1"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万円未満   </a:t>
              </a:r>
              <a:r>
                <a:rPr lang="en-US" altLang="ja-JP" sz="800" b="1"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35%</a:t>
              </a:r>
              <a:endParaRPr lang="en-US" altLang="ja-JP" sz="800" b="1" i="0" strike="noStrike" cap="none"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endParaRPr>
            </a:p>
            <a:p>
              <a:pPr marL="0" marR="0" lvl="0" indent="0" algn="l" rtl="0">
                <a:lnSpc>
                  <a:spcPct val="150000"/>
                </a:lnSpc>
                <a:spcBef>
                  <a:spcPts val="0"/>
                </a:spcBef>
                <a:spcAft>
                  <a:spcPts val="0"/>
                </a:spcAft>
                <a:buNone/>
              </a:pPr>
              <a:r>
                <a:rPr lang="en-US" altLang="ja-JP" sz="800" b="1" i="0" strike="noStrike" cap="none"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3</a:t>
              </a:r>
              <a:r>
                <a:rPr lang="ja-JP" altLang="en-US" sz="800" b="1" i="0" strike="noStrike" cap="none"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位　</a:t>
              </a:r>
              <a:r>
                <a:rPr lang="en-US" altLang="ja-JP" sz="800" b="1" i="0" strike="noStrike" cap="none"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10-30</a:t>
              </a:r>
              <a:r>
                <a:rPr lang="ja-JP" altLang="en-US" sz="800" b="1" i="0" strike="noStrike" cap="none"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万円   </a:t>
              </a:r>
              <a:r>
                <a:rPr lang="en-US" altLang="ja-JP" sz="800" b="1" i="0" strike="noStrike" cap="none"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19%</a:t>
              </a:r>
            </a:p>
          </p:txBody>
        </p:sp>
        <p:sp>
          <p:nvSpPr>
            <p:cNvPr id="52" name="楕円 51">
              <a:extLst>
                <a:ext uri="{FF2B5EF4-FFF2-40B4-BE49-F238E27FC236}">
                  <a16:creationId xmlns:a16="http://schemas.microsoft.com/office/drawing/2014/main" id="{66675DF9-F08D-59C8-254C-4D81486826B9}"/>
                </a:ext>
              </a:extLst>
            </p:cNvPr>
            <p:cNvSpPr/>
            <p:nvPr/>
          </p:nvSpPr>
          <p:spPr>
            <a:xfrm rot="19934636">
              <a:off x="7525795" y="3905053"/>
              <a:ext cx="1190216" cy="1217355"/>
            </a:xfrm>
            <a:prstGeom prst="ellipse">
              <a:avLst/>
            </a:prstGeom>
            <a:solidFill>
              <a:srgbClr val="FFFFFF"/>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54" name="Google Shape;273;p9">
              <a:extLst>
                <a:ext uri="{FF2B5EF4-FFF2-40B4-BE49-F238E27FC236}">
                  <a16:creationId xmlns:a16="http://schemas.microsoft.com/office/drawing/2014/main" id="{B9587333-69EC-AC9B-0DE9-64AEA016EC42}"/>
                </a:ext>
              </a:extLst>
            </p:cNvPr>
            <p:cNvSpPr/>
            <p:nvPr/>
          </p:nvSpPr>
          <p:spPr>
            <a:xfrm rot="18538939">
              <a:off x="7445975" y="3925156"/>
              <a:ext cx="357857" cy="220371"/>
            </a:xfrm>
            <a:prstGeom prst="triangle">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p:txBody>
        </p:sp>
        <p:sp>
          <p:nvSpPr>
            <p:cNvPr id="55" name="テキスト ボックス 54">
              <a:extLst>
                <a:ext uri="{FF2B5EF4-FFF2-40B4-BE49-F238E27FC236}">
                  <a16:creationId xmlns:a16="http://schemas.microsoft.com/office/drawing/2014/main" id="{210E2363-993A-3661-57F9-9F38CFE88962}"/>
                </a:ext>
              </a:extLst>
            </p:cNvPr>
            <p:cNvSpPr txBox="1"/>
            <p:nvPr/>
          </p:nvSpPr>
          <p:spPr>
            <a:xfrm>
              <a:off x="7535556" y="4172804"/>
              <a:ext cx="1205034" cy="215444"/>
            </a:xfrm>
            <a:prstGeom prst="rect">
              <a:avLst/>
            </a:prstGeom>
            <a:noFill/>
          </p:spPr>
          <p:txBody>
            <a:bodyPr wrap="square">
              <a:spAutoFit/>
            </a:bodyPr>
            <a:lstStyle/>
            <a:p>
              <a:pPr marL="0" marR="0" lvl="0" indent="0" algn="ctr" rtl="0">
                <a:lnSpc>
                  <a:spcPct val="100000"/>
                </a:lnSpc>
                <a:spcBef>
                  <a:spcPts val="0"/>
                </a:spcBef>
                <a:spcAft>
                  <a:spcPts val="0"/>
                </a:spcAft>
                <a:buNone/>
              </a:pPr>
              <a:r>
                <a:rPr lang="ja-JP" altLang="en-US" sz="800" b="1" i="0" u="sng" strike="noStrike" cap="none" dirty="0">
                  <a:solidFill>
                    <a:srgbClr val="3A3838"/>
                  </a:solidFill>
                  <a:latin typeface="游ゴシック" panose="020B0400000000000000" pitchFamily="50" charset="-128"/>
                  <a:ea typeface="游ゴシック" panose="020B0400000000000000" pitchFamily="50" charset="-128"/>
                  <a:cs typeface="Arial Black"/>
                  <a:sym typeface="Arial Black"/>
                </a:rPr>
                <a:t>旅行</a:t>
              </a:r>
              <a:r>
                <a:rPr lang="ja-JP" altLang="en-US" sz="800" b="1" i="0" strike="noStrike" cap="none" dirty="0">
                  <a:solidFill>
                    <a:srgbClr val="3A3838"/>
                  </a:solidFill>
                  <a:latin typeface="游ゴシック" panose="020B0400000000000000" pitchFamily="50" charset="-128"/>
                  <a:ea typeface="游ゴシック" panose="020B0400000000000000" pitchFamily="50" charset="-128"/>
                  <a:cs typeface="Arial Black"/>
                  <a:sym typeface="Arial Black"/>
                </a:rPr>
                <a:t>は誰としますか？</a:t>
              </a:r>
              <a:endParaRPr lang="en-US" altLang="ja-JP" sz="800" b="1" i="0" strike="noStrike" cap="none" dirty="0">
                <a:solidFill>
                  <a:srgbClr val="3A3838"/>
                </a:solidFill>
                <a:latin typeface="游ゴシック" panose="020B0400000000000000" pitchFamily="50" charset="-128"/>
                <a:ea typeface="游ゴシック" panose="020B0400000000000000" pitchFamily="50" charset="-128"/>
                <a:cs typeface="Arial Black"/>
                <a:sym typeface="Arial Black"/>
              </a:endParaRPr>
            </a:p>
          </p:txBody>
        </p:sp>
        <p:sp>
          <p:nvSpPr>
            <p:cNvPr id="56" name="Google Shape;277;p9">
              <a:extLst>
                <a:ext uri="{FF2B5EF4-FFF2-40B4-BE49-F238E27FC236}">
                  <a16:creationId xmlns:a16="http://schemas.microsoft.com/office/drawing/2014/main" id="{085A67EA-2E74-93FC-9BD3-E74C3BB7BB0A}"/>
                </a:ext>
              </a:extLst>
            </p:cNvPr>
            <p:cNvSpPr txBox="1"/>
            <p:nvPr/>
          </p:nvSpPr>
          <p:spPr>
            <a:xfrm>
              <a:off x="7613209" y="4247587"/>
              <a:ext cx="1530791" cy="6462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altLang="ja-JP" sz="800" b="1" dirty="0">
                  <a:solidFill>
                    <a:srgbClr val="FF0000"/>
                  </a:solidFill>
                  <a:latin typeface="游ゴシック" panose="020B0400000000000000" pitchFamily="50" charset="-128"/>
                  <a:ea typeface="游ゴシック" panose="020B0400000000000000" pitchFamily="50" charset="-128"/>
                  <a:cs typeface="Arial Black"/>
                  <a:sym typeface="Arial Black"/>
                </a:rPr>
                <a:t>1</a:t>
              </a:r>
              <a:r>
                <a:rPr lang="ja-JP" altLang="en-US" sz="800" b="1" dirty="0">
                  <a:solidFill>
                    <a:srgbClr val="FF0000"/>
                  </a:solidFill>
                  <a:latin typeface="游ゴシック" panose="020B0400000000000000" pitchFamily="50" charset="-128"/>
                  <a:ea typeface="游ゴシック" panose="020B0400000000000000" pitchFamily="50" charset="-128"/>
                  <a:cs typeface="Arial Black"/>
                  <a:sym typeface="Arial Black"/>
                </a:rPr>
                <a:t>位　家族　</a:t>
              </a:r>
              <a:r>
                <a:rPr lang="en-US" altLang="ja-JP" sz="800" b="1" dirty="0">
                  <a:solidFill>
                    <a:srgbClr val="FF0000"/>
                  </a:solidFill>
                  <a:latin typeface="游ゴシック" panose="020B0400000000000000" pitchFamily="50" charset="-128"/>
                  <a:ea typeface="游ゴシック" panose="020B0400000000000000" pitchFamily="50" charset="-128"/>
                  <a:cs typeface="Arial Black"/>
                  <a:sym typeface="Arial Black"/>
                </a:rPr>
                <a:t>68</a:t>
              </a:r>
              <a:r>
                <a:rPr lang="ja-JP" altLang="en-US" sz="800" b="1" dirty="0">
                  <a:solidFill>
                    <a:srgbClr val="FF0000"/>
                  </a:solidFill>
                  <a:latin typeface="游ゴシック" panose="020B0400000000000000" pitchFamily="50" charset="-128"/>
                  <a:ea typeface="游ゴシック" panose="020B0400000000000000" pitchFamily="50" charset="-128"/>
                  <a:cs typeface="Arial Black"/>
                  <a:sym typeface="Arial Black"/>
                </a:rPr>
                <a:t>％　</a:t>
              </a:r>
              <a:endParaRPr lang="en-US" altLang="ja-JP" sz="800" b="1" dirty="0">
                <a:solidFill>
                  <a:srgbClr val="FF0000"/>
                </a:solidFill>
                <a:latin typeface="游ゴシック" panose="020B0400000000000000" pitchFamily="50" charset="-128"/>
                <a:ea typeface="游ゴシック" panose="020B0400000000000000" pitchFamily="50" charset="-128"/>
                <a:cs typeface="Arial Black"/>
                <a:sym typeface="Arial Black"/>
              </a:endParaRPr>
            </a:p>
            <a:p>
              <a:pPr marL="0" marR="0" lvl="0" indent="0" algn="l" rtl="0">
                <a:lnSpc>
                  <a:spcPct val="150000"/>
                </a:lnSpc>
                <a:spcBef>
                  <a:spcPts val="0"/>
                </a:spcBef>
                <a:spcAft>
                  <a:spcPts val="0"/>
                </a:spcAft>
                <a:buNone/>
              </a:pPr>
              <a:r>
                <a:rPr lang="en-US" altLang="ja-JP" sz="800" b="1" i="0" strike="noStrike" cap="none"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2</a:t>
              </a:r>
              <a:r>
                <a:rPr lang="ja-JP" altLang="en-US" sz="800" b="1" i="0" strike="noStrike" cap="none"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位　</a:t>
              </a:r>
              <a:r>
                <a:rPr lang="en-US" altLang="ja-JP" sz="800" b="1" i="0" strike="noStrike" cap="none"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1</a:t>
              </a:r>
              <a:r>
                <a:rPr lang="ja-JP" altLang="en-US" sz="800" b="1" i="0" strike="noStrike" cap="none"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人　 </a:t>
              </a:r>
              <a:r>
                <a:rPr lang="en-US" altLang="ja-JP" sz="800" b="1" i="0" strike="noStrike" cap="none"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12%</a:t>
              </a:r>
            </a:p>
            <a:p>
              <a:pPr marL="0" marR="0" lvl="0" indent="0" algn="l" rtl="0">
                <a:lnSpc>
                  <a:spcPct val="150000"/>
                </a:lnSpc>
                <a:spcBef>
                  <a:spcPts val="0"/>
                </a:spcBef>
                <a:spcAft>
                  <a:spcPts val="0"/>
                </a:spcAft>
                <a:buNone/>
              </a:pPr>
              <a:r>
                <a:rPr lang="en-US" altLang="ja-JP" sz="800" b="1" i="0" strike="noStrike" cap="none"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3</a:t>
              </a:r>
              <a:r>
                <a:rPr lang="ja-JP" altLang="en-US" sz="800" b="1" i="0" strike="noStrike" cap="none"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位　友人    </a:t>
              </a:r>
              <a:r>
                <a:rPr lang="en-US" altLang="ja-JP" sz="800" b="1" i="0" strike="noStrike" cap="none"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11%</a:t>
              </a:r>
            </a:p>
          </p:txBody>
        </p:sp>
      </p:grpSp>
    </p:spTree>
    <p:extLst>
      <p:ext uri="{BB962C8B-B14F-4D97-AF65-F5344CB8AC3E}">
        <p14:creationId xmlns:p14="http://schemas.microsoft.com/office/powerpoint/2010/main" val="3066230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スライド番号プレースホルダー 1">
            <a:extLst>
              <a:ext uri="{FF2B5EF4-FFF2-40B4-BE49-F238E27FC236}">
                <a16:creationId xmlns:a16="http://schemas.microsoft.com/office/drawing/2014/main" id="{A34B6841-D218-1D24-F320-7E4E31954907}"/>
              </a:ext>
            </a:extLst>
          </p:cNvPr>
          <p:cNvSpPr>
            <a:spLocks noGrp="1"/>
          </p:cNvSpPr>
          <p:nvPr>
            <p:ph type="sldNum" idx="12"/>
          </p:nvPr>
        </p:nvSpPr>
        <p:spPr>
          <a:xfrm>
            <a:off x="7026088" y="4767263"/>
            <a:ext cx="2045852" cy="302278"/>
          </a:xfrm>
        </p:spPr>
        <p:txBody>
          <a:bodyPr/>
          <a:lstStyle/>
          <a:p>
            <a:fld id="{00000000-1234-1234-1234-123412341234}" type="slidenum">
              <a:rPr lang="en-US" altLang="ja" smtClean="0"/>
              <a:pPr/>
              <a:t>11</a:t>
            </a:fld>
            <a:endParaRPr lang="ja" altLang="en-US" dirty="0"/>
          </a:p>
        </p:txBody>
      </p:sp>
      <p:sp>
        <p:nvSpPr>
          <p:cNvPr id="53" name="四角形: 角を丸くする 52">
            <a:extLst>
              <a:ext uri="{FF2B5EF4-FFF2-40B4-BE49-F238E27FC236}">
                <a16:creationId xmlns:a16="http://schemas.microsoft.com/office/drawing/2014/main" id="{83ABC3BD-A02C-D2B3-CC0E-C2AA9DF60B3A}"/>
              </a:ext>
            </a:extLst>
          </p:cNvPr>
          <p:cNvSpPr/>
          <p:nvPr/>
        </p:nvSpPr>
        <p:spPr>
          <a:xfrm>
            <a:off x="0" y="1"/>
            <a:ext cx="9144000" cy="354246"/>
          </a:xfrm>
          <a:prstGeom prst="roundRect">
            <a:avLst/>
          </a:prstGeom>
          <a:solidFill>
            <a:schemeClr val="accent4">
              <a:lumMod val="40000"/>
              <a:lumOff val="60000"/>
            </a:schemeClr>
          </a:solidFill>
          <a:ln w="28575">
            <a:solidFill>
              <a:schemeClr val="accent4"/>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200" b="1" dirty="0">
                <a:solidFill>
                  <a:schemeClr val="tx1"/>
                </a:solidFill>
                <a:latin typeface="游ゴシック" panose="020B0400000000000000" pitchFamily="50" charset="-128"/>
                <a:ea typeface="游ゴシック" panose="020B0400000000000000" pitchFamily="50" charset="-128"/>
              </a:rPr>
              <a:t>読者データ２</a:t>
            </a:r>
          </a:p>
        </p:txBody>
      </p:sp>
      <p:grpSp>
        <p:nvGrpSpPr>
          <p:cNvPr id="2" name="グループ化 1">
            <a:extLst>
              <a:ext uri="{FF2B5EF4-FFF2-40B4-BE49-F238E27FC236}">
                <a16:creationId xmlns:a16="http://schemas.microsoft.com/office/drawing/2014/main" id="{40442411-90A2-C95C-8A99-0F9AEB6AA755}"/>
              </a:ext>
            </a:extLst>
          </p:cNvPr>
          <p:cNvGrpSpPr/>
          <p:nvPr/>
        </p:nvGrpSpPr>
        <p:grpSpPr>
          <a:xfrm>
            <a:off x="0" y="725767"/>
            <a:ext cx="9151620" cy="4417733"/>
            <a:chOff x="0" y="725767"/>
            <a:chExt cx="9151620" cy="4417733"/>
          </a:xfrm>
        </p:grpSpPr>
        <p:sp>
          <p:nvSpPr>
            <p:cNvPr id="4" name="四角形: 角を丸くする 3">
              <a:extLst>
                <a:ext uri="{FF2B5EF4-FFF2-40B4-BE49-F238E27FC236}">
                  <a16:creationId xmlns:a16="http://schemas.microsoft.com/office/drawing/2014/main" id="{6AA23134-80BD-2611-7AE2-4994C31A9758}"/>
                </a:ext>
              </a:extLst>
            </p:cNvPr>
            <p:cNvSpPr/>
            <p:nvPr/>
          </p:nvSpPr>
          <p:spPr>
            <a:xfrm>
              <a:off x="329120" y="725767"/>
              <a:ext cx="1000740" cy="206185"/>
            </a:xfrm>
            <a:prstGeom prst="roundRect">
              <a:avLst/>
            </a:prstGeom>
            <a:solidFill>
              <a:schemeClr val="accent4"/>
            </a:solidFill>
            <a:ln>
              <a:solidFill>
                <a:schemeClr val="accent4"/>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50" b="1" dirty="0">
                  <a:latin typeface="游ゴシック" panose="020B0400000000000000" pitchFamily="50" charset="-128"/>
                  <a:ea typeface="游ゴシック" panose="020B0400000000000000" pitchFamily="50" charset="-128"/>
                </a:rPr>
                <a:t>購買特徴</a:t>
              </a:r>
            </a:p>
          </p:txBody>
        </p:sp>
        <p:grpSp>
          <p:nvGrpSpPr>
            <p:cNvPr id="20" name="グループ化 19">
              <a:extLst>
                <a:ext uri="{FF2B5EF4-FFF2-40B4-BE49-F238E27FC236}">
                  <a16:creationId xmlns:a16="http://schemas.microsoft.com/office/drawing/2014/main" id="{A3DC12D4-A2AE-1A06-4EC6-77B84960AA4C}"/>
                </a:ext>
              </a:extLst>
            </p:cNvPr>
            <p:cNvGrpSpPr/>
            <p:nvPr/>
          </p:nvGrpSpPr>
          <p:grpSpPr>
            <a:xfrm>
              <a:off x="0" y="3062460"/>
              <a:ext cx="3312543" cy="1850782"/>
              <a:chOff x="0" y="2984826"/>
              <a:chExt cx="3312543" cy="1850782"/>
            </a:xfrm>
          </p:grpSpPr>
          <p:pic>
            <p:nvPicPr>
              <p:cNvPr id="29" name="図 28">
                <a:extLst>
                  <a:ext uri="{FF2B5EF4-FFF2-40B4-BE49-F238E27FC236}">
                    <a16:creationId xmlns:a16="http://schemas.microsoft.com/office/drawing/2014/main" id="{1849357B-2819-8140-2966-03DCE1A370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8700" y="3007444"/>
                <a:ext cx="1686660" cy="1616318"/>
              </a:xfrm>
              <a:prstGeom prst="rect">
                <a:avLst/>
              </a:prstGeom>
            </p:spPr>
          </p:pic>
          <p:sp>
            <p:nvSpPr>
              <p:cNvPr id="30" name="テキスト ボックス 29">
                <a:extLst>
                  <a:ext uri="{FF2B5EF4-FFF2-40B4-BE49-F238E27FC236}">
                    <a16:creationId xmlns:a16="http://schemas.microsoft.com/office/drawing/2014/main" id="{D1164D57-8B3A-9054-CF96-B5DA49D3B21E}"/>
                  </a:ext>
                </a:extLst>
              </p:cNvPr>
              <p:cNvSpPr txBox="1"/>
              <p:nvPr/>
            </p:nvSpPr>
            <p:spPr>
              <a:xfrm>
                <a:off x="0" y="2984826"/>
                <a:ext cx="3312543" cy="230832"/>
              </a:xfrm>
              <a:prstGeom prst="rect">
                <a:avLst/>
              </a:prstGeom>
              <a:noFill/>
            </p:spPr>
            <p:txBody>
              <a:bodyPr wrap="square">
                <a:spAutoFit/>
              </a:bodyPr>
              <a:lstStyle/>
              <a:p>
                <a:r>
                  <a:rPr lang="ja-JP" altLang="en-US" sz="900" b="1" i="0" u="none" strike="noStrike" dirty="0">
                    <a:solidFill>
                      <a:schemeClr val="accent5"/>
                    </a:solidFill>
                    <a:effectLst/>
                    <a:latin typeface="游ゴシック" panose="020B0400000000000000" pitchFamily="50" charset="-128"/>
                    <a:ea typeface="游ゴシック" panose="020B0400000000000000" pitchFamily="50" charset="-128"/>
                  </a:rPr>
                  <a:t>▶</a:t>
                </a:r>
                <a:r>
                  <a:rPr lang="ja-JP" altLang="en-US" sz="900" b="1" i="0" u="none" strike="noStrike" dirty="0">
                    <a:solidFill>
                      <a:srgbClr val="3A3838"/>
                    </a:solidFill>
                    <a:effectLst/>
                    <a:latin typeface="游ゴシック" panose="020B0400000000000000" pitchFamily="50" charset="-128"/>
                    <a:ea typeface="游ゴシック" panose="020B0400000000000000" pitchFamily="50" charset="-128"/>
                  </a:rPr>
                  <a:t>買い物をする時、少し高くても無添加のものを選ぶか</a:t>
                </a:r>
                <a:endParaRPr lang="ja-JP" altLang="en-US" sz="900" dirty="0">
                  <a:solidFill>
                    <a:srgbClr val="3A3838"/>
                  </a:solidFill>
                  <a:latin typeface="游ゴシック" panose="020B0400000000000000" pitchFamily="50" charset="-128"/>
                  <a:ea typeface="游ゴシック" panose="020B0400000000000000" pitchFamily="50" charset="-128"/>
                </a:endParaRPr>
              </a:p>
            </p:txBody>
          </p:sp>
          <p:sp>
            <p:nvSpPr>
              <p:cNvPr id="43" name="Google Shape;277;p9">
                <a:extLst>
                  <a:ext uri="{FF2B5EF4-FFF2-40B4-BE49-F238E27FC236}">
                    <a16:creationId xmlns:a16="http://schemas.microsoft.com/office/drawing/2014/main" id="{47BDA84A-485F-77D3-4688-7CAB2216B827}"/>
                  </a:ext>
                </a:extLst>
              </p:cNvPr>
              <p:cNvSpPr txBox="1"/>
              <p:nvPr/>
            </p:nvSpPr>
            <p:spPr>
              <a:xfrm>
                <a:off x="146627" y="4604816"/>
                <a:ext cx="1705047"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900" b="1" u="sng" dirty="0">
                    <a:solidFill>
                      <a:srgbClr val="FFC000"/>
                    </a:solidFill>
                    <a:latin typeface="游ゴシック" panose="020B0400000000000000" pitchFamily="50" charset="-128"/>
                    <a:ea typeface="游ゴシック" panose="020B0400000000000000" pitchFamily="50" charset="-128"/>
                    <a:cs typeface="Arial Black"/>
                    <a:sym typeface="Arial Black"/>
                  </a:rPr>
                  <a:t>半数</a:t>
                </a:r>
                <a:r>
                  <a:rPr lang="ja-JP" altLang="en-US" sz="800" b="1" u="sng" dirty="0">
                    <a:solidFill>
                      <a:schemeClr val="tx1"/>
                    </a:solidFill>
                    <a:latin typeface="游ゴシック" panose="020B0400000000000000" pitchFamily="50" charset="-128"/>
                    <a:ea typeface="游ゴシック" panose="020B0400000000000000" pitchFamily="50" charset="-128"/>
                    <a:cs typeface="Arial Black"/>
                    <a:sym typeface="Arial Black"/>
                  </a:rPr>
                  <a:t>がオーガニックを意識</a:t>
                </a:r>
                <a:endParaRPr sz="800" b="1" i="0" u="sng" strike="noStrike" cap="none" dirty="0">
                  <a:solidFill>
                    <a:schemeClr val="tx1"/>
                  </a:solidFill>
                  <a:latin typeface="游ゴシック" panose="020B0400000000000000" pitchFamily="50" charset="-128"/>
                  <a:ea typeface="游ゴシック" panose="020B0400000000000000" pitchFamily="50" charset="-128"/>
                  <a:cs typeface="Arial Black"/>
                  <a:sym typeface="Arial Black"/>
                </a:endParaRPr>
              </a:p>
            </p:txBody>
          </p:sp>
        </p:grpSp>
        <p:grpSp>
          <p:nvGrpSpPr>
            <p:cNvPr id="22" name="グループ化 21">
              <a:extLst>
                <a:ext uri="{FF2B5EF4-FFF2-40B4-BE49-F238E27FC236}">
                  <a16:creationId xmlns:a16="http://schemas.microsoft.com/office/drawing/2014/main" id="{301142EF-686E-8500-5403-3EDD211A8344}"/>
                </a:ext>
              </a:extLst>
            </p:cNvPr>
            <p:cNvGrpSpPr/>
            <p:nvPr/>
          </p:nvGrpSpPr>
          <p:grpSpPr>
            <a:xfrm>
              <a:off x="0" y="933126"/>
              <a:ext cx="3761348" cy="2133725"/>
              <a:chOff x="0" y="613954"/>
              <a:chExt cx="3761348" cy="2133725"/>
            </a:xfrm>
          </p:grpSpPr>
          <p:sp>
            <p:nvSpPr>
              <p:cNvPr id="25" name="テキスト ボックス 24">
                <a:extLst>
                  <a:ext uri="{FF2B5EF4-FFF2-40B4-BE49-F238E27FC236}">
                    <a16:creationId xmlns:a16="http://schemas.microsoft.com/office/drawing/2014/main" id="{0B123691-3603-8372-391F-68373E7FB4FA}"/>
                  </a:ext>
                </a:extLst>
              </p:cNvPr>
              <p:cNvSpPr txBox="1"/>
              <p:nvPr/>
            </p:nvSpPr>
            <p:spPr>
              <a:xfrm>
                <a:off x="54562" y="613954"/>
                <a:ext cx="3430291" cy="230832"/>
              </a:xfrm>
              <a:prstGeom prst="rect">
                <a:avLst/>
              </a:prstGeom>
              <a:noFill/>
            </p:spPr>
            <p:txBody>
              <a:bodyPr wrap="square">
                <a:spAutoFit/>
              </a:bodyPr>
              <a:lstStyle/>
              <a:p>
                <a:r>
                  <a:rPr lang="ja-JP" altLang="en-US" sz="900" b="1" i="0" u="none" strike="noStrike" dirty="0">
                    <a:solidFill>
                      <a:schemeClr val="accent5"/>
                    </a:solidFill>
                    <a:effectLst/>
                    <a:latin typeface="游ゴシック" panose="020B0400000000000000" pitchFamily="50" charset="-128"/>
                    <a:ea typeface="游ゴシック" panose="020B0400000000000000" pitchFamily="50" charset="-128"/>
                  </a:rPr>
                  <a:t>▶</a:t>
                </a:r>
                <a:r>
                  <a:rPr lang="ja-JP" altLang="en-US" sz="900" b="1" i="0" u="none" strike="noStrike" dirty="0">
                    <a:solidFill>
                      <a:srgbClr val="3A3838"/>
                    </a:solidFill>
                    <a:effectLst/>
                    <a:latin typeface="游ゴシック" panose="020B0400000000000000" pitchFamily="50" charset="-128"/>
                    <a:ea typeface="游ゴシック" panose="020B0400000000000000" pitchFamily="50" charset="-128"/>
                  </a:rPr>
                  <a:t>スキンケア商品をよく購入する場所（複数回答可）</a:t>
                </a:r>
                <a:endParaRPr lang="ja-JP" altLang="en-US" sz="900" dirty="0">
                  <a:solidFill>
                    <a:srgbClr val="3A3838"/>
                  </a:solidFill>
                  <a:latin typeface="游ゴシック" panose="020B0400000000000000" pitchFamily="50" charset="-128"/>
                  <a:ea typeface="游ゴシック" panose="020B0400000000000000" pitchFamily="50" charset="-128"/>
                </a:endParaRPr>
              </a:p>
            </p:txBody>
          </p:sp>
          <p:pic>
            <p:nvPicPr>
              <p:cNvPr id="26" name="図 25">
                <a:extLst>
                  <a:ext uri="{FF2B5EF4-FFF2-40B4-BE49-F238E27FC236}">
                    <a16:creationId xmlns:a16="http://schemas.microsoft.com/office/drawing/2014/main" id="{1AADF04B-754F-B60B-D907-807271D842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9540" y="1104900"/>
                <a:ext cx="1624300" cy="1642779"/>
              </a:xfrm>
              <a:prstGeom prst="rect">
                <a:avLst/>
              </a:prstGeom>
            </p:spPr>
          </p:pic>
          <p:sp>
            <p:nvSpPr>
              <p:cNvPr id="27" name="Google Shape;277;p9">
                <a:extLst>
                  <a:ext uri="{FF2B5EF4-FFF2-40B4-BE49-F238E27FC236}">
                    <a16:creationId xmlns:a16="http://schemas.microsoft.com/office/drawing/2014/main" id="{1C770801-FA17-AC76-6315-8D532B9AB8CB}"/>
                  </a:ext>
                </a:extLst>
              </p:cNvPr>
              <p:cNvSpPr txBox="1"/>
              <p:nvPr/>
            </p:nvSpPr>
            <p:spPr>
              <a:xfrm>
                <a:off x="1959189" y="1291913"/>
                <a:ext cx="1611731" cy="8309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altLang="ja-JP" sz="800" b="1" dirty="0">
                    <a:solidFill>
                      <a:srgbClr val="FF0000"/>
                    </a:solidFill>
                    <a:latin typeface="游ゴシック" panose="020B0400000000000000" pitchFamily="50" charset="-128"/>
                    <a:ea typeface="游ゴシック" panose="020B0400000000000000" pitchFamily="50" charset="-128"/>
                    <a:cs typeface="Arial Black"/>
                    <a:sym typeface="Arial Black"/>
                  </a:rPr>
                  <a:t>1</a:t>
                </a:r>
                <a:r>
                  <a:rPr lang="ja-JP" altLang="en-US" sz="800" b="1" dirty="0">
                    <a:solidFill>
                      <a:srgbClr val="FF0000"/>
                    </a:solidFill>
                    <a:latin typeface="游ゴシック" panose="020B0400000000000000" pitchFamily="50" charset="-128"/>
                    <a:ea typeface="游ゴシック" panose="020B0400000000000000" pitchFamily="50" charset="-128"/>
                    <a:cs typeface="Arial Black"/>
                    <a:sym typeface="Arial Black"/>
                  </a:rPr>
                  <a:t>位　自分の肌に合うか　</a:t>
                </a:r>
                <a:endParaRPr lang="en-US" altLang="ja-JP" sz="800" b="1" dirty="0">
                  <a:solidFill>
                    <a:srgbClr val="FF0000"/>
                  </a:solidFill>
                  <a:latin typeface="游ゴシック" panose="020B0400000000000000" pitchFamily="50" charset="-128"/>
                  <a:ea typeface="游ゴシック" panose="020B0400000000000000" pitchFamily="50" charset="-128"/>
                  <a:cs typeface="Arial Black"/>
                  <a:sym typeface="Arial Black"/>
                </a:endParaRPr>
              </a:p>
              <a:p>
                <a:pPr marL="0" marR="0" lvl="0" indent="0" algn="l" rtl="0">
                  <a:lnSpc>
                    <a:spcPct val="150000"/>
                  </a:lnSpc>
                  <a:spcBef>
                    <a:spcPts val="0"/>
                  </a:spcBef>
                  <a:spcAft>
                    <a:spcPts val="0"/>
                  </a:spcAft>
                  <a:buNone/>
                </a:pPr>
                <a:r>
                  <a:rPr lang="en-US" altLang="ja-JP" sz="800" b="1" i="0" strike="noStrike" cap="none" dirty="0">
                    <a:solidFill>
                      <a:srgbClr val="FF0000"/>
                    </a:solidFill>
                    <a:latin typeface="游ゴシック" panose="020B0400000000000000" pitchFamily="50" charset="-128"/>
                    <a:ea typeface="游ゴシック" panose="020B0400000000000000" pitchFamily="50" charset="-128"/>
                    <a:cs typeface="Arial Black"/>
                    <a:sym typeface="Arial Black"/>
                  </a:rPr>
                  <a:t>2</a:t>
                </a:r>
                <a:r>
                  <a:rPr lang="ja-JP" altLang="en-US" sz="800" b="1" i="0" strike="noStrike" cap="none" dirty="0">
                    <a:solidFill>
                      <a:srgbClr val="FF0000"/>
                    </a:solidFill>
                    <a:latin typeface="游ゴシック" panose="020B0400000000000000" pitchFamily="50" charset="-128"/>
                    <a:ea typeface="游ゴシック" panose="020B0400000000000000" pitchFamily="50" charset="-128"/>
                    <a:cs typeface="Arial Black"/>
                    <a:sym typeface="Arial Black"/>
                  </a:rPr>
                  <a:t>位　使い心地</a:t>
                </a:r>
                <a:endParaRPr lang="en-US" altLang="ja-JP" sz="800" b="1" i="0" strike="noStrike" cap="none" dirty="0">
                  <a:solidFill>
                    <a:srgbClr val="FF0000"/>
                  </a:solidFill>
                  <a:latin typeface="游ゴシック" panose="020B0400000000000000" pitchFamily="50" charset="-128"/>
                  <a:ea typeface="游ゴシック" panose="020B0400000000000000" pitchFamily="50" charset="-128"/>
                  <a:cs typeface="Arial Black"/>
                  <a:sym typeface="Arial Black"/>
                </a:endParaRPr>
              </a:p>
              <a:p>
                <a:pPr marL="0" marR="0" lvl="0" indent="0" algn="l" rtl="0">
                  <a:lnSpc>
                    <a:spcPct val="150000"/>
                  </a:lnSpc>
                  <a:spcBef>
                    <a:spcPts val="0"/>
                  </a:spcBef>
                  <a:spcAft>
                    <a:spcPts val="0"/>
                  </a:spcAft>
                  <a:buNone/>
                </a:pPr>
                <a:r>
                  <a:rPr lang="en-US" altLang="ja-JP" sz="800" b="1" i="0" strike="noStrike" cap="none" dirty="0">
                    <a:solidFill>
                      <a:srgbClr val="FF0000"/>
                    </a:solidFill>
                    <a:latin typeface="游ゴシック" panose="020B0400000000000000" pitchFamily="50" charset="-128"/>
                    <a:ea typeface="游ゴシック" panose="020B0400000000000000" pitchFamily="50" charset="-128"/>
                    <a:cs typeface="Arial Black"/>
                    <a:sym typeface="Arial Black"/>
                  </a:rPr>
                  <a:t>3</a:t>
                </a:r>
                <a:r>
                  <a:rPr lang="ja-JP" altLang="en-US" sz="800" b="1" i="0" strike="noStrike" cap="none" dirty="0">
                    <a:solidFill>
                      <a:srgbClr val="FF0000"/>
                    </a:solidFill>
                    <a:latin typeface="游ゴシック" panose="020B0400000000000000" pitchFamily="50" charset="-128"/>
                    <a:ea typeface="游ゴシック" panose="020B0400000000000000" pitchFamily="50" charset="-128"/>
                    <a:cs typeface="Arial Black"/>
                    <a:sym typeface="Arial Black"/>
                  </a:rPr>
                  <a:t>位　価格</a:t>
                </a:r>
                <a:endParaRPr lang="en-US" altLang="ja-JP" sz="800" b="1" i="0" strike="noStrike" cap="none" dirty="0">
                  <a:solidFill>
                    <a:srgbClr val="FF0000"/>
                  </a:solidFill>
                  <a:latin typeface="游ゴシック" panose="020B0400000000000000" pitchFamily="50" charset="-128"/>
                  <a:ea typeface="游ゴシック" panose="020B0400000000000000" pitchFamily="50" charset="-128"/>
                  <a:cs typeface="Arial Black"/>
                  <a:sym typeface="Arial Black"/>
                </a:endParaRPr>
              </a:p>
              <a:p>
                <a:pPr marL="0" marR="0" lvl="0" indent="0" algn="l" rtl="0">
                  <a:lnSpc>
                    <a:spcPct val="150000"/>
                  </a:lnSpc>
                  <a:spcBef>
                    <a:spcPts val="0"/>
                  </a:spcBef>
                  <a:spcAft>
                    <a:spcPts val="0"/>
                  </a:spcAft>
                  <a:buNone/>
                </a:pPr>
                <a:r>
                  <a:rPr lang="en-US" altLang="ja-JP" sz="800" b="1" dirty="0">
                    <a:solidFill>
                      <a:schemeClr val="bg2"/>
                    </a:solidFill>
                    <a:latin typeface="游ゴシック" panose="020B0400000000000000" pitchFamily="50" charset="-128"/>
                    <a:ea typeface="游ゴシック" panose="020B0400000000000000" pitchFamily="50" charset="-128"/>
                    <a:cs typeface="Arial Black"/>
                    <a:sym typeface="Arial Black"/>
                  </a:rPr>
                  <a:t>4</a:t>
                </a:r>
                <a:r>
                  <a:rPr lang="ja-JP" altLang="en-US" sz="800" b="1" dirty="0">
                    <a:solidFill>
                      <a:schemeClr val="bg2"/>
                    </a:solidFill>
                    <a:latin typeface="游ゴシック" panose="020B0400000000000000" pitchFamily="50" charset="-128"/>
                    <a:ea typeface="游ゴシック" panose="020B0400000000000000" pitchFamily="50" charset="-128"/>
                    <a:cs typeface="Arial Black"/>
                    <a:sym typeface="Arial Black"/>
                  </a:rPr>
                  <a:t>位　無添加かどうか</a:t>
                </a:r>
                <a:endParaRPr sz="800" b="1" i="0" strike="noStrike" cap="none" dirty="0">
                  <a:solidFill>
                    <a:schemeClr val="bg2"/>
                  </a:solidFill>
                  <a:latin typeface="游ゴシック" panose="020B0400000000000000" pitchFamily="50" charset="-128"/>
                  <a:ea typeface="游ゴシック" panose="020B0400000000000000" pitchFamily="50" charset="-128"/>
                  <a:cs typeface="Arial Black"/>
                  <a:sym typeface="Arial Black"/>
                </a:endParaRPr>
              </a:p>
            </p:txBody>
          </p:sp>
          <p:sp>
            <p:nvSpPr>
              <p:cNvPr id="40" name="四角形: 角を丸くする 39">
                <a:extLst>
                  <a:ext uri="{FF2B5EF4-FFF2-40B4-BE49-F238E27FC236}">
                    <a16:creationId xmlns:a16="http://schemas.microsoft.com/office/drawing/2014/main" id="{CB90CDAE-5EE5-7EE2-8ABB-A8DBB9BC3A3A}"/>
                  </a:ext>
                </a:extLst>
              </p:cNvPr>
              <p:cNvSpPr/>
              <p:nvPr/>
            </p:nvSpPr>
            <p:spPr>
              <a:xfrm>
                <a:off x="1804572" y="1130118"/>
                <a:ext cx="1956776" cy="1269331"/>
              </a:xfrm>
              <a:prstGeom prst="roundRect">
                <a:avLst/>
              </a:prstGeom>
              <a:no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41" name="Google Shape;273;p9">
                <a:extLst>
                  <a:ext uri="{FF2B5EF4-FFF2-40B4-BE49-F238E27FC236}">
                    <a16:creationId xmlns:a16="http://schemas.microsoft.com/office/drawing/2014/main" id="{9C7C0353-E8C4-0E79-4769-19B0590F5154}"/>
                  </a:ext>
                </a:extLst>
              </p:cNvPr>
              <p:cNvSpPr/>
              <p:nvPr/>
            </p:nvSpPr>
            <p:spPr>
              <a:xfrm rot="16200000" flipH="1">
                <a:off x="1623497" y="1667463"/>
                <a:ext cx="224130" cy="138021"/>
              </a:xfrm>
              <a:prstGeom prst="triangle">
                <a:avLst>
                  <a:gd name="adj" fmla="val 50000"/>
                </a:avLst>
              </a:prstGeom>
              <a:solidFill>
                <a:srgbClr val="FF5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p:txBody>
          </p:sp>
          <p:sp>
            <p:nvSpPr>
              <p:cNvPr id="28" name="テキスト ボックス 27">
                <a:extLst>
                  <a:ext uri="{FF2B5EF4-FFF2-40B4-BE49-F238E27FC236}">
                    <a16:creationId xmlns:a16="http://schemas.microsoft.com/office/drawing/2014/main" id="{43D04ED4-21A6-17C3-33D7-0D21F3C5ABC2}"/>
                  </a:ext>
                </a:extLst>
              </p:cNvPr>
              <p:cNvSpPr txBox="1"/>
              <p:nvPr/>
            </p:nvSpPr>
            <p:spPr>
              <a:xfrm>
                <a:off x="1871368" y="866909"/>
                <a:ext cx="1779934" cy="477054"/>
              </a:xfrm>
              <a:prstGeom prst="rect">
                <a:avLst/>
              </a:prstGeom>
              <a:solidFill>
                <a:schemeClr val="bg1"/>
              </a:solidFill>
            </p:spPr>
            <p:txBody>
              <a:bodyPr wrap="square">
                <a:spAutoFit/>
              </a:bodyPr>
              <a:lstStyle/>
              <a:p>
                <a:pPr marL="0" marR="0" lvl="0" indent="0" rtl="0">
                  <a:lnSpc>
                    <a:spcPct val="100000"/>
                  </a:lnSpc>
                  <a:spcBef>
                    <a:spcPts val="0"/>
                  </a:spcBef>
                  <a:spcAft>
                    <a:spcPts val="0"/>
                  </a:spcAft>
                  <a:buNone/>
                </a:pPr>
                <a:r>
                  <a:rPr lang="ja-JP" altLang="en-US" sz="900" b="1" i="0" strike="noStrike" cap="none" dirty="0">
                    <a:solidFill>
                      <a:schemeClr val="bg2"/>
                    </a:solidFill>
                    <a:latin typeface="游ゴシック" panose="020B0400000000000000" pitchFamily="50" charset="-128"/>
                    <a:ea typeface="游ゴシック" panose="020B0400000000000000" pitchFamily="50" charset="-128"/>
                    <a:cs typeface="Arial Black"/>
                    <a:sym typeface="Arial Black"/>
                  </a:rPr>
                  <a:t>スキンケア商品を購入する際重要視すること</a:t>
                </a:r>
                <a:endParaRPr lang="en-US" altLang="ja-JP" sz="900" b="1" i="0" strike="noStrike" cap="none" dirty="0">
                  <a:solidFill>
                    <a:schemeClr val="bg2"/>
                  </a:solidFill>
                  <a:latin typeface="游ゴシック" panose="020B0400000000000000" pitchFamily="50" charset="-128"/>
                  <a:ea typeface="游ゴシック" panose="020B0400000000000000" pitchFamily="50" charset="-128"/>
                  <a:cs typeface="Arial Black"/>
                  <a:sym typeface="Arial Black"/>
                </a:endParaRPr>
              </a:p>
              <a:p>
                <a:pPr marL="0" marR="0" lvl="0" indent="0" rtl="0">
                  <a:lnSpc>
                    <a:spcPct val="100000"/>
                  </a:lnSpc>
                  <a:spcBef>
                    <a:spcPts val="0"/>
                  </a:spcBef>
                  <a:spcAft>
                    <a:spcPts val="0"/>
                  </a:spcAft>
                  <a:buNone/>
                </a:pPr>
                <a:r>
                  <a:rPr lang="ja-JP" altLang="en-US" sz="700" b="1" i="0" strike="noStrike" cap="none" dirty="0">
                    <a:solidFill>
                      <a:schemeClr val="bg2"/>
                    </a:solidFill>
                    <a:latin typeface="游ゴシック" panose="020B0400000000000000" pitchFamily="50" charset="-128"/>
                    <a:ea typeface="游ゴシック" panose="020B0400000000000000" pitchFamily="50" charset="-128"/>
                    <a:cs typeface="Arial Black"/>
                    <a:sym typeface="Arial Black"/>
                  </a:rPr>
                  <a:t>（複数回答可）</a:t>
                </a:r>
                <a:endParaRPr lang="en-US" altLang="ja-JP" sz="700" b="1" i="0" strike="noStrike" cap="none" dirty="0">
                  <a:solidFill>
                    <a:schemeClr val="bg2"/>
                  </a:solidFill>
                  <a:latin typeface="游ゴシック" panose="020B0400000000000000" pitchFamily="50" charset="-128"/>
                  <a:ea typeface="游ゴシック" panose="020B0400000000000000" pitchFamily="50" charset="-128"/>
                  <a:cs typeface="Arial Black"/>
                  <a:sym typeface="Arial Black"/>
                </a:endParaRPr>
              </a:p>
            </p:txBody>
          </p:sp>
          <p:sp>
            <p:nvSpPr>
              <p:cNvPr id="42" name="Google Shape;277;p9">
                <a:extLst>
                  <a:ext uri="{FF2B5EF4-FFF2-40B4-BE49-F238E27FC236}">
                    <a16:creationId xmlns:a16="http://schemas.microsoft.com/office/drawing/2014/main" id="{A8CB9CF6-AA4A-3030-7B5A-4FC4E80F1693}"/>
                  </a:ext>
                </a:extLst>
              </p:cNvPr>
              <p:cNvSpPr txBox="1"/>
              <p:nvPr/>
            </p:nvSpPr>
            <p:spPr>
              <a:xfrm>
                <a:off x="1959189" y="2126119"/>
                <a:ext cx="1692113"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800" b="1" i="0" u="sng" strike="noStrike" cap="none" dirty="0">
                    <a:solidFill>
                      <a:srgbClr val="FFC000"/>
                    </a:solidFill>
                    <a:latin typeface="游ゴシック" panose="020B0400000000000000" pitchFamily="50" charset="-128"/>
                    <a:ea typeface="游ゴシック" panose="020B0400000000000000" pitchFamily="50" charset="-128"/>
                    <a:cs typeface="Arial Black"/>
                    <a:sym typeface="Arial Black"/>
                  </a:rPr>
                  <a:t>“自分に合う”</a:t>
                </a:r>
                <a:r>
                  <a:rPr lang="ja-JP" altLang="en-US" sz="800" b="1" i="0" u="sng" strike="noStrike" cap="none" dirty="0">
                    <a:solidFill>
                      <a:schemeClr val="dk1"/>
                    </a:solidFill>
                    <a:latin typeface="游ゴシック" panose="020B0400000000000000" pitchFamily="50" charset="-128"/>
                    <a:ea typeface="游ゴシック" panose="020B0400000000000000" pitchFamily="50" charset="-128"/>
                    <a:cs typeface="Arial Black"/>
                    <a:sym typeface="Arial Black"/>
                  </a:rPr>
                  <a:t>を基準に選定</a:t>
                </a:r>
                <a:endParaRPr sz="800" b="1" i="0" u="sng" strike="noStrike" cap="none" dirty="0">
                  <a:solidFill>
                    <a:schemeClr val="dk1"/>
                  </a:solidFill>
                  <a:latin typeface="游ゴシック" panose="020B0400000000000000" pitchFamily="50" charset="-128"/>
                  <a:ea typeface="游ゴシック" panose="020B0400000000000000" pitchFamily="50" charset="-128"/>
                  <a:cs typeface="Arial Black"/>
                  <a:sym typeface="Arial Black"/>
                </a:endParaRPr>
              </a:p>
            </p:txBody>
          </p:sp>
          <p:sp>
            <p:nvSpPr>
              <p:cNvPr id="6" name="正方形/長方形 5">
                <a:extLst>
                  <a:ext uri="{FF2B5EF4-FFF2-40B4-BE49-F238E27FC236}">
                    <a16:creationId xmlns:a16="http://schemas.microsoft.com/office/drawing/2014/main" id="{22C72BF1-C12C-F8D7-BCFF-4C0C7A5A2545}"/>
                  </a:ext>
                </a:extLst>
              </p:cNvPr>
              <p:cNvSpPr/>
              <p:nvPr/>
            </p:nvSpPr>
            <p:spPr>
              <a:xfrm>
                <a:off x="1005839" y="1858385"/>
                <a:ext cx="523987" cy="13805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latin typeface="游ゴシック" panose="020B0400000000000000" pitchFamily="50" charset="-128"/>
                    <a:ea typeface="游ゴシック" panose="020B0400000000000000" pitchFamily="50" charset="-128"/>
                  </a:rPr>
                  <a:t>44%</a:t>
                </a:r>
                <a:endParaRPr kumimoji="1" lang="ja-JP" altLang="en-US" sz="800" b="1" dirty="0">
                  <a:latin typeface="游ゴシック" panose="020B0400000000000000" pitchFamily="50" charset="-128"/>
                  <a:ea typeface="游ゴシック" panose="020B0400000000000000" pitchFamily="50" charset="-128"/>
                </a:endParaRPr>
              </a:p>
            </p:txBody>
          </p:sp>
          <p:sp>
            <p:nvSpPr>
              <p:cNvPr id="7" name="正方形/長方形 6">
                <a:extLst>
                  <a:ext uri="{FF2B5EF4-FFF2-40B4-BE49-F238E27FC236}">
                    <a16:creationId xmlns:a16="http://schemas.microsoft.com/office/drawing/2014/main" id="{89102D41-241B-4E29-96CE-9908232EA030}"/>
                  </a:ext>
                </a:extLst>
              </p:cNvPr>
              <p:cNvSpPr/>
              <p:nvPr/>
            </p:nvSpPr>
            <p:spPr>
              <a:xfrm>
                <a:off x="619909" y="2465742"/>
                <a:ext cx="497542" cy="134471"/>
              </a:xfrm>
              <a:prstGeom prst="rect">
                <a:avLst/>
              </a:prstGeom>
              <a:solidFill>
                <a:srgbClr val="FF8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b="1" dirty="0">
                    <a:latin typeface="游ゴシック" panose="020B0400000000000000" pitchFamily="50" charset="-128"/>
                    <a:ea typeface="游ゴシック" panose="020B0400000000000000" pitchFamily="50" charset="-128"/>
                  </a:rPr>
                  <a:t>21%</a:t>
                </a:r>
                <a:endParaRPr kumimoji="1" lang="ja-JP" altLang="en-US" sz="700" b="1" dirty="0">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B7FF8BCE-3B8C-060E-C599-9C7364671738}"/>
                  </a:ext>
                </a:extLst>
              </p:cNvPr>
              <p:cNvSpPr/>
              <p:nvPr/>
            </p:nvSpPr>
            <p:spPr>
              <a:xfrm>
                <a:off x="268494" y="2119557"/>
                <a:ext cx="360082" cy="147918"/>
              </a:xfrm>
              <a:prstGeom prst="rect">
                <a:avLst/>
              </a:prstGeom>
              <a:solidFill>
                <a:srgbClr val="FFB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b="1" dirty="0">
                    <a:latin typeface="游ゴシック" panose="020B0400000000000000" pitchFamily="50" charset="-128"/>
                    <a:ea typeface="游ゴシック" panose="020B0400000000000000" pitchFamily="50" charset="-128"/>
                  </a:rPr>
                  <a:t>15%</a:t>
                </a:r>
                <a:endParaRPr kumimoji="1" lang="ja-JP" altLang="en-US" sz="700" b="1" dirty="0">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342115B5-2CDD-DE92-C34F-2A7B5B38916F}"/>
                  </a:ext>
                </a:extLst>
              </p:cNvPr>
              <p:cNvSpPr/>
              <p:nvPr/>
            </p:nvSpPr>
            <p:spPr>
              <a:xfrm>
                <a:off x="76200" y="1074420"/>
                <a:ext cx="533400" cy="144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391ED6D7-D329-5739-5506-B8E36A5660B3}"/>
                  </a:ext>
                </a:extLst>
              </p:cNvPr>
              <p:cNvSpPr/>
              <p:nvPr/>
            </p:nvSpPr>
            <p:spPr>
              <a:xfrm>
                <a:off x="0" y="1127760"/>
                <a:ext cx="236220" cy="373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四角形: 角を丸くする 54">
              <a:extLst>
                <a:ext uri="{FF2B5EF4-FFF2-40B4-BE49-F238E27FC236}">
                  <a16:creationId xmlns:a16="http://schemas.microsoft.com/office/drawing/2014/main" id="{CA1222CC-6486-077E-D0AA-5794F5E351BA}"/>
                </a:ext>
              </a:extLst>
            </p:cNvPr>
            <p:cNvSpPr/>
            <p:nvPr/>
          </p:nvSpPr>
          <p:spPr>
            <a:xfrm>
              <a:off x="4466780" y="733387"/>
              <a:ext cx="1000740" cy="206185"/>
            </a:xfrm>
            <a:prstGeom prst="roundRect">
              <a:avLst/>
            </a:prstGeom>
            <a:solidFill>
              <a:schemeClr val="accent4"/>
            </a:solidFill>
            <a:ln>
              <a:solidFill>
                <a:schemeClr val="accent4"/>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50" b="1" dirty="0">
                  <a:latin typeface="游ゴシック" panose="020B0400000000000000" pitchFamily="50" charset="-128"/>
                  <a:ea typeface="游ゴシック" panose="020B0400000000000000" pitchFamily="50" charset="-128"/>
                </a:rPr>
                <a:t>食</a:t>
              </a:r>
            </a:p>
          </p:txBody>
        </p:sp>
        <p:sp>
          <p:nvSpPr>
            <p:cNvPr id="56" name="四角形: 角を丸くする 55">
              <a:extLst>
                <a:ext uri="{FF2B5EF4-FFF2-40B4-BE49-F238E27FC236}">
                  <a16:creationId xmlns:a16="http://schemas.microsoft.com/office/drawing/2014/main" id="{22A0F427-48F2-D433-B85B-CC7CA6F81C06}"/>
                </a:ext>
              </a:extLst>
            </p:cNvPr>
            <p:cNvSpPr/>
            <p:nvPr/>
          </p:nvSpPr>
          <p:spPr>
            <a:xfrm>
              <a:off x="7392860" y="741007"/>
              <a:ext cx="1000740" cy="206185"/>
            </a:xfrm>
            <a:prstGeom prst="roundRect">
              <a:avLst/>
            </a:prstGeom>
            <a:solidFill>
              <a:schemeClr val="accent4"/>
            </a:solidFill>
            <a:ln>
              <a:solidFill>
                <a:schemeClr val="accent4"/>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50" b="1" dirty="0">
                  <a:latin typeface="游ゴシック" panose="020B0400000000000000" pitchFamily="50" charset="-128"/>
                  <a:ea typeface="游ゴシック" panose="020B0400000000000000" pitchFamily="50" charset="-128"/>
                </a:rPr>
                <a:t>住まい</a:t>
              </a:r>
            </a:p>
          </p:txBody>
        </p:sp>
        <p:sp>
          <p:nvSpPr>
            <p:cNvPr id="57" name="テキスト ボックス 56">
              <a:extLst>
                <a:ext uri="{FF2B5EF4-FFF2-40B4-BE49-F238E27FC236}">
                  <a16:creationId xmlns:a16="http://schemas.microsoft.com/office/drawing/2014/main" id="{3D68A0DE-FD10-43BB-9912-8E84CCB29A8D}"/>
                </a:ext>
              </a:extLst>
            </p:cNvPr>
            <p:cNvSpPr txBox="1"/>
            <p:nvPr/>
          </p:nvSpPr>
          <p:spPr>
            <a:xfrm>
              <a:off x="6661103" y="940746"/>
              <a:ext cx="2482897" cy="230832"/>
            </a:xfrm>
            <a:prstGeom prst="rect">
              <a:avLst/>
            </a:prstGeom>
            <a:noFill/>
          </p:spPr>
          <p:txBody>
            <a:bodyPr wrap="square">
              <a:spAutoFit/>
            </a:bodyPr>
            <a:lstStyle/>
            <a:p>
              <a:r>
                <a:rPr lang="ja-JP" altLang="en-US" sz="900" b="1" i="0" u="none" strike="noStrike" dirty="0">
                  <a:solidFill>
                    <a:schemeClr val="accent5"/>
                  </a:solidFill>
                  <a:effectLst/>
                  <a:latin typeface="游ゴシック" panose="020B0400000000000000" pitchFamily="50" charset="-128"/>
                  <a:ea typeface="游ゴシック" panose="020B0400000000000000" pitchFamily="50" charset="-128"/>
                </a:rPr>
                <a:t>▶</a:t>
              </a:r>
              <a:r>
                <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rPr>
                <a:t>住まいについて、今後検討していること</a:t>
              </a:r>
              <a:endParaRPr lang="ja-JP" altLang="en-US" sz="900" dirty="0">
                <a:solidFill>
                  <a:schemeClr val="tx1"/>
                </a:solidFill>
                <a:latin typeface="游ゴシック" panose="020B0400000000000000" pitchFamily="50" charset="-128"/>
                <a:ea typeface="游ゴシック" panose="020B0400000000000000" pitchFamily="50" charset="-128"/>
              </a:endParaRPr>
            </a:p>
          </p:txBody>
        </p:sp>
        <p:sp>
          <p:nvSpPr>
            <p:cNvPr id="58" name="テキスト ボックス 57">
              <a:extLst>
                <a:ext uri="{FF2B5EF4-FFF2-40B4-BE49-F238E27FC236}">
                  <a16:creationId xmlns:a16="http://schemas.microsoft.com/office/drawing/2014/main" id="{A184FC7E-598A-463D-AF13-B9CD5C46FFCD}"/>
                </a:ext>
              </a:extLst>
            </p:cNvPr>
            <p:cNvSpPr txBox="1"/>
            <p:nvPr/>
          </p:nvSpPr>
          <p:spPr>
            <a:xfrm>
              <a:off x="6668723" y="3053788"/>
              <a:ext cx="2482897" cy="230832"/>
            </a:xfrm>
            <a:prstGeom prst="rect">
              <a:avLst/>
            </a:prstGeom>
            <a:noFill/>
          </p:spPr>
          <p:txBody>
            <a:bodyPr wrap="square">
              <a:spAutoFit/>
            </a:bodyPr>
            <a:lstStyle/>
            <a:p>
              <a:r>
                <a:rPr lang="ja-JP" altLang="en-US" sz="900" b="1" i="0" u="none" strike="noStrike" dirty="0">
                  <a:solidFill>
                    <a:schemeClr val="accent5"/>
                  </a:solidFill>
                  <a:effectLst/>
                  <a:latin typeface="游ゴシック" panose="020B0400000000000000" pitchFamily="50" charset="-128"/>
                  <a:ea typeface="游ゴシック" panose="020B0400000000000000" pitchFamily="50" charset="-128"/>
                </a:rPr>
                <a:t>▶</a:t>
              </a:r>
              <a:r>
                <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rPr>
                <a:t>移住や二拠点生活に興味</a:t>
              </a:r>
              <a:endParaRPr lang="ja-JP" altLang="en-US" sz="900" dirty="0">
                <a:solidFill>
                  <a:schemeClr val="tx1"/>
                </a:solidFill>
                <a:latin typeface="游ゴシック" panose="020B0400000000000000" pitchFamily="50" charset="-128"/>
                <a:ea typeface="游ゴシック" panose="020B0400000000000000" pitchFamily="50" charset="-128"/>
              </a:endParaRPr>
            </a:p>
          </p:txBody>
        </p:sp>
        <p:sp>
          <p:nvSpPr>
            <p:cNvPr id="59" name="テキスト ボックス 58">
              <a:extLst>
                <a:ext uri="{FF2B5EF4-FFF2-40B4-BE49-F238E27FC236}">
                  <a16:creationId xmlns:a16="http://schemas.microsoft.com/office/drawing/2014/main" id="{09DBE147-C772-52E7-162A-D237952395A9}"/>
                </a:ext>
              </a:extLst>
            </p:cNvPr>
            <p:cNvSpPr txBox="1"/>
            <p:nvPr/>
          </p:nvSpPr>
          <p:spPr>
            <a:xfrm>
              <a:off x="4116023" y="940746"/>
              <a:ext cx="2482897" cy="230832"/>
            </a:xfrm>
            <a:prstGeom prst="rect">
              <a:avLst/>
            </a:prstGeom>
            <a:noFill/>
          </p:spPr>
          <p:txBody>
            <a:bodyPr wrap="square">
              <a:spAutoFit/>
            </a:bodyPr>
            <a:lstStyle/>
            <a:p>
              <a:r>
                <a:rPr lang="ja-JP" altLang="en-US" sz="900" b="1" i="0" u="none" strike="noStrike" dirty="0">
                  <a:solidFill>
                    <a:schemeClr val="accent5"/>
                  </a:solidFill>
                  <a:effectLst/>
                  <a:latin typeface="游ゴシック" panose="020B0400000000000000" pitchFamily="50" charset="-128"/>
                  <a:ea typeface="游ゴシック" panose="020B0400000000000000" pitchFamily="50" charset="-128"/>
                </a:rPr>
                <a:t>▶</a:t>
              </a:r>
              <a:r>
                <a:rPr lang="ja-JP" altLang="en-US" sz="900" b="1" dirty="0">
                  <a:solidFill>
                    <a:schemeClr val="tx1"/>
                  </a:solidFill>
                  <a:latin typeface="游ゴシック" panose="020B0400000000000000" pitchFamily="50" charset="-128"/>
                  <a:ea typeface="游ゴシック" panose="020B0400000000000000" pitchFamily="50" charset="-128"/>
                </a:rPr>
                <a:t>料理をする頻度</a:t>
              </a:r>
              <a:endParaRPr lang="ja-JP" altLang="en-US" sz="900" dirty="0">
                <a:solidFill>
                  <a:schemeClr val="tx1"/>
                </a:solidFill>
                <a:latin typeface="游ゴシック" panose="020B0400000000000000" pitchFamily="50" charset="-128"/>
                <a:ea typeface="游ゴシック" panose="020B0400000000000000" pitchFamily="50" charset="-128"/>
              </a:endParaRPr>
            </a:p>
          </p:txBody>
        </p:sp>
        <p:sp>
          <p:nvSpPr>
            <p:cNvPr id="60" name="テキスト ボックス 59">
              <a:extLst>
                <a:ext uri="{FF2B5EF4-FFF2-40B4-BE49-F238E27FC236}">
                  <a16:creationId xmlns:a16="http://schemas.microsoft.com/office/drawing/2014/main" id="{F8F25E06-AAAA-DA7F-0EC5-674E22723CE4}"/>
                </a:ext>
              </a:extLst>
            </p:cNvPr>
            <p:cNvSpPr txBox="1"/>
            <p:nvPr/>
          </p:nvSpPr>
          <p:spPr>
            <a:xfrm>
              <a:off x="4123643" y="3015688"/>
              <a:ext cx="2482897" cy="230832"/>
            </a:xfrm>
            <a:prstGeom prst="rect">
              <a:avLst/>
            </a:prstGeom>
            <a:noFill/>
          </p:spPr>
          <p:txBody>
            <a:bodyPr wrap="square">
              <a:spAutoFit/>
            </a:bodyPr>
            <a:lstStyle/>
            <a:p>
              <a:r>
                <a:rPr lang="ja-JP" altLang="en-US" sz="900" b="1" i="0" u="none" strike="noStrike" dirty="0">
                  <a:solidFill>
                    <a:schemeClr val="accent5"/>
                  </a:solidFill>
                  <a:effectLst/>
                  <a:latin typeface="游ゴシック" panose="020B0400000000000000" pitchFamily="50" charset="-128"/>
                  <a:ea typeface="游ゴシック" panose="020B0400000000000000" pitchFamily="50" charset="-128"/>
                </a:rPr>
                <a:t>▶</a:t>
              </a:r>
              <a:r>
                <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rPr>
                <a:t>よく飲むお酒</a:t>
              </a:r>
              <a:endParaRPr lang="ja-JP" altLang="en-US" sz="900" dirty="0">
                <a:solidFill>
                  <a:schemeClr val="tx1"/>
                </a:solidFill>
                <a:latin typeface="游ゴシック" panose="020B0400000000000000" pitchFamily="50" charset="-128"/>
                <a:ea typeface="游ゴシック" panose="020B0400000000000000" pitchFamily="50" charset="-128"/>
              </a:endParaRPr>
            </a:p>
          </p:txBody>
        </p:sp>
        <p:sp>
          <p:nvSpPr>
            <p:cNvPr id="61" name="テキスト ボックス 60">
              <a:extLst>
                <a:ext uri="{FF2B5EF4-FFF2-40B4-BE49-F238E27FC236}">
                  <a16:creationId xmlns:a16="http://schemas.microsoft.com/office/drawing/2014/main" id="{4A39EAF3-5B6A-48A1-C2B8-8799C49EC44F}"/>
                </a:ext>
              </a:extLst>
            </p:cNvPr>
            <p:cNvSpPr txBox="1"/>
            <p:nvPr/>
          </p:nvSpPr>
          <p:spPr>
            <a:xfrm>
              <a:off x="4116023" y="1828408"/>
              <a:ext cx="2482897" cy="230832"/>
            </a:xfrm>
            <a:prstGeom prst="rect">
              <a:avLst/>
            </a:prstGeom>
            <a:noFill/>
          </p:spPr>
          <p:txBody>
            <a:bodyPr wrap="square">
              <a:spAutoFit/>
            </a:bodyPr>
            <a:lstStyle/>
            <a:p>
              <a:r>
                <a:rPr lang="ja-JP" altLang="en-US" sz="900" b="1" i="0" u="none" strike="noStrike" dirty="0">
                  <a:solidFill>
                    <a:schemeClr val="accent5"/>
                  </a:solidFill>
                  <a:effectLst/>
                  <a:latin typeface="游ゴシック" panose="020B0400000000000000" pitchFamily="50" charset="-128"/>
                  <a:ea typeface="游ゴシック" panose="020B0400000000000000" pitchFamily="50" charset="-128"/>
                </a:rPr>
                <a:t>▶</a:t>
              </a:r>
              <a:r>
                <a:rPr lang="ja-JP" altLang="en-US" sz="900" b="1" dirty="0">
                  <a:solidFill>
                    <a:schemeClr val="tx1"/>
                  </a:solidFill>
                  <a:latin typeface="游ゴシック" panose="020B0400000000000000" pitchFamily="50" charset="-128"/>
                  <a:ea typeface="游ゴシック" panose="020B0400000000000000" pitchFamily="50" charset="-128"/>
                </a:rPr>
                <a:t>お酒を飲む頻度</a:t>
              </a:r>
              <a:endParaRPr lang="ja-JP" altLang="en-US" sz="900" dirty="0">
                <a:solidFill>
                  <a:schemeClr val="tx1"/>
                </a:solidFill>
                <a:latin typeface="游ゴシック" panose="020B0400000000000000" pitchFamily="50" charset="-128"/>
                <a:ea typeface="游ゴシック" panose="020B0400000000000000" pitchFamily="50" charset="-128"/>
              </a:endParaRPr>
            </a:p>
          </p:txBody>
        </p:sp>
        <p:sp>
          <p:nvSpPr>
            <p:cNvPr id="62" name="Google Shape;277;p9">
              <a:extLst>
                <a:ext uri="{FF2B5EF4-FFF2-40B4-BE49-F238E27FC236}">
                  <a16:creationId xmlns:a16="http://schemas.microsoft.com/office/drawing/2014/main" id="{C79946C2-4676-8EC5-2936-ECA6271E2BA2}"/>
                </a:ext>
              </a:extLst>
            </p:cNvPr>
            <p:cNvSpPr txBox="1"/>
            <p:nvPr/>
          </p:nvSpPr>
          <p:spPr>
            <a:xfrm>
              <a:off x="4342758" y="1078592"/>
              <a:ext cx="1530791" cy="4616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altLang="ja-JP" sz="800" b="1" dirty="0">
                  <a:solidFill>
                    <a:srgbClr val="FF0000"/>
                  </a:solidFill>
                  <a:latin typeface="游ゴシック" panose="020B0400000000000000" pitchFamily="50" charset="-128"/>
                  <a:ea typeface="游ゴシック" panose="020B0400000000000000" pitchFamily="50" charset="-128"/>
                  <a:cs typeface="Arial Black"/>
                  <a:sym typeface="Arial Black"/>
                </a:rPr>
                <a:t>1</a:t>
              </a:r>
              <a:r>
                <a:rPr lang="ja-JP" altLang="en-US" sz="800" b="1" dirty="0">
                  <a:solidFill>
                    <a:srgbClr val="FF0000"/>
                  </a:solidFill>
                  <a:latin typeface="游ゴシック" panose="020B0400000000000000" pitchFamily="50" charset="-128"/>
                  <a:ea typeface="游ゴシック" panose="020B0400000000000000" pitchFamily="50" charset="-128"/>
                  <a:cs typeface="Arial Black"/>
                  <a:sym typeface="Arial Black"/>
                </a:rPr>
                <a:t>位　毎日　　　</a:t>
              </a:r>
              <a:r>
                <a:rPr lang="en-US" altLang="ja-JP" sz="800" b="1" dirty="0">
                  <a:solidFill>
                    <a:srgbClr val="FF0000"/>
                  </a:solidFill>
                  <a:latin typeface="游ゴシック" panose="020B0400000000000000" pitchFamily="50" charset="-128"/>
                  <a:ea typeface="游ゴシック" panose="020B0400000000000000" pitchFamily="50" charset="-128"/>
                  <a:cs typeface="Arial Black"/>
                  <a:sym typeface="Arial Black"/>
                </a:rPr>
                <a:t>63%</a:t>
              </a:r>
            </a:p>
            <a:p>
              <a:pPr marL="0" marR="0" lvl="0" indent="0" algn="l" rtl="0">
                <a:lnSpc>
                  <a:spcPct val="150000"/>
                </a:lnSpc>
                <a:spcBef>
                  <a:spcPts val="0"/>
                </a:spcBef>
                <a:spcAft>
                  <a:spcPts val="0"/>
                </a:spcAft>
                <a:buNone/>
              </a:pPr>
              <a:r>
                <a:rPr lang="en-US" altLang="ja-JP" sz="800" b="1" i="0" strike="noStrike" cap="none"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2</a:t>
              </a:r>
              <a:r>
                <a:rPr lang="ja-JP" altLang="en-US" sz="800" b="1" i="0" strike="noStrike" cap="none"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位　</a:t>
              </a:r>
              <a:r>
                <a:rPr lang="ja-JP" altLang="en-US" sz="800" b="1"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週</a:t>
              </a:r>
              <a:r>
                <a:rPr lang="en-US" altLang="ja-JP" sz="800" b="1"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4</a:t>
              </a:r>
              <a:r>
                <a:rPr lang="ja-JP" altLang="en-US" sz="800" b="1"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a:t>
              </a:r>
              <a:r>
                <a:rPr lang="en-US" altLang="ja-JP" sz="800" b="1"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6</a:t>
              </a:r>
              <a:r>
                <a:rPr lang="ja-JP" altLang="en-US" sz="800" b="1"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回   </a:t>
              </a:r>
              <a:r>
                <a:rPr lang="en-US" altLang="ja-JP" sz="800" b="1"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rPr>
                <a:t>24%</a:t>
              </a:r>
              <a:endParaRPr lang="en-US" altLang="ja-JP" sz="800" b="1" i="0" strike="noStrike" cap="none" dirty="0">
                <a:solidFill>
                  <a:schemeClr val="bg1">
                    <a:lumMod val="50000"/>
                  </a:schemeClr>
                </a:solidFill>
                <a:latin typeface="游ゴシック" panose="020B0400000000000000" pitchFamily="50" charset="-128"/>
                <a:ea typeface="游ゴシック" panose="020B0400000000000000" pitchFamily="50" charset="-128"/>
                <a:cs typeface="Arial Black"/>
                <a:sym typeface="Arial Black"/>
              </a:endParaRPr>
            </a:p>
          </p:txBody>
        </p:sp>
        <p:sp>
          <p:nvSpPr>
            <p:cNvPr id="63" name="Google Shape;277;p9">
              <a:extLst>
                <a:ext uri="{FF2B5EF4-FFF2-40B4-BE49-F238E27FC236}">
                  <a16:creationId xmlns:a16="http://schemas.microsoft.com/office/drawing/2014/main" id="{0E358BB5-8B5F-6278-BA68-0C8E2938922A}"/>
                </a:ext>
              </a:extLst>
            </p:cNvPr>
            <p:cNvSpPr txBox="1"/>
            <p:nvPr/>
          </p:nvSpPr>
          <p:spPr>
            <a:xfrm>
              <a:off x="4336629" y="1957727"/>
              <a:ext cx="1611731" cy="6462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altLang="ja-JP" sz="800" b="1" dirty="0">
                  <a:solidFill>
                    <a:srgbClr val="FF0000"/>
                  </a:solidFill>
                  <a:latin typeface="游ゴシック" panose="020B0400000000000000" pitchFamily="50" charset="-128"/>
                  <a:ea typeface="游ゴシック" panose="020B0400000000000000" pitchFamily="50" charset="-128"/>
                  <a:cs typeface="Arial Black"/>
                  <a:sym typeface="Arial Black"/>
                </a:rPr>
                <a:t>1</a:t>
              </a:r>
              <a:r>
                <a:rPr lang="ja-JP" altLang="en-US" sz="800" b="1" dirty="0">
                  <a:solidFill>
                    <a:srgbClr val="FF0000"/>
                  </a:solidFill>
                  <a:latin typeface="游ゴシック" panose="020B0400000000000000" pitchFamily="50" charset="-128"/>
                  <a:ea typeface="游ゴシック" panose="020B0400000000000000" pitchFamily="50" charset="-128"/>
                  <a:cs typeface="Arial Black"/>
                  <a:sym typeface="Arial Black"/>
                </a:rPr>
                <a:t>位　ほぼ毎日　</a:t>
              </a:r>
              <a:r>
                <a:rPr lang="en-US" altLang="ja-JP" sz="800" b="1" dirty="0">
                  <a:solidFill>
                    <a:srgbClr val="FF0000"/>
                  </a:solidFill>
                  <a:latin typeface="游ゴシック" panose="020B0400000000000000" pitchFamily="50" charset="-128"/>
                  <a:ea typeface="游ゴシック" panose="020B0400000000000000" pitchFamily="50" charset="-128"/>
                  <a:cs typeface="Arial Black"/>
                  <a:sym typeface="Arial Black"/>
                </a:rPr>
                <a:t>44%</a:t>
              </a:r>
              <a:r>
                <a:rPr lang="ja-JP" altLang="en-US" sz="800" b="1" dirty="0">
                  <a:solidFill>
                    <a:srgbClr val="FF0000"/>
                  </a:solidFill>
                  <a:latin typeface="游ゴシック" panose="020B0400000000000000" pitchFamily="50" charset="-128"/>
                  <a:ea typeface="游ゴシック" panose="020B0400000000000000" pitchFamily="50" charset="-128"/>
                  <a:cs typeface="Arial Black"/>
                  <a:sym typeface="Arial Black"/>
                </a:rPr>
                <a:t>　</a:t>
              </a:r>
              <a:endParaRPr lang="en-US" altLang="ja-JP" sz="800" b="1" dirty="0">
                <a:solidFill>
                  <a:srgbClr val="FF0000"/>
                </a:solidFill>
                <a:latin typeface="游ゴシック" panose="020B0400000000000000" pitchFamily="50" charset="-128"/>
                <a:ea typeface="游ゴシック" panose="020B0400000000000000" pitchFamily="50" charset="-128"/>
                <a:cs typeface="Arial Black"/>
                <a:sym typeface="Arial Black"/>
              </a:endParaRPr>
            </a:p>
            <a:p>
              <a:pPr marL="0" marR="0" lvl="0" indent="0" algn="l" rtl="0">
                <a:lnSpc>
                  <a:spcPct val="150000"/>
                </a:lnSpc>
                <a:spcBef>
                  <a:spcPts val="0"/>
                </a:spcBef>
                <a:spcAft>
                  <a:spcPts val="0"/>
                </a:spcAft>
                <a:buNone/>
              </a:pPr>
              <a:r>
                <a:rPr lang="en-US" altLang="ja-JP" sz="800" b="1" i="0" strike="noStrike" cap="none" dirty="0">
                  <a:solidFill>
                    <a:schemeClr val="bg2"/>
                  </a:solidFill>
                  <a:latin typeface="游ゴシック" panose="020B0400000000000000" pitchFamily="50" charset="-128"/>
                  <a:ea typeface="游ゴシック" panose="020B0400000000000000" pitchFamily="50" charset="-128"/>
                  <a:cs typeface="Arial Black"/>
                  <a:sym typeface="Arial Black"/>
                </a:rPr>
                <a:t>2</a:t>
              </a:r>
              <a:r>
                <a:rPr lang="ja-JP" altLang="en-US" sz="800" b="1" i="0" strike="noStrike" cap="none" dirty="0">
                  <a:solidFill>
                    <a:schemeClr val="bg2"/>
                  </a:solidFill>
                  <a:latin typeface="游ゴシック" panose="020B0400000000000000" pitchFamily="50" charset="-128"/>
                  <a:ea typeface="游ゴシック" panose="020B0400000000000000" pitchFamily="50" charset="-128"/>
                  <a:cs typeface="Arial Black"/>
                  <a:sym typeface="Arial Black"/>
                </a:rPr>
                <a:t>位　</a:t>
              </a:r>
              <a:r>
                <a:rPr lang="ja-JP" altLang="en-US" sz="800" b="1" dirty="0">
                  <a:solidFill>
                    <a:schemeClr val="bg2"/>
                  </a:solidFill>
                  <a:latin typeface="游ゴシック" panose="020B0400000000000000" pitchFamily="50" charset="-128"/>
                  <a:ea typeface="游ゴシック" panose="020B0400000000000000" pitchFamily="50" charset="-128"/>
                  <a:cs typeface="Arial Black"/>
                  <a:sym typeface="Arial Black"/>
                </a:rPr>
                <a:t>月数回　　</a:t>
              </a:r>
              <a:r>
                <a:rPr lang="en-US" altLang="ja-JP" sz="800" b="1" dirty="0">
                  <a:solidFill>
                    <a:schemeClr val="bg2"/>
                  </a:solidFill>
                  <a:latin typeface="游ゴシック" panose="020B0400000000000000" pitchFamily="50" charset="-128"/>
                  <a:ea typeface="游ゴシック" panose="020B0400000000000000" pitchFamily="50" charset="-128"/>
                  <a:cs typeface="Arial Black"/>
                  <a:sym typeface="Arial Black"/>
                </a:rPr>
                <a:t>29%</a:t>
              </a:r>
              <a:endParaRPr lang="en-US" altLang="ja-JP" sz="800" b="1" i="0" strike="noStrike" cap="none" dirty="0">
                <a:solidFill>
                  <a:schemeClr val="bg2"/>
                </a:solidFill>
                <a:latin typeface="游ゴシック" panose="020B0400000000000000" pitchFamily="50" charset="-128"/>
                <a:ea typeface="游ゴシック" panose="020B0400000000000000" pitchFamily="50" charset="-128"/>
                <a:cs typeface="Arial Black"/>
                <a:sym typeface="Arial Black"/>
              </a:endParaRPr>
            </a:p>
            <a:p>
              <a:pPr>
                <a:lnSpc>
                  <a:spcPct val="150000"/>
                </a:lnSpc>
              </a:pPr>
              <a:r>
                <a:rPr lang="en-US" altLang="ja-JP" sz="800" b="1" i="0" strike="noStrike" cap="none" dirty="0">
                  <a:solidFill>
                    <a:schemeClr val="bg2"/>
                  </a:solidFill>
                  <a:latin typeface="游ゴシック" panose="020B0400000000000000" pitchFamily="50" charset="-128"/>
                  <a:ea typeface="游ゴシック" panose="020B0400000000000000" pitchFamily="50" charset="-128"/>
                  <a:cs typeface="Arial Black"/>
                  <a:sym typeface="Arial Black"/>
                </a:rPr>
                <a:t>3</a:t>
              </a:r>
              <a:r>
                <a:rPr lang="ja-JP" altLang="en-US" sz="800" b="1" i="0" strike="noStrike" cap="none" dirty="0">
                  <a:solidFill>
                    <a:schemeClr val="bg2"/>
                  </a:solidFill>
                  <a:latin typeface="游ゴシック" panose="020B0400000000000000" pitchFamily="50" charset="-128"/>
                  <a:ea typeface="游ゴシック" panose="020B0400000000000000" pitchFamily="50" charset="-128"/>
                  <a:cs typeface="Arial Black"/>
                  <a:sym typeface="Arial Black"/>
                </a:rPr>
                <a:t>位　</a:t>
              </a:r>
              <a:r>
                <a:rPr lang="ja-JP" altLang="en-US" sz="800" b="1" dirty="0">
                  <a:solidFill>
                    <a:schemeClr val="bg2"/>
                  </a:solidFill>
                  <a:latin typeface="游ゴシック" panose="020B0400000000000000" pitchFamily="50" charset="-128"/>
                  <a:ea typeface="游ゴシック" panose="020B0400000000000000" pitchFamily="50" charset="-128"/>
                  <a:cs typeface="Arial Black"/>
                  <a:sym typeface="Arial Black"/>
                </a:rPr>
                <a:t>週</a:t>
              </a:r>
              <a:r>
                <a:rPr lang="en-US" altLang="ja-JP" sz="800" b="1" dirty="0">
                  <a:solidFill>
                    <a:schemeClr val="bg2"/>
                  </a:solidFill>
                  <a:latin typeface="游ゴシック" panose="020B0400000000000000" pitchFamily="50" charset="-128"/>
                  <a:ea typeface="游ゴシック" panose="020B0400000000000000" pitchFamily="50" charset="-128"/>
                  <a:cs typeface="Arial Black"/>
                  <a:sym typeface="Arial Black"/>
                </a:rPr>
                <a:t>1</a:t>
              </a:r>
              <a:r>
                <a:rPr lang="ja-JP" altLang="en-US" sz="800" b="1" dirty="0">
                  <a:solidFill>
                    <a:schemeClr val="bg2"/>
                  </a:solidFill>
                  <a:latin typeface="游ゴシック" panose="020B0400000000000000" pitchFamily="50" charset="-128"/>
                  <a:ea typeface="游ゴシック" panose="020B0400000000000000" pitchFamily="50" charset="-128"/>
                  <a:cs typeface="Arial Black"/>
                  <a:sym typeface="Arial Black"/>
                </a:rPr>
                <a:t>－</a:t>
              </a:r>
              <a:r>
                <a:rPr lang="en-US" altLang="ja-JP" sz="800" b="1" dirty="0">
                  <a:solidFill>
                    <a:schemeClr val="bg2"/>
                  </a:solidFill>
                  <a:latin typeface="游ゴシック" panose="020B0400000000000000" pitchFamily="50" charset="-128"/>
                  <a:ea typeface="游ゴシック" panose="020B0400000000000000" pitchFamily="50" charset="-128"/>
                  <a:cs typeface="Arial Black"/>
                  <a:sym typeface="Arial Black"/>
                </a:rPr>
                <a:t>2</a:t>
              </a:r>
              <a:r>
                <a:rPr lang="ja-JP" altLang="en-US" sz="800" b="1" dirty="0">
                  <a:solidFill>
                    <a:schemeClr val="bg2"/>
                  </a:solidFill>
                  <a:latin typeface="游ゴシック" panose="020B0400000000000000" pitchFamily="50" charset="-128"/>
                  <a:ea typeface="游ゴシック" panose="020B0400000000000000" pitchFamily="50" charset="-128"/>
                  <a:cs typeface="Arial Black"/>
                  <a:sym typeface="Arial Black"/>
                </a:rPr>
                <a:t>日　</a:t>
              </a:r>
              <a:r>
                <a:rPr lang="en-US" altLang="ja-JP" sz="800" b="1" dirty="0">
                  <a:solidFill>
                    <a:schemeClr val="bg2"/>
                  </a:solidFill>
                  <a:latin typeface="游ゴシック" panose="020B0400000000000000" pitchFamily="50" charset="-128"/>
                  <a:ea typeface="游ゴシック" panose="020B0400000000000000" pitchFamily="50" charset="-128"/>
                  <a:cs typeface="Arial Black"/>
                  <a:sym typeface="Arial Black"/>
                </a:rPr>
                <a:t>27%</a:t>
              </a:r>
              <a:endParaRPr lang="en-US" altLang="ja-JP" sz="800" b="1" i="0" strike="noStrike" cap="none" dirty="0">
                <a:solidFill>
                  <a:schemeClr val="bg2"/>
                </a:solidFill>
                <a:latin typeface="游ゴシック" panose="020B0400000000000000" pitchFamily="50" charset="-128"/>
                <a:ea typeface="游ゴシック" panose="020B0400000000000000" pitchFamily="50" charset="-128"/>
                <a:cs typeface="Arial Black"/>
                <a:sym typeface="Arial Black"/>
              </a:endParaRPr>
            </a:p>
          </p:txBody>
        </p:sp>
        <p:sp>
          <p:nvSpPr>
            <p:cNvPr id="64" name="テキスト ボックス 63">
              <a:extLst>
                <a:ext uri="{FF2B5EF4-FFF2-40B4-BE49-F238E27FC236}">
                  <a16:creationId xmlns:a16="http://schemas.microsoft.com/office/drawing/2014/main" id="{2A2DB96E-49AC-1FE5-17A2-D28144F13BC0}"/>
                </a:ext>
              </a:extLst>
            </p:cNvPr>
            <p:cNvSpPr txBox="1"/>
            <p:nvPr/>
          </p:nvSpPr>
          <p:spPr>
            <a:xfrm>
              <a:off x="74800" y="4928056"/>
              <a:ext cx="1293944" cy="215444"/>
            </a:xfrm>
            <a:prstGeom prst="rect">
              <a:avLst/>
            </a:prstGeom>
            <a:noFill/>
          </p:spPr>
          <p:txBody>
            <a:bodyPr wrap="none" rtlCol="0">
              <a:spAutoFit/>
            </a:bodyPr>
            <a:lstStyle/>
            <a:p>
              <a:r>
                <a:rPr lang="ja" altLang="ja-JP" sz="800" b="0" i="0" u="none" strike="noStrike" cap="none" dirty="0">
                  <a:solidFill>
                    <a:srgbClr val="000000"/>
                  </a:solidFill>
                  <a:latin typeface="游ゴシック" panose="020B0400000000000000" pitchFamily="50" charset="-128"/>
                  <a:ea typeface="游ゴシック" panose="020B0400000000000000" pitchFamily="50" charset="-128"/>
                  <a:sym typeface="Arial"/>
                </a:rPr>
                <a:t>※202</a:t>
              </a:r>
              <a:r>
                <a:rPr lang="en-US" altLang="ja-JP" sz="800" dirty="0">
                  <a:latin typeface="游ゴシック" panose="020B0400000000000000" pitchFamily="50" charset="-128"/>
                  <a:ea typeface="游ゴシック" panose="020B0400000000000000" pitchFamily="50" charset="-128"/>
                </a:rPr>
                <a:t>4</a:t>
              </a:r>
              <a:r>
                <a:rPr lang="ja" altLang="ja-JP" sz="800" b="0" i="0" u="none" strike="noStrike" cap="none" dirty="0">
                  <a:solidFill>
                    <a:srgbClr val="000000"/>
                  </a:solidFill>
                  <a:latin typeface="游ゴシック" panose="020B0400000000000000" pitchFamily="50" charset="-128"/>
                  <a:ea typeface="游ゴシック" panose="020B0400000000000000" pitchFamily="50" charset="-128"/>
                  <a:sym typeface="Arial"/>
                </a:rPr>
                <a:t>年</a:t>
              </a:r>
              <a:r>
                <a:rPr lang="en-US" altLang="ja" sz="800" dirty="0">
                  <a:latin typeface="游ゴシック" panose="020B0400000000000000" pitchFamily="50" charset="-128"/>
                  <a:ea typeface="游ゴシック" panose="020B0400000000000000" pitchFamily="50" charset="-128"/>
                </a:rPr>
                <a:t>7</a:t>
              </a:r>
              <a:r>
                <a:rPr lang="ja" altLang="ja-JP" sz="800" b="0" i="0" u="none" strike="noStrike" cap="none" dirty="0">
                  <a:solidFill>
                    <a:srgbClr val="000000"/>
                  </a:solidFill>
                  <a:latin typeface="游ゴシック" panose="020B0400000000000000" pitchFamily="50" charset="-128"/>
                  <a:ea typeface="游ゴシック" panose="020B0400000000000000" pitchFamily="50" charset="-128"/>
                  <a:sym typeface="Arial"/>
                </a:rPr>
                <a:t>月</a:t>
              </a: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sym typeface="Arial"/>
                </a:rPr>
                <a:t>アンケート</a:t>
              </a:r>
              <a:endParaRPr lang="en-US" altLang="ja" sz="800" dirty="0">
                <a:latin typeface="游ゴシック" panose="020B0400000000000000" pitchFamily="50" charset="-128"/>
                <a:ea typeface="游ゴシック" panose="020B0400000000000000" pitchFamily="50" charset="-128"/>
              </a:endParaRPr>
            </a:p>
          </p:txBody>
        </p:sp>
        <p:pic>
          <p:nvPicPr>
            <p:cNvPr id="2052" name="Picture 4">
              <a:extLst>
                <a:ext uri="{FF2B5EF4-FFF2-40B4-BE49-F238E27FC236}">
                  <a16:creationId xmlns:a16="http://schemas.microsoft.com/office/drawing/2014/main" id="{834B0B2A-3B91-8E5E-47F8-552330A495E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928318" y="3293274"/>
              <a:ext cx="2533442" cy="16992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9578F4A-1102-E3C2-BE85-F5990D4939FD}"/>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464562" y="1212946"/>
              <a:ext cx="2618477" cy="145318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AC4EF06A-837C-3E70-BEBC-22E4D01ECF56}"/>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560819" y="3308514"/>
              <a:ext cx="2524970" cy="1409700"/>
            </a:xfrm>
            <a:prstGeom prst="rect">
              <a:avLst/>
            </a:prstGeom>
            <a:noFill/>
            <a:extLst>
              <a:ext uri="{909E8E84-426E-40DD-AFC4-6F175D3DCCD1}">
                <a14:hiddenFill xmlns:a14="http://schemas.microsoft.com/office/drawing/2010/main">
                  <a:solidFill>
                    <a:srgbClr val="FFFFFF"/>
                  </a:solidFill>
                </a14:hiddenFill>
              </a:ext>
            </a:extLst>
          </p:spPr>
        </p:pic>
        <p:sp>
          <p:nvSpPr>
            <p:cNvPr id="44" name="Google Shape;277;p9">
              <a:extLst>
                <a:ext uri="{FF2B5EF4-FFF2-40B4-BE49-F238E27FC236}">
                  <a16:creationId xmlns:a16="http://schemas.microsoft.com/office/drawing/2014/main" id="{288AF0B1-F390-6735-F017-8BC1FE73E277}"/>
                </a:ext>
              </a:extLst>
            </p:cNvPr>
            <p:cNvSpPr txBox="1"/>
            <p:nvPr/>
          </p:nvSpPr>
          <p:spPr>
            <a:xfrm>
              <a:off x="7469842" y="2121206"/>
              <a:ext cx="167415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800" b="1" i="0" u="sng" strike="noStrike" cap="none" dirty="0">
                  <a:solidFill>
                    <a:srgbClr val="FFC000"/>
                  </a:solidFill>
                  <a:latin typeface="游ゴシック" panose="020B0400000000000000" pitchFamily="50" charset="-128"/>
                  <a:ea typeface="游ゴシック" panose="020B0400000000000000" pitchFamily="50" charset="-128"/>
                  <a:cs typeface="Arial Black"/>
                  <a:sym typeface="Arial Black"/>
                </a:rPr>
                <a:t>“</a:t>
              </a:r>
              <a:r>
                <a:rPr lang="ja-JP" altLang="en-US" sz="800" b="1" u="sng" dirty="0">
                  <a:solidFill>
                    <a:srgbClr val="FFC000"/>
                  </a:solidFill>
                  <a:latin typeface="游ゴシック" panose="020B0400000000000000" pitchFamily="50" charset="-128"/>
                  <a:ea typeface="游ゴシック" panose="020B0400000000000000" pitchFamily="50" charset="-128"/>
                  <a:cs typeface="Arial Black"/>
                  <a:sym typeface="Arial Black"/>
                </a:rPr>
                <a:t>リノベーションやリフォーム</a:t>
              </a:r>
              <a:r>
                <a:rPr lang="ja-JP" altLang="en-US" sz="800" b="1" i="0" u="sng" strike="noStrike" cap="none" dirty="0">
                  <a:solidFill>
                    <a:srgbClr val="FFC000"/>
                  </a:solidFill>
                  <a:latin typeface="游ゴシック" panose="020B0400000000000000" pitchFamily="50" charset="-128"/>
                  <a:ea typeface="游ゴシック" panose="020B0400000000000000" pitchFamily="50" charset="-128"/>
                  <a:cs typeface="Arial Black"/>
                  <a:sym typeface="Arial Black"/>
                </a:rPr>
                <a:t>”</a:t>
              </a:r>
              <a:r>
                <a:rPr lang="ja-JP" altLang="en-US" sz="800" b="1" u="sng" dirty="0">
                  <a:solidFill>
                    <a:schemeClr val="dk1"/>
                  </a:solidFill>
                  <a:latin typeface="游ゴシック" panose="020B0400000000000000" pitchFamily="50" charset="-128"/>
                  <a:ea typeface="游ゴシック" panose="020B0400000000000000" pitchFamily="50" charset="-128"/>
                  <a:cs typeface="Arial Black"/>
                  <a:sym typeface="Arial Black"/>
                </a:rPr>
                <a:t>を検討している方が多い。</a:t>
              </a:r>
              <a:endParaRPr sz="800" b="1" i="0" u="sng" strike="noStrike" cap="none" dirty="0">
                <a:solidFill>
                  <a:schemeClr val="dk1"/>
                </a:solidFill>
                <a:latin typeface="游ゴシック" panose="020B0400000000000000" pitchFamily="50" charset="-128"/>
                <a:ea typeface="游ゴシック" panose="020B0400000000000000" pitchFamily="50" charset="-128"/>
                <a:cs typeface="Arial Black"/>
                <a:sym typeface="Arial Black"/>
              </a:endParaRPr>
            </a:p>
          </p:txBody>
        </p:sp>
        <p:sp>
          <p:nvSpPr>
            <p:cNvPr id="45" name="Google Shape;277;p9">
              <a:extLst>
                <a:ext uri="{FF2B5EF4-FFF2-40B4-BE49-F238E27FC236}">
                  <a16:creationId xmlns:a16="http://schemas.microsoft.com/office/drawing/2014/main" id="{13D5129B-A42B-C972-1976-96906305C7AC}"/>
                </a:ext>
              </a:extLst>
            </p:cNvPr>
            <p:cNvSpPr txBox="1"/>
            <p:nvPr/>
          </p:nvSpPr>
          <p:spPr>
            <a:xfrm>
              <a:off x="7120606" y="4683298"/>
              <a:ext cx="1929265" cy="3539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900" b="1" i="0" u="sng" strike="noStrike" cap="none" dirty="0">
                  <a:solidFill>
                    <a:schemeClr val="tx1"/>
                  </a:solidFill>
                  <a:latin typeface="游ゴシック" panose="020B0400000000000000" pitchFamily="50" charset="-128"/>
                  <a:ea typeface="游ゴシック" panose="020B0400000000000000" pitchFamily="50" charset="-128"/>
                  <a:cs typeface="Arial Black"/>
                  <a:sym typeface="Arial Black"/>
                </a:rPr>
                <a:t>約半数</a:t>
              </a:r>
              <a:r>
                <a:rPr lang="ja-JP" altLang="en-US" sz="800" b="1" i="0" u="sng" strike="noStrike" cap="none" dirty="0">
                  <a:solidFill>
                    <a:schemeClr val="tx1"/>
                  </a:solidFill>
                  <a:latin typeface="游ゴシック" panose="020B0400000000000000" pitchFamily="50" charset="-128"/>
                  <a:ea typeface="游ゴシック" panose="020B0400000000000000" pitchFamily="50" charset="-128"/>
                  <a:cs typeface="Arial Black"/>
                  <a:sym typeface="Arial Black"/>
                </a:rPr>
                <a:t>の方が</a:t>
              </a:r>
              <a:endParaRPr lang="en-US" altLang="ja-JP" sz="800" b="1" i="0" u="sng" strike="noStrike" cap="none" dirty="0">
                <a:solidFill>
                  <a:schemeClr val="tx1"/>
                </a:solidFill>
                <a:latin typeface="游ゴシック" panose="020B0400000000000000" pitchFamily="50" charset="-128"/>
                <a:ea typeface="游ゴシック" panose="020B0400000000000000" pitchFamily="50" charset="-128"/>
                <a:cs typeface="Arial Black"/>
                <a:sym typeface="Arial Black"/>
              </a:endParaRPr>
            </a:p>
            <a:p>
              <a:pPr marL="0" marR="0" lvl="0" indent="0" algn="l" rtl="0">
                <a:lnSpc>
                  <a:spcPct val="100000"/>
                </a:lnSpc>
                <a:spcBef>
                  <a:spcPts val="0"/>
                </a:spcBef>
                <a:spcAft>
                  <a:spcPts val="0"/>
                </a:spcAft>
                <a:buNone/>
              </a:pPr>
              <a:r>
                <a:rPr lang="ja-JP" altLang="en-US" sz="800" b="1" i="0" u="sng" strike="noStrike" cap="none" dirty="0">
                  <a:solidFill>
                    <a:srgbClr val="FFC000"/>
                  </a:solidFill>
                  <a:latin typeface="游ゴシック" panose="020B0400000000000000" pitchFamily="50" charset="-128"/>
                  <a:ea typeface="游ゴシック" panose="020B0400000000000000" pitchFamily="50" charset="-128"/>
                  <a:cs typeface="Arial Black"/>
                  <a:sym typeface="Arial Black"/>
                </a:rPr>
                <a:t>“移住や</a:t>
              </a:r>
              <a:r>
                <a:rPr lang="en-US" altLang="ja-JP" sz="800" b="1" i="0" u="sng" strike="noStrike" cap="none" dirty="0">
                  <a:solidFill>
                    <a:srgbClr val="FFC000"/>
                  </a:solidFill>
                  <a:latin typeface="游ゴシック" panose="020B0400000000000000" pitchFamily="50" charset="-128"/>
                  <a:ea typeface="游ゴシック" panose="020B0400000000000000" pitchFamily="50" charset="-128"/>
                  <a:cs typeface="Arial Black"/>
                  <a:sym typeface="Arial Black"/>
                </a:rPr>
                <a:t>2</a:t>
              </a:r>
              <a:r>
                <a:rPr lang="ja-JP" altLang="en-US" sz="800" b="1" i="0" u="sng" strike="noStrike" cap="none" dirty="0">
                  <a:solidFill>
                    <a:srgbClr val="FFC000"/>
                  </a:solidFill>
                  <a:latin typeface="游ゴシック" panose="020B0400000000000000" pitchFamily="50" charset="-128"/>
                  <a:ea typeface="游ゴシック" panose="020B0400000000000000" pitchFamily="50" charset="-128"/>
                  <a:cs typeface="Arial Black"/>
                  <a:sym typeface="Arial Black"/>
                </a:rPr>
                <a:t>拠点生活”</a:t>
              </a:r>
              <a:r>
                <a:rPr lang="ja-JP" altLang="en-US" sz="800" b="1" i="0" u="sng" strike="noStrike" cap="none" dirty="0">
                  <a:solidFill>
                    <a:schemeClr val="dk1"/>
                  </a:solidFill>
                  <a:latin typeface="游ゴシック" panose="020B0400000000000000" pitchFamily="50" charset="-128"/>
                  <a:ea typeface="游ゴシック" panose="020B0400000000000000" pitchFamily="50" charset="-128"/>
                  <a:cs typeface="Arial Black"/>
                  <a:sym typeface="Arial Black"/>
                </a:rPr>
                <a:t>に興味あり！</a:t>
              </a:r>
              <a:endParaRPr sz="800" b="1" i="0" u="sng" strike="noStrike" cap="none" dirty="0">
                <a:solidFill>
                  <a:schemeClr val="dk1"/>
                </a:solidFill>
                <a:latin typeface="游ゴシック" panose="020B0400000000000000" pitchFamily="50" charset="-128"/>
                <a:ea typeface="游ゴシック" panose="020B0400000000000000" pitchFamily="50" charset="-128"/>
                <a:cs typeface="Arial Black"/>
                <a:sym typeface="Arial Black"/>
              </a:endParaRPr>
            </a:p>
          </p:txBody>
        </p:sp>
      </p:grpSp>
    </p:spTree>
    <p:extLst>
      <p:ext uri="{BB962C8B-B14F-4D97-AF65-F5344CB8AC3E}">
        <p14:creationId xmlns:p14="http://schemas.microsoft.com/office/powerpoint/2010/main" val="199337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72" name="Google Shape;372;p12"/>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12</a:t>
            </a:fld>
            <a:endParaRPr/>
          </a:p>
        </p:txBody>
      </p:sp>
      <p:grpSp>
        <p:nvGrpSpPr>
          <p:cNvPr id="2" name="グループ化 1">
            <a:extLst>
              <a:ext uri="{FF2B5EF4-FFF2-40B4-BE49-F238E27FC236}">
                <a16:creationId xmlns:a16="http://schemas.microsoft.com/office/drawing/2014/main" id="{F5BEF971-C895-7887-CB41-7ED4C3F338CE}"/>
              </a:ext>
            </a:extLst>
          </p:cNvPr>
          <p:cNvGrpSpPr/>
          <p:nvPr/>
        </p:nvGrpSpPr>
        <p:grpSpPr>
          <a:xfrm>
            <a:off x="-47261" y="0"/>
            <a:ext cx="9130745" cy="5143500"/>
            <a:chOff x="-47261" y="0"/>
            <a:chExt cx="9130745" cy="5143500"/>
          </a:xfrm>
        </p:grpSpPr>
        <p:sp>
          <p:nvSpPr>
            <p:cNvPr id="339" name="Google Shape;339;p12"/>
            <p:cNvSpPr/>
            <p:nvPr/>
          </p:nvSpPr>
          <p:spPr>
            <a:xfrm>
              <a:off x="-47261" y="0"/>
              <a:ext cx="1619726" cy="5143500"/>
            </a:xfrm>
            <a:custGeom>
              <a:avLst/>
              <a:gdLst/>
              <a:ahLst/>
              <a:cxnLst/>
              <a:rect l="l" t="t" r="r" b="b"/>
              <a:pathLst>
                <a:path w="2159635" h="6858000" extrusionOk="0">
                  <a:moveTo>
                    <a:pt x="2159508" y="0"/>
                  </a:moveTo>
                  <a:lnTo>
                    <a:pt x="0" y="0"/>
                  </a:lnTo>
                  <a:lnTo>
                    <a:pt x="0" y="6858000"/>
                  </a:lnTo>
                  <a:lnTo>
                    <a:pt x="2159508" y="6858000"/>
                  </a:lnTo>
                  <a:lnTo>
                    <a:pt x="2159508"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40" name="Google Shape;340;p12"/>
            <p:cNvSpPr txBox="1"/>
            <p:nvPr/>
          </p:nvSpPr>
          <p:spPr>
            <a:xfrm>
              <a:off x="253862" y="221866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41" name="Google Shape;341;p12"/>
            <p:cNvSpPr txBox="1"/>
            <p:nvPr/>
          </p:nvSpPr>
          <p:spPr>
            <a:xfrm>
              <a:off x="311012" y="2445163"/>
              <a:ext cx="973500" cy="471763"/>
            </a:xfrm>
            <a:prstGeom prst="rect">
              <a:avLst/>
            </a:prstGeom>
            <a:noFill/>
            <a:ln>
              <a:noFill/>
            </a:ln>
          </p:spPr>
          <p:txBody>
            <a:bodyPr spcFirstLastPara="1" wrap="square" lIns="0" tIns="10000" rIns="0" bIns="0" anchor="t" anchorCtr="0">
              <a:spAutoFit/>
            </a:bodyPr>
            <a:lstStyle/>
            <a:p>
              <a:pPr marL="0" marR="0" lvl="0" indent="0" algn="ctr" rtl="0">
                <a:lnSpc>
                  <a:spcPct val="100000"/>
                </a:lnSpc>
                <a:spcBef>
                  <a:spcPts val="0"/>
                </a:spcBef>
                <a:spcAft>
                  <a:spcPts val="0"/>
                </a:spcAft>
                <a:buNone/>
              </a:pPr>
              <a:r>
                <a:rPr lang="ja" sz="15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カテゴリー</a:t>
              </a:r>
              <a:endParaRPr lang="en-US" altLang="ja" sz="15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algn="ctr"/>
              <a:r>
                <a:rPr lang="ja-JP" altLang="en-US" sz="15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＆連載</a:t>
              </a:r>
              <a:endParaRPr lang="ja-JP" altLang="en-US" sz="1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42" name="Google Shape;342;p12"/>
            <p:cNvSpPr txBox="1"/>
            <p:nvPr/>
          </p:nvSpPr>
          <p:spPr>
            <a:xfrm>
              <a:off x="1661221" y="129561"/>
              <a:ext cx="7247776" cy="289695"/>
            </a:xfrm>
            <a:prstGeom prst="rect">
              <a:avLst/>
            </a:prstGeom>
            <a:noFill/>
            <a:ln>
              <a:noFill/>
            </a:ln>
          </p:spPr>
          <p:txBody>
            <a:bodyPr spcFirstLastPara="1" wrap="square" lIns="0" tIns="9525" rIns="0" bIns="0" anchor="t" anchorCtr="0">
              <a:spAutoFit/>
            </a:bodyPr>
            <a:lstStyle/>
            <a:p>
              <a:pPr marL="12700" marR="0" lvl="0" indent="0" algn="ctr" rtl="0">
                <a:lnSpc>
                  <a:spcPct val="130000"/>
                </a:lnSpc>
                <a:spcBef>
                  <a:spcPts val="0"/>
                </a:spcBef>
                <a:spcAft>
                  <a:spcPts val="0"/>
                </a:spcAft>
                <a:buNone/>
              </a:pPr>
              <a:r>
                <a:rPr lang="ja-JP" altLang="en-US" sz="14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 sz="14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暮らしにまつわるカテゴリー</a:t>
              </a:r>
              <a:r>
                <a:rPr lang="ja-JP" altLang="en-US" sz="14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 sz="14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に分けて</a:t>
              </a:r>
              <a:r>
                <a:rPr lang="ja-JP" altLang="en-US" b="1" dirty="0">
                  <a:latin typeface="游ゴシック" panose="020B0400000000000000" pitchFamily="50" charset="-128"/>
                  <a:ea typeface="游ゴシック" panose="020B0400000000000000" pitchFamily="50" charset="-128"/>
                  <a:cs typeface="MS Gothic"/>
                  <a:sym typeface="MS Gothic"/>
                </a:rPr>
                <a:t>掲載しています</a:t>
              </a:r>
              <a:endParaRPr sz="14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43" name="Google Shape;343;p12"/>
            <p:cNvSpPr txBox="1"/>
            <p:nvPr/>
          </p:nvSpPr>
          <p:spPr>
            <a:xfrm>
              <a:off x="1874137" y="519851"/>
              <a:ext cx="6826321" cy="409728"/>
            </a:xfrm>
            <a:prstGeom prst="rect">
              <a:avLst/>
            </a:prstGeom>
            <a:noFill/>
            <a:ln>
              <a:noFill/>
            </a:ln>
          </p:spPr>
          <p:txBody>
            <a:bodyPr spcFirstLastPara="1" wrap="square" lIns="0" tIns="9525" rIns="0" bIns="0" anchor="t" anchorCtr="0">
              <a:spAutoFit/>
            </a:bodyPr>
            <a:lstStyle/>
            <a:p>
              <a:pPr marL="12700" marR="0" lvl="0" indent="0" algn="ctr" rtl="0">
                <a:lnSpc>
                  <a:spcPct val="130000"/>
                </a:lnSpc>
                <a:spcBef>
                  <a:spcPts val="0"/>
                </a:spcBef>
                <a:spcAft>
                  <a:spcPts val="0"/>
                </a:spcAft>
                <a:buNone/>
              </a:pPr>
              <a:r>
                <a:rPr lang="ja"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肩の力を抜いた自然体な暮らしや着こなし、ちょっぴり気分が上がるお店や場所、</a:t>
              </a:r>
              <a:endParaRPr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30000"/>
                </a:lnSpc>
                <a:spcBef>
                  <a:spcPts val="0"/>
                </a:spcBef>
                <a:spcAft>
                  <a:spcPts val="0"/>
                </a:spcAft>
                <a:buNone/>
              </a:pPr>
              <a:r>
                <a:rPr lang="ja"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ナチュラルでオーガニックな食やボディケアなどを 扱ったオリジナル記事を、月間100本程度、毎日更新しています。</a:t>
              </a:r>
              <a:endParaRPr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nvGrpSpPr>
            <p:cNvPr id="6" name="グループ化 5">
              <a:extLst>
                <a:ext uri="{FF2B5EF4-FFF2-40B4-BE49-F238E27FC236}">
                  <a16:creationId xmlns:a16="http://schemas.microsoft.com/office/drawing/2014/main" id="{6C246A7D-59FE-3E3C-FA22-31854DBC028F}"/>
                </a:ext>
              </a:extLst>
            </p:cNvPr>
            <p:cNvGrpSpPr/>
            <p:nvPr/>
          </p:nvGrpSpPr>
          <p:grpSpPr>
            <a:xfrm>
              <a:off x="1410088" y="3242444"/>
              <a:ext cx="7673396" cy="1779783"/>
              <a:chOff x="1470604" y="3107974"/>
              <a:chExt cx="7673396" cy="1779783"/>
            </a:xfrm>
          </p:grpSpPr>
          <p:sp>
            <p:nvSpPr>
              <p:cNvPr id="360" name="Google Shape;360;p12"/>
              <p:cNvSpPr txBox="1"/>
              <p:nvPr/>
            </p:nvSpPr>
            <p:spPr>
              <a:xfrm>
                <a:off x="1470604" y="4523589"/>
                <a:ext cx="1455600" cy="289695"/>
              </a:xfrm>
              <a:prstGeom prst="rect">
                <a:avLst/>
              </a:prstGeom>
              <a:noFill/>
              <a:ln>
                <a:noFill/>
              </a:ln>
            </p:spPr>
            <p:txBody>
              <a:bodyPr spcFirstLastPara="1" wrap="square" lIns="0" tIns="9525" rIns="0" bIns="0" anchor="t" anchorCtr="0">
                <a:spAutoFit/>
              </a:bodyPr>
              <a:lstStyle/>
              <a:p>
                <a:pPr marL="139697" marR="0" lvl="0" indent="-126997" algn="ctr" rtl="0">
                  <a:lnSpc>
                    <a:spcPct val="130000"/>
                  </a:lnSpc>
                  <a:spcBef>
                    <a:spcPts val="0"/>
                  </a:spcBef>
                  <a:spcAft>
                    <a:spcPts val="0"/>
                  </a:spcAft>
                  <a:buNone/>
                </a:pPr>
                <a:r>
                  <a:rPr lang="ja" sz="700" b="1" i="0" u="none" strike="noStrike" cap="none" dirty="0">
                    <a:solidFill>
                      <a:srgbClr val="44536A"/>
                    </a:solidFill>
                    <a:latin typeface="游ゴシック" panose="020B0400000000000000" pitchFamily="50" charset="-128"/>
                    <a:ea typeface="游ゴシック" panose="020B0400000000000000" pitchFamily="50" charset="-128"/>
                    <a:cs typeface="MS Gothic"/>
                    <a:sym typeface="MS Gothic"/>
                  </a:rPr>
                  <a:t>地元のおしゃれさんが</a:t>
                </a:r>
                <a:endParaRPr sz="700" b="1" i="0" u="none" strike="noStrike" cap="none" dirty="0">
                  <a:solidFill>
                    <a:srgbClr val="44536A"/>
                  </a:solidFill>
                  <a:latin typeface="游ゴシック" panose="020B0400000000000000" pitchFamily="50" charset="-128"/>
                  <a:ea typeface="游ゴシック" panose="020B0400000000000000" pitchFamily="50" charset="-128"/>
                  <a:cs typeface="MS Gothic"/>
                  <a:sym typeface="MS Gothic"/>
                </a:endParaRPr>
              </a:p>
              <a:p>
                <a:pPr marL="139697" marR="0" lvl="0" indent="-126997" algn="ctr" rtl="0">
                  <a:lnSpc>
                    <a:spcPct val="130000"/>
                  </a:lnSpc>
                  <a:spcBef>
                    <a:spcPts val="0"/>
                  </a:spcBef>
                  <a:spcAft>
                    <a:spcPts val="0"/>
                  </a:spcAft>
                  <a:buNone/>
                </a:pPr>
                <a:r>
                  <a:rPr lang="ja" sz="700" b="1" i="0" u="none" strike="noStrike" cap="none" dirty="0">
                    <a:solidFill>
                      <a:srgbClr val="44536A"/>
                    </a:solidFill>
                    <a:latin typeface="游ゴシック" panose="020B0400000000000000" pitchFamily="50" charset="-128"/>
                    <a:ea typeface="游ゴシック" panose="020B0400000000000000" pitchFamily="50" charset="-128"/>
                    <a:cs typeface="MS Gothic"/>
                    <a:sym typeface="MS Gothic"/>
                  </a:rPr>
                  <a:t>案内する小さな旅</a:t>
                </a:r>
                <a:endParaRPr sz="7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69" name="Google Shape;369;p12"/>
              <p:cNvSpPr txBox="1"/>
              <p:nvPr/>
            </p:nvSpPr>
            <p:spPr>
              <a:xfrm>
                <a:off x="7806000" y="4506212"/>
                <a:ext cx="1338000" cy="324449"/>
              </a:xfrm>
              <a:prstGeom prst="rect">
                <a:avLst/>
              </a:prstGeom>
              <a:noFill/>
              <a:ln>
                <a:noFill/>
              </a:ln>
            </p:spPr>
            <p:txBody>
              <a:bodyPr spcFirstLastPara="1" wrap="square" lIns="0" tIns="57150" rIns="0" bIns="0" anchor="t" anchorCtr="0">
                <a:spAutoFit/>
              </a:bodyPr>
              <a:lstStyle/>
              <a:p>
                <a:pPr marL="0" marR="0" lvl="0" indent="0" algn="ctr" rtl="0">
                  <a:lnSpc>
                    <a:spcPct val="100000"/>
                  </a:lnSpc>
                  <a:spcBef>
                    <a:spcPts val="0"/>
                  </a:spcBef>
                  <a:spcAft>
                    <a:spcPts val="0"/>
                  </a:spcAft>
                  <a:buNone/>
                </a:pPr>
                <a:r>
                  <a:rPr lang="ja" sz="700" b="1" i="0" u="none" strike="noStrike" cap="none" dirty="0">
                    <a:solidFill>
                      <a:srgbClr val="44536A"/>
                    </a:solidFill>
                    <a:latin typeface="游ゴシック" panose="020B0400000000000000" pitchFamily="50" charset="-128"/>
                    <a:ea typeface="游ゴシック" panose="020B0400000000000000" pitchFamily="50" charset="-128"/>
                    <a:cs typeface="MS Gothic"/>
                    <a:sym typeface="MS Gothic"/>
                  </a:rPr>
                  <a:t>香菜子さんの、</a:t>
                </a:r>
                <a:endParaRPr sz="7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400"/>
                  </a:spcBef>
                  <a:spcAft>
                    <a:spcPts val="0"/>
                  </a:spcAft>
                  <a:buNone/>
                </a:pPr>
                <a:r>
                  <a:rPr lang="ja" sz="700" b="1" i="0" u="none" strike="noStrike" cap="none" dirty="0">
                    <a:solidFill>
                      <a:srgbClr val="44536A"/>
                    </a:solidFill>
                    <a:latin typeface="游ゴシック" panose="020B0400000000000000" pitchFamily="50" charset="-128"/>
                    <a:ea typeface="游ゴシック" panose="020B0400000000000000" pitchFamily="50" charset="-128"/>
                    <a:cs typeface="MS Gothic"/>
                    <a:sym typeface="MS Gothic"/>
                  </a:rPr>
                  <a:t>日々にピタリなもの</a:t>
                </a:r>
                <a:endParaRPr sz="7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59" name="Google Shape;359;p12"/>
              <p:cNvSpPr txBox="1"/>
              <p:nvPr/>
            </p:nvSpPr>
            <p:spPr>
              <a:xfrm>
                <a:off x="4553605" y="4404290"/>
                <a:ext cx="1338000" cy="483467"/>
              </a:xfrm>
              <a:prstGeom prst="rect">
                <a:avLst/>
              </a:prstGeom>
              <a:noFill/>
              <a:ln>
                <a:noFill/>
              </a:ln>
            </p:spPr>
            <p:txBody>
              <a:bodyPr spcFirstLastPara="1" wrap="square" lIns="0" tIns="57150" rIns="0" bIns="0" anchor="t" anchorCtr="0">
                <a:spAutoFit/>
              </a:bodyPr>
              <a:lstStyle/>
              <a:p>
                <a:pPr marL="0" marR="0" lvl="0" indent="0" algn="ctr" rtl="0">
                  <a:lnSpc>
                    <a:spcPct val="100000"/>
                  </a:lnSpc>
                  <a:spcBef>
                    <a:spcPts val="0"/>
                  </a:spcBef>
                  <a:spcAft>
                    <a:spcPts val="0"/>
                  </a:spcAft>
                  <a:buNone/>
                </a:pPr>
                <a:r>
                  <a:rPr lang="ja" sz="700" b="1" i="0" u="none" strike="noStrike" cap="none" dirty="0">
                    <a:solidFill>
                      <a:srgbClr val="44536A"/>
                    </a:solidFill>
                    <a:latin typeface="游ゴシック" panose="020B0400000000000000" pitchFamily="50" charset="-128"/>
                    <a:ea typeface="游ゴシック" panose="020B0400000000000000" pitchFamily="50" charset="-128"/>
                    <a:cs typeface="MS Gothic"/>
                    <a:sym typeface="MS Gothic"/>
                  </a:rPr>
                  <a:t>後藤由紀子さん</a:t>
                </a:r>
                <a:endParaRPr sz="7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400"/>
                  </a:spcBef>
                  <a:spcAft>
                    <a:spcPts val="0"/>
                  </a:spcAft>
                  <a:buNone/>
                </a:pPr>
                <a:r>
                  <a:rPr lang="ja" sz="700" b="1" i="0" u="none" strike="noStrike" cap="none" dirty="0">
                    <a:solidFill>
                      <a:srgbClr val="44536A"/>
                    </a:solidFill>
                    <a:latin typeface="游ゴシック" panose="020B0400000000000000" pitchFamily="50" charset="-128"/>
                    <a:ea typeface="游ゴシック" panose="020B0400000000000000" pitchFamily="50" charset="-128"/>
                    <a:cs typeface="MS Gothic"/>
                    <a:sym typeface="MS Gothic"/>
                  </a:rPr>
                  <a:t>専門家の力を</a:t>
                </a:r>
                <a:endParaRPr sz="7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400"/>
                  </a:spcBef>
                  <a:spcAft>
                    <a:spcPts val="0"/>
                  </a:spcAft>
                  <a:buNone/>
                </a:pPr>
                <a:r>
                  <a:rPr lang="ja" sz="700" b="1" i="0" u="none" strike="noStrike" cap="none" dirty="0">
                    <a:solidFill>
                      <a:srgbClr val="44536A"/>
                    </a:solidFill>
                    <a:latin typeface="游ゴシック" panose="020B0400000000000000" pitchFamily="50" charset="-128"/>
                    <a:ea typeface="游ゴシック" panose="020B0400000000000000" pitchFamily="50" charset="-128"/>
                    <a:cs typeface="MS Gothic"/>
                    <a:sym typeface="MS Gothic"/>
                  </a:rPr>
                  <a:t>お借りしちゃいます</a:t>
                </a:r>
                <a:endParaRPr sz="7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361" name="Google Shape;361;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78136" y="3417890"/>
                <a:ext cx="1013841" cy="1013841"/>
              </a:xfrm>
              <a:prstGeom prst="rect">
                <a:avLst/>
              </a:prstGeom>
              <a:noFill/>
              <a:ln>
                <a:noFill/>
              </a:ln>
              <a:effectLst>
                <a:outerShdw blurRad="50800" dist="38100" dir="2700000" algn="tl" rotWithShape="0">
                  <a:srgbClr val="000000">
                    <a:alpha val="40000"/>
                  </a:srgbClr>
                </a:outerShdw>
              </a:effectLst>
            </p:spPr>
          </p:pic>
          <p:pic>
            <p:nvPicPr>
              <p:cNvPr id="364" name="Google Shape;364;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86638" y="3417890"/>
                <a:ext cx="1013841" cy="1013841"/>
              </a:xfrm>
              <a:prstGeom prst="rect">
                <a:avLst/>
              </a:prstGeom>
              <a:noFill/>
              <a:ln>
                <a:noFill/>
              </a:ln>
              <a:effectLst>
                <a:outerShdw blurRad="50800" dist="38100" dir="2700000" algn="tl" rotWithShape="0">
                  <a:srgbClr val="000000">
                    <a:alpha val="40000"/>
                  </a:srgbClr>
                </a:outerShdw>
              </a:effectLst>
            </p:spPr>
          </p:pic>
          <p:sp>
            <p:nvSpPr>
              <p:cNvPr id="365" name="Google Shape;365;p12"/>
              <p:cNvSpPr txBox="1"/>
              <p:nvPr/>
            </p:nvSpPr>
            <p:spPr>
              <a:xfrm>
                <a:off x="3128642" y="4530257"/>
                <a:ext cx="1177319" cy="276358"/>
              </a:xfrm>
              <a:prstGeom prst="rect">
                <a:avLst/>
              </a:prstGeom>
              <a:noFill/>
              <a:ln>
                <a:noFill/>
              </a:ln>
            </p:spPr>
            <p:txBody>
              <a:bodyPr spcFirstLastPara="1" wrap="square" lIns="0" tIns="9525" rIns="0" bIns="0" anchor="t" anchorCtr="0">
                <a:spAutoFit/>
              </a:bodyPr>
              <a:lstStyle/>
              <a:p>
                <a:pPr marL="0" marR="0" lvl="0" indent="0" algn="ctr" rtl="0">
                  <a:lnSpc>
                    <a:spcPct val="100000"/>
                  </a:lnSpc>
                  <a:spcBef>
                    <a:spcPts val="0"/>
                  </a:spcBef>
                  <a:spcAft>
                    <a:spcPts val="0"/>
                  </a:spcAft>
                  <a:buNone/>
                </a:pPr>
                <a:r>
                  <a:rPr lang="ja" sz="700" b="1" i="0" u="none" strike="noStrike" cap="none" dirty="0">
                    <a:solidFill>
                      <a:srgbClr val="44536A"/>
                    </a:solidFill>
                    <a:latin typeface="游ゴシック" panose="020B0400000000000000" pitchFamily="50" charset="-128"/>
                    <a:ea typeface="游ゴシック" panose="020B0400000000000000" pitchFamily="50" charset="-128"/>
                    <a:cs typeface="MS Gothic"/>
                    <a:sym typeface="MS Gothic"/>
                  </a:rPr>
                  <a:t>金子敦子さんの</a:t>
                </a:r>
                <a:endParaRPr sz="7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400"/>
                  </a:spcBef>
                  <a:spcAft>
                    <a:spcPts val="0"/>
                  </a:spcAft>
                  <a:buNone/>
                </a:pPr>
                <a:r>
                  <a:rPr lang="ja" sz="700" b="1" i="0" u="none" strike="noStrike" cap="none" dirty="0">
                    <a:solidFill>
                      <a:srgbClr val="44536A"/>
                    </a:solidFill>
                    <a:latin typeface="游ゴシック" panose="020B0400000000000000" pitchFamily="50" charset="-128"/>
                    <a:ea typeface="游ゴシック" panose="020B0400000000000000" pitchFamily="50" charset="-128"/>
                    <a:cs typeface="MS Gothic"/>
                    <a:sym typeface="MS Gothic"/>
                  </a:rPr>
                  <a:t>大人のソトアソビ。</a:t>
                </a:r>
                <a:endParaRPr sz="7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366" name="Google Shape;366;p1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712414" y="3417890"/>
                <a:ext cx="1031515" cy="1013841"/>
              </a:xfrm>
              <a:prstGeom prst="rect">
                <a:avLst/>
              </a:prstGeom>
              <a:noFill/>
              <a:ln>
                <a:noFill/>
              </a:ln>
              <a:effectLst>
                <a:outerShdw blurRad="50800" dist="38100" dir="2700000" algn="tl" rotWithShape="0">
                  <a:srgbClr val="000000">
                    <a:alpha val="40000"/>
                  </a:srgbClr>
                </a:outerShdw>
              </a:effectLst>
            </p:spPr>
          </p:pic>
          <p:sp>
            <p:nvSpPr>
              <p:cNvPr id="367" name="Google Shape;367;p12"/>
              <p:cNvSpPr txBox="1"/>
              <p:nvPr/>
            </p:nvSpPr>
            <p:spPr>
              <a:xfrm>
                <a:off x="6330790" y="4453809"/>
                <a:ext cx="1175100" cy="429254"/>
              </a:xfrm>
              <a:prstGeom prst="rect">
                <a:avLst/>
              </a:prstGeom>
              <a:noFill/>
              <a:ln>
                <a:noFill/>
              </a:ln>
            </p:spPr>
            <p:txBody>
              <a:bodyPr spcFirstLastPara="1" wrap="square" lIns="0" tIns="9050" rIns="0" bIns="0" anchor="t" anchorCtr="0">
                <a:spAutoFit/>
              </a:bodyPr>
              <a:lstStyle/>
              <a:p>
                <a:pPr marL="12700" marR="0" lvl="0" indent="0" algn="ctr" rtl="0">
                  <a:lnSpc>
                    <a:spcPct val="130100"/>
                  </a:lnSpc>
                  <a:spcBef>
                    <a:spcPts val="0"/>
                  </a:spcBef>
                  <a:spcAft>
                    <a:spcPts val="0"/>
                  </a:spcAft>
                  <a:buNone/>
                </a:pPr>
                <a:r>
                  <a:rPr lang="ja" sz="700" b="1" i="0" u="none" strike="noStrike" cap="none" dirty="0">
                    <a:solidFill>
                      <a:srgbClr val="44536A"/>
                    </a:solidFill>
                    <a:latin typeface="游ゴシック" panose="020B0400000000000000" pitchFamily="50" charset="-128"/>
                    <a:ea typeface="游ゴシック" panose="020B0400000000000000" pitchFamily="50" charset="-128"/>
                    <a:cs typeface="MS Gothic"/>
                    <a:sym typeface="MS Gothic"/>
                  </a:rPr>
                  <a:t>ワタナベマキさん</a:t>
                </a:r>
                <a:endParaRPr sz="700" b="1" i="0" u="none" strike="noStrike" cap="none" dirty="0">
                  <a:solidFill>
                    <a:srgbClr val="44536A"/>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30100"/>
                  </a:lnSpc>
                  <a:spcBef>
                    <a:spcPts val="0"/>
                  </a:spcBef>
                  <a:spcAft>
                    <a:spcPts val="0"/>
                  </a:spcAft>
                  <a:buNone/>
                </a:pPr>
                <a:r>
                  <a:rPr lang="ja" sz="700" b="1" i="0" u="none" strike="noStrike" cap="none" dirty="0">
                    <a:solidFill>
                      <a:srgbClr val="44536A"/>
                    </a:solidFill>
                    <a:latin typeface="游ゴシック" panose="020B0400000000000000" pitchFamily="50" charset="-128"/>
                    <a:ea typeface="游ゴシック" panose="020B0400000000000000" pitchFamily="50" charset="-128"/>
                    <a:cs typeface="MS Gothic"/>
                    <a:sym typeface="MS Gothic"/>
                  </a:rPr>
                  <a:t>近頃気になる  </a:t>
                </a:r>
                <a:endParaRPr sz="700" b="1" i="0" u="none" strike="noStrike" cap="none" dirty="0">
                  <a:solidFill>
                    <a:srgbClr val="44536A"/>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30100"/>
                  </a:lnSpc>
                  <a:spcBef>
                    <a:spcPts val="0"/>
                  </a:spcBef>
                  <a:spcAft>
                    <a:spcPts val="0"/>
                  </a:spcAft>
                  <a:buNone/>
                </a:pPr>
                <a:r>
                  <a:rPr lang="ja" sz="700" b="1" i="0" u="none" strike="noStrike" cap="none" dirty="0">
                    <a:solidFill>
                      <a:srgbClr val="44536A"/>
                    </a:solidFill>
                    <a:latin typeface="游ゴシック" panose="020B0400000000000000" pitchFamily="50" charset="-128"/>
                    <a:ea typeface="游ゴシック" panose="020B0400000000000000" pitchFamily="50" charset="-128"/>
                    <a:cs typeface="MS Gothic"/>
                    <a:sym typeface="MS Gothic"/>
                  </a:rPr>
                  <a:t>10のこと</a:t>
                </a:r>
                <a:endParaRPr sz="7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368" name="Google Shape;368;p1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379689" y="3417890"/>
                <a:ext cx="1031515" cy="1013841"/>
              </a:xfrm>
              <a:prstGeom prst="rect">
                <a:avLst/>
              </a:prstGeom>
              <a:noFill/>
              <a:ln>
                <a:noFill/>
              </a:ln>
              <a:effectLst>
                <a:outerShdw blurRad="50800" dist="38100" dir="2700000" algn="tl" rotWithShape="0">
                  <a:srgbClr val="000000">
                    <a:alpha val="40000"/>
                  </a:srgbClr>
                </a:outerShdw>
              </a:effectLst>
            </p:spPr>
          </p:pic>
          <p:pic>
            <p:nvPicPr>
              <p:cNvPr id="370" name="Google Shape;370;p1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961240" y="3417890"/>
                <a:ext cx="1027520" cy="1013841"/>
              </a:xfrm>
              <a:prstGeom prst="rect">
                <a:avLst/>
              </a:prstGeom>
              <a:noFill/>
              <a:ln>
                <a:noFill/>
              </a:ln>
              <a:effectLst>
                <a:outerShdw blurRad="50800" dist="38100" dir="2700000" algn="tl" rotWithShape="0">
                  <a:srgbClr val="000000">
                    <a:alpha val="40000"/>
                  </a:srgbClr>
                </a:outerShdw>
              </a:effectLst>
            </p:spPr>
          </p:pic>
          <p:sp>
            <p:nvSpPr>
              <p:cNvPr id="371" name="Google Shape;371;p12"/>
              <p:cNvSpPr txBox="1"/>
              <p:nvPr/>
            </p:nvSpPr>
            <p:spPr>
              <a:xfrm>
                <a:off x="1721227" y="3107974"/>
                <a:ext cx="7274859" cy="227939"/>
              </a:xfrm>
              <a:prstGeom prst="rect">
                <a:avLst/>
              </a:prstGeom>
              <a:noFill/>
              <a:ln>
                <a:noFill/>
              </a:ln>
            </p:spPr>
            <p:txBody>
              <a:bodyPr spcFirstLastPara="1" wrap="square" lIns="0" tIns="50475" rIns="0" bIns="0" anchor="t" anchorCtr="0">
                <a:spAutoFit/>
              </a:bodyPr>
              <a:lstStyle/>
              <a:p>
                <a:pPr marL="12700" marR="0" lvl="0" indent="0" algn="ctr" rtl="0">
                  <a:lnSpc>
                    <a:spcPct val="100000"/>
                  </a:lnSpc>
                  <a:spcBef>
                    <a:spcPts val="300"/>
                  </a:spcBef>
                  <a:spcAft>
                    <a:spcPts val="0"/>
                  </a:spcAft>
                  <a:buNone/>
                </a:pPr>
                <a:r>
                  <a:rPr lang="ja"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おしゃれさんを活用した連載の回遊率も高く、連載枠 / 企画シリーズを活用した広告展開を行うことも可能です。</a:t>
                </a:r>
                <a:endParaRPr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grpSp>
          <p:nvGrpSpPr>
            <p:cNvPr id="11" name="グループ化 10">
              <a:extLst>
                <a:ext uri="{FF2B5EF4-FFF2-40B4-BE49-F238E27FC236}">
                  <a16:creationId xmlns:a16="http://schemas.microsoft.com/office/drawing/2014/main" id="{DC238545-37C9-8DBF-FEEB-A7E60D0ACC2A}"/>
                </a:ext>
              </a:extLst>
            </p:cNvPr>
            <p:cNvGrpSpPr/>
            <p:nvPr/>
          </p:nvGrpSpPr>
          <p:grpSpPr>
            <a:xfrm>
              <a:off x="1725806" y="974916"/>
              <a:ext cx="6958753" cy="2155565"/>
              <a:chOff x="1725806" y="880785"/>
              <a:chExt cx="6958753" cy="2076299"/>
            </a:xfrm>
          </p:grpSpPr>
          <p:grpSp>
            <p:nvGrpSpPr>
              <p:cNvPr id="4" name="グループ化 3">
                <a:extLst>
                  <a:ext uri="{FF2B5EF4-FFF2-40B4-BE49-F238E27FC236}">
                    <a16:creationId xmlns:a16="http://schemas.microsoft.com/office/drawing/2014/main" id="{C4E57E3B-C065-6EA9-2A9C-55E91A4BA8A0}"/>
                  </a:ext>
                </a:extLst>
              </p:cNvPr>
              <p:cNvGrpSpPr/>
              <p:nvPr/>
            </p:nvGrpSpPr>
            <p:grpSpPr>
              <a:xfrm>
                <a:off x="4688199" y="1186289"/>
                <a:ext cx="2014406" cy="1770795"/>
                <a:chOff x="7014540" y="920328"/>
                <a:chExt cx="2014406" cy="1770795"/>
              </a:xfrm>
            </p:grpSpPr>
            <p:grpSp>
              <p:nvGrpSpPr>
                <p:cNvPr id="344" name="Google Shape;344;p12"/>
                <p:cNvGrpSpPr/>
                <p:nvPr/>
              </p:nvGrpSpPr>
              <p:grpSpPr>
                <a:xfrm>
                  <a:off x="7014540" y="920328"/>
                  <a:ext cx="2014406" cy="1385461"/>
                  <a:chOff x="8525462" y="3928871"/>
                  <a:chExt cx="3006847" cy="2068033"/>
                </a:xfrm>
              </p:grpSpPr>
              <p:pic>
                <p:nvPicPr>
                  <p:cNvPr id="345" name="Google Shape;345;p1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525462" y="4267452"/>
                    <a:ext cx="1879351" cy="1451144"/>
                  </a:xfrm>
                  <a:prstGeom prst="rect">
                    <a:avLst/>
                  </a:prstGeom>
                  <a:noFill/>
                  <a:ln>
                    <a:noFill/>
                  </a:ln>
                </p:spPr>
              </p:pic>
              <p:pic>
                <p:nvPicPr>
                  <p:cNvPr id="347" name="Google Shape;347;p12"/>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0456364" y="4379940"/>
                    <a:ext cx="1075945" cy="1616964"/>
                  </a:xfrm>
                  <a:prstGeom prst="rect">
                    <a:avLst/>
                  </a:prstGeom>
                  <a:noFill/>
                  <a:ln>
                    <a:noFill/>
                  </a:ln>
                </p:spPr>
              </p:pic>
              <p:pic>
                <p:nvPicPr>
                  <p:cNvPr id="348" name="Google Shape;348;p12"/>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8895587" y="3928871"/>
                    <a:ext cx="2104644" cy="423671"/>
                  </a:xfrm>
                  <a:prstGeom prst="rect">
                    <a:avLst/>
                  </a:prstGeom>
                  <a:noFill/>
                  <a:ln>
                    <a:noFill/>
                  </a:ln>
                </p:spPr>
              </p:pic>
            </p:grpSp>
            <p:sp>
              <p:nvSpPr>
                <p:cNvPr id="349" name="Google Shape;349;p12"/>
                <p:cNvSpPr txBox="1"/>
                <p:nvPr/>
              </p:nvSpPr>
              <p:spPr>
                <a:xfrm>
                  <a:off x="7205572" y="2321832"/>
                  <a:ext cx="1575357"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当社刊行の料理本からピックアップしたレシピや、食まわりエッセイなどの記事をアップしています。</a:t>
                  </a:r>
                  <a:endParaRPr dirty="0">
                    <a:latin typeface="游ゴシック" panose="020B0400000000000000" pitchFamily="50" charset="-128"/>
                    <a:ea typeface="游ゴシック" panose="020B0400000000000000" pitchFamily="50" charset="-128"/>
                  </a:endParaRPr>
                </a:p>
              </p:txBody>
            </p:sp>
          </p:grpSp>
          <p:grpSp>
            <p:nvGrpSpPr>
              <p:cNvPr id="5" name="グループ化 4">
                <a:extLst>
                  <a:ext uri="{FF2B5EF4-FFF2-40B4-BE49-F238E27FC236}">
                    <a16:creationId xmlns:a16="http://schemas.microsoft.com/office/drawing/2014/main" id="{CB04C391-A266-B6DE-0440-401B4789974E}"/>
                  </a:ext>
                </a:extLst>
              </p:cNvPr>
              <p:cNvGrpSpPr/>
              <p:nvPr/>
            </p:nvGrpSpPr>
            <p:grpSpPr>
              <a:xfrm>
                <a:off x="1725806" y="880785"/>
                <a:ext cx="2516742" cy="2027076"/>
                <a:chOff x="1725806" y="883557"/>
                <a:chExt cx="2516742" cy="1963790"/>
              </a:xfrm>
            </p:grpSpPr>
            <p:pic>
              <p:nvPicPr>
                <p:cNvPr id="351" name="Google Shape;351;p12"/>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736868" y="1009801"/>
                  <a:ext cx="2505680" cy="831426"/>
                </a:xfrm>
                <a:prstGeom prst="rect">
                  <a:avLst/>
                </a:prstGeom>
                <a:noFill/>
                <a:ln>
                  <a:noFill/>
                </a:ln>
              </p:spPr>
            </p:pic>
            <p:sp>
              <p:nvSpPr>
                <p:cNvPr id="352" name="Google Shape;352;p12"/>
                <p:cNvSpPr txBox="1"/>
                <p:nvPr/>
              </p:nvSpPr>
              <p:spPr>
                <a:xfrm>
                  <a:off x="2834632" y="883557"/>
                  <a:ext cx="361537" cy="132250"/>
                </a:xfrm>
                <a:prstGeom prst="rect">
                  <a:avLst/>
                </a:prstGeom>
                <a:noFill/>
                <a:ln>
                  <a:noFill/>
                </a:ln>
              </p:spPr>
              <p:txBody>
                <a:bodyPr spcFirstLastPara="1" wrap="square" lIns="0" tIns="9050" rIns="0" bIns="0" anchor="t" anchorCtr="0">
                  <a:spAutoFit/>
                </a:bodyPr>
                <a:lstStyle/>
                <a:p>
                  <a:pPr marL="12700" marR="0" lvl="0" indent="0" algn="ctr" rtl="0">
                    <a:lnSpc>
                      <a:spcPct val="100000"/>
                    </a:lnSpc>
                    <a:spcBef>
                      <a:spcPts val="0"/>
                    </a:spcBef>
                    <a:spcAft>
                      <a:spcPts val="0"/>
                    </a:spcAft>
                    <a:buNone/>
                  </a:pPr>
                  <a:r>
                    <a:rPr 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暮らし</a:t>
                  </a:r>
                  <a:endParaRPr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53" name="Google Shape;353;p12"/>
                <p:cNvSpPr txBox="1"/>
                <p:nvPr/>
              </p:nvSpPr>
              <p:spPr>
                <a:xfrm>
                  <a:off x="2802728" y="1871920"/>
                  <a:ext cx="421294" cy="132249"/>
                </a:xfrm>
                <a:prstGeom prst="rect">
                  <a:avLst/>
                </a:prstGeom>
                <a:noFill/>
                <a:ln>
                  <a:noFill/>
                </a:ln>
              </p:spPr>
              <p:txBody>
                <a:bodyPr spcFirstLastPara="1" wrap="square" lIns="0" tIns="9050" rIns="0" bIns="0" anchor="t" anchorCtr="0">
                  <a:spAutoFit/>
                </a:bodyPr>
                <a:lstStyle/>
                <a:p>
                  <a:pPr marL="12700" marR="0" lvl="0" indent="0" algn="ctr" rtl="0">
                    <a:lnSpc>
                      <a:spcPct val="100000"/>
                    </a:lnSpc>
                    <a:spcBef>
                      <a:spcPts val="0"/>
                    </a:spcBef>
                    <a:spcAft>
                      <a:spcPts val="0"/>
                    </a:spcAft>
                    <a:buNone/>
                  </a:pPr>
                  <a:r>
                    <a:rPr 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おでかけ</a:t>
                  </a:r>
                  <a:endParaRPr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54" name="Google Shape;354;p12"/>
                <p:cNvSpPr txBox="1"/>
                <p:nvPr/>
              </p:nvSpPr>
              <p:spPr>
                <a:xfrm>
                  <a:off x="1878603" y="883557"/>
                  <a:ext cx="505114" cy="132249"/>
                </a:xfrm>
                <a:prstGeom prst="rect">
                  <a:avLst/>
                </a:prstGeom>
                <a:noFill/>
                <a:ln>
                  <a:noFill/>
                </a:ln>
              </p:spPr>
              <p:txBody>
                <a:bodyPr spcFirstLastPara="1" wrap="square" lIns="0" tIns="9050" rIns="0" bIns="0" anchor="t" anchorCtr="0">
                  <a:spAutoFit/>
                </a:bodyPr>
                <a:lstStyle/>
                <a:p>
                  <a:pPr marL="12700" marR="0" lvl="0" indent="0" algn="ctr" rtl="0">
                    <a:lnSpc>
                      <a:spcPct val="100000"/>
                    </a:lnSpc>
                    <a:spcBef>
                      <a:spcPts val="0"/>
                    </a:spcBef>
                    <a:spcAft>
                      <a:spcPts val="0"/>
                    </a:spcAft>
                    <a:buNone/>
                  </a:pPr>
                  <a:r>
                    <a:rPr 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着こなし</a:t>
                  </a:r>
                  <a:endParaRPr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55" name="Google Shape;355;p12"/>
                <p:cNvSpPr txBox="1"/>
                <p:nvPr/>
              </p:nvSpPr>
              <p:spPr>
                <a:xfrm>
                  <a:off x="2050177" y="1865195"/>
                  <a:ext cx="229797" cy="132249"/>
                </a:xfrm>
                <a:prstGeom prst="rect">
                  <a:avLst/>
                </a:prstGeom>
                <a:noFill/>
                <a:ln>
                  <a:noFill/>
                </a:ln>
              </p:spPr>
              <p:txBody>
                <a:bodyPr spcFirstLastPara="1" wrap="square" lIns="0" tIns="9050" rIns="0" bIns="0" anchor="t" anchorCtr="0">
                  <a:spAutoFit/>
                </a:bodyPr>
                <a:lstStyle/>
                <a:p>
                  <a:pPr marL="12700" marR="0" lvl="0" indent="0" algn="ctr" rtl="0">
                    <a:lnSpc>
                      <a:spcPct val="100000"/>
                    </a:lnSpc>
                    <a:spcBef>
                      <a:spcPts val="0"/>
                    </a:spcBef>
                    <a:spcAft>
                      <a:spcPts val="0"/>
                    </a:spcAft>
                    <a:buNone/>
                  </a:pPr>
                  <a:r>
                    <a:rPr 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雑貨</a:t>
                  </a:r>
                  <a:endParaRPr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56" name="Google Shape;356;p12"/>
                <p:cNvSpPr txBox="1"/>
                <p:nvPr/>
              </p:nvSpPr>
              <p:spPr>
                <a:xfrm>
                  <a:off x="3541438" y="1871921"/>
                  <a:ext cx="492091" cy="123409"/>
                </a:xfrm>
                <a:prstGeom prst="rect">
                  <a:avLst/>
                </a:prstGeom>
                <a:noFill/>
                <a:ln>
                  <a:noFill/>
                </a:ln>
              </p:spPr>
              <p:txBody>
                <a:bodyPr spcFirstLastPara="1" wrap="square" lIns="0" tIns="9050" rIns="0" bIns="0" anchor="t" anchorCtr="0">
                  <a:spAutoFit/>
                </a:bodyPr>
                <a:lstStyle/>
                <a:p>
                  <a:pPr marL="12700" marR="0" lvl="0" indent="0" algn="ctr" rtl="0">
                    <a:lnSpc>
                      <a:spcPct val="100000"/>
                    </a:lnSpc>
                    <a:spcBef>
                      <a:spcPts val="0"/>
                    </a:spcBef>
                    <a:spcAft>
                      <a:spcPts val="0"/>
                    </a:spcAft>
                    <a:buNone/>
                  </a:pPr>
                  <a:r>
                    <a:rPr lang="ja-JP" altLang="en-US" sz="800" b="1" dirty="0">
                      <a:latin typeface="游ゴシック" panose="020B0400000000000000" pitchFamily="50" charset="-128"/>
                      <a:ea typeface="游ゴシック" panose="020B0400000000000000" pitchFamily="50" charset="-128"/>
                      <a:cs typeface="MS Gothic"/>
                      <a:sym typeface="MS Gothic"/>
                    </a:rPr>
                    <a:t>住まい</a:t>
                  </a:r>
                  <a:endParaRPr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57" name="Google Shape;357;p12"/>
                <p:cNvSpPr txBox="1"/>
                <p:nvPr/>
              </p:nvSpPr>
              <p:spPr>
                <a:xfrm>
                  <a:off x="3450820" y="883557"/>
                  <a:ext cx="651945" cy="132249"/>
                </a:xfrm>
                <a:prstGeom prst="rect">
                  <a:avLst/>
                </a:prstGeom>
                <a:noFill/>
                <a:ln>
                  <a:noFill/>
                </a:ln>
              </p:spPr>
              <p:txBody>
                <a:bodyPr spcFirstLastPara="1" wrap="square" lIns="0" tIns="9050" rIns="0" bIns="0" anchor="t" anchorCtr="0">
                  <a:spAutoFit/>
                </a:bodyPr>
                <a:lstStyle/>
                <a:p>
                  <a:pPr marL="12700" marR="0" lvl="0" indent="0" algn="ctr" rtl="0">
                    <a:lnSpc>
                      <a:spcPct val="100000"/>
                    </a:lnSpc>
                    <a:spcBef>
                      <a:spcPts val="0"/>
                    </a:spcBef>
                    <a:spcAft>
                      <a:spcPts val="0"/>
                    </a:spcAft>
                    <a:buNone/>
                  </a:pPr>
                  <a:r>
                    <a:rPr 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おいしいもの</a:t>
                  </a:r>
                  <a:endParaRPr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58" name="Google Shape;358;p12"/>
                <p:cNvSpPr txBox="1"/>
                <p:nvPr/>
              </p:nvSpPr>
              <p:spPr>
                <a:xfrm>
                  <a:off x="1725806" y="2621806"/>
                  <a:ext cx="1312570" cy="22554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JP" altLang="en-US" sz="1400" b="1" i="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ja" sz="1400" b="1" i="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人気連載</a:t>
                  </a:r>
                  <a:r>
                    <a:rPr lang="ja-JP" altLang="en-US" sz="1400" b="1" i="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endParaRPr sz="1400" b="1" i="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p:txBody>
            </p:sp>
            <p:pic>
              <p:nvPicPr>
                <p:cNvPr id="39" name="Google Shape;351;p12">
                  <a:extLst>
                    <a:ext uri="{FF2B5EF4-FFF2-40B4-BE49-F238E27FC236}">
                      <a16:creationId xmlns:a16="http://schemas.microsoft.com/office/drawing/2014/main" id="{DBCE365D-E75A-5F2C-DB81-EE23107D2F17}"/>
                    </a:ext>
                  </a:extLst>
                </p:cNvPr>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727948" y="2009367"/>
                  <a:ext cx="2497819" cy="831426"/>
                </a:xfrm>
                <a:prstGeom prst="rect">
                  <a:avLst/>
                </a:prstGeom>
                <a:noFill/>
                <a:ln>
                  <a:noFill/>
                </a:ln>
              </p:spPr>
            </p:pic>
          </p:grpSp>
          <p:grpSp>
            <p:nvGrpSpPr>
              <p:cNvPr id="10" name="グループ化 9">
                <a:extLst>
                  <a:ext uri="{FF2B5EF4-FFF2-40B4-BE49-F238E27FC236}">
                    <a16:creationId xmlns:a16="http://schemas.microsoft.com/office/drawing/2014/main" id="{29F7E037-DB75-DF93-8494-4477235573E8}"/>
                  </a:ext>
                </a:extLst>
              </p:cNvPr>
              <p:cNvGrpSpPr/>
              <p:nvPr/>
            </p:nvGrpSpPr>
            <p:grpSpPr>
              <a:xfrm>
                <a:off x="6842540" y="1086604"/>
                <a:ext cx="1842019" cy="1830703"/>
                <a:chOff x="6842540" y="1086604"/>
                <a:chExt cx="1842019" cy="1830703"/>
              </a:xfrm>
            </p:grpSpPr>
            <p:grpSp>
              <p:nvGrpSpPr>
                <p:cNvPr id="7" name="グループ化 6">
                  <a:extLst>
                    <a:ext uri="{FF2B5EF4-FFF2-40B4-BE49-F238E27FC236}">
                      <a16:creationId xmlns:a16="http://schemas.microsoft.com/office/drawing/2014/main" id="{5087D87D-8B89-DF22-4CBD-0BA2E53820E5}"/>
                    </a:ext>
                  </a:extLst>
                </p:cNvPr>
                <p:cNvGrpSpPr/>
                <p:nvPr/>
              </p:nvGrpSpPr>
              <p:grpSpPr>
                <a:xfrm>
                  <a:off x="6842540" y="1297641"/>
                  <a:ext cx="1842019" cy="1619666"/>
                  <a:chOff x="6842540" y="1297641"/>
                  <a:chExt cx="1842019" cy="1619666"/>
                </a:xfrm>
              </p:grpSpPr>
              <p:pic>
                <p:nvPicPr>
                  <p:cNvPr id="3" name="図 2">
                    <a:extLst>
                      <a:ext uri="{FF2B5EF4-FFF2-40B4-BE49-F238E27FC236}">
                        <a16:creationId xmlns:a16="http://schemas.microsoft.com/office/drawing/2014/main" id="{E7C3E1B9-B563-4C1D-E70A-CEB64E38E4BB}"/>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6842540" y="1297641"/>
                    <a:ext cx="1830813" cy="1283048"/>
                  </a:xfrm>
                  <a:prstGeom prst="rect">
                    <a:avLst/>
                  </a:prstGeom>
                </p:spPr>
              </p:pic>
              <p:sp>
                <p:nvSpPr>
                  <p:cNvPr id="43" name="Google Shape;349;p12">
                    <a:extLst>
                      <a:ext uri="{FF2B5EF4-FFF2-40B4-BE49-F238E27FC236}">
                        <a16:creationId xmlns:a16="http://schemas.microsoft.com/office/drawing/2014/main" id="{E6989FA4-95D3-CDF2-BBB6-9A00BAAAA8FC}"/>
                      </a:ext>
                    </a:extLst>
                  </p:cNvPr>
                  <p:cNvSpPr txBox="1"/>
                  <p:nvPr/>
                </p:nvSpPr>
                <p:spPr>
                  <a:xfrm>
                    <a:off x="7109202" y="2640348"/>
                    <a:ext cx="1575357"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インテリアや暮らしを楽しむアイデア。施工事例などを紹介しています。</a:t>
                    </a:r>
                    <a:endParaRPr dirty="0">
                      <a:latin typeface="游ゴシック" panose="020B0400000000000000" pitchFamily="50" charset="-128"/>
                      <a:ea typeface="游ゴシック" panose="020B0400000000000000" pitchFamily="50" charset="-128"/>
                    </a:endParaRPr>
                  </a:p>
                </p:txBody>
              </p:sp>
            </p:grpSp>
            <p:pic>
              <p:nvPicPr>
                <p:cNvPr id="9" name="図 8">
                  <a:extLst>
                    <a:ext uri="{FF2B5EF4-FFF2-40B4-BE49-F238E27FC236}">
                      <a16:creationId xmlns:a16="http://schemas.microsoft.com/office/drawing/2014/main" id="{3DB826EC-5DBA-F80E-CCB1-01216A7262F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7160559" y="1086604"/>
                  <a:ext cx="1122830" cy="338785"/>
                </a:xfrm>
                <a:prstGeom prst="rect">
                  <a:avLst/>
                </a:prstGeom>
              </p:spPr>
            </p:pic>
          </p:grpSp>
        </p:grpSp>
        <p:cxnSp>
          <p:nvCxnSpPr>
            <p:cNvPr id="8" name="直線コネクタ 7">
              <a:extLst>
                <a:ext uri="{FF2B5EF4-FFF2-40B4-BE49-F238E27FC236}">
                  <a16:creationId xmlns:a16="http://schemas.microsoft.com/office/drawing/2014/main" id="{1FEB3671-821D-8306-C5BB-625F69DF56D6}"/>
                </a:ext>
              </a:extLst>
            </p:cNvPr>
            <p:cNvCxnSpPr/>
            <p:nvPr/>
          </p:nvCxnSpPr>
          <p:spPr>
            <a:xfrm>
              <a:off x="1751162" y="3269411"/>
              <a:ext cx="7289321" cy="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428" name="Google Shape;428;p13"/>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13</a:t>
            </a:fld>
            <a:endParaRPr/>
          </a:p>
        </p:txBody>
      </p:sp>
      <p:grpSp>
        <p:nvGrpSpPr>
          <p:cNvPr id="2" name="グループ化 1">
            <a:extLst>
              <a:ext uri="{FF2B5EF4-FFF2-40B4-BE49-F238E27FC236}">
                <a16:creationId xmlns:a16="http://schemas.microsoft.com/office/drawing/2014/main" id="{A53171A6-A3D7-3B5E-F4F3-7D4E40B57E67}"/>
              </a:ext>
            </a:extLst>
          </p:cNvPr>
          <p:cNvGrpSpPr/>
          <p:nvPr/>
        </p:nvGrpSpPr>
        <p:grpSpPr>
          <a:xfrm>
            <a:off x="-47261" y="0"/>
            <a:ext cx="9082509" cy="5143500"/>
            <a:chOff x="-47261" y="0"/>
            <a:chExt cx="9082509" cy="5143500"/>
          </a:xfrm>
        </p:grpSpPr>
        <p:sp>
          <p:nvSpPr>
            <p:cNvPr id="5" name="正方形/長方形 4">
              <a:extLst>
                <a:ext uri="{FF2B5EF4-FFF2-40B4-BE49-F238E27FC236}">
                  <a16:creationId xmlns:a16="http://schemas.microsoft.com/office/drawing/2014/main" id="{3683BCED-AF6A-2444-CE72-B2B00446C1A3}"/>
                </a:ext>
              </a:extLst>
            </p:cNvPr>
            <p:cNvSpPr/>
            <p:nvPr/>
          </p:nvSpPr>
          <p:spPr>
            <a:xfrm>
              <a:off x="2944905" y="4955241"/>
              <a:ext cx="3187855" cy="18825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5" name="Google Shape;425;p13"/>
            <p:cNvSpPr/>
            <p:nvPr/>
          </p:nvSpPr>
          <p:spPr>
            <a:xfrm>
              <a:off x="-47261" y="0"/>
              <a:ext cx="1619726" cy="5143500"/>
            </a:xfrm>
            <a:custGeom>
              <a:avLst/>
              <a:gdLst/>
              <a:ahLst/>
              <a:cxnLst/>
              <a:rect l="l" t="t" r="r" b="b"/>
              <a:pathLst>
                <a:path w="2159635" h="6858000" extrusionOk="0">
                  <a:moveTo>
                    <a:pt x="2159508" y="0"/>
                  </a:moveTo>
                  <a:lnTo>
                    <a:pt x="0" y="0"/>
                  </a:lnTo>
                  <a:lnTo>
                    <a:pt x="0" y="6858000"/>
                  </a:lnTo>
                  <a:lnTo>
                    <a:pt x="2159508" y="6858000"/>
                  </a:lnTo>
                  <a:lnTo>
                    <a:pt x="2159508"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1" name="Google Shape;340;p12">
              <a:extLst>
                <a:ext uri="{FF2B5EF4-FFF2-40B4-BE49-F238E27FC236}">
                  <a16:creationId xmlns:a16="http://schemas.microsoft.com/office/drawing/2014/main" id="{F7B2FB02-FE1E-9BF2-62E8-22AF79D8D3F0}"/>
                </a:ext>
              </a:extLst>
            </p:cNvPr>
            <p:cNvSpPr txBox="1"/>
            <p:nvPr/>
          </p:nvSpPr>
          <p:spPr>
            <a:xfrm>
              <a:off x="253862" y="221866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2" name="Google Shape;341;p12">
              <a:extLst>
                <a:ext uri="{FF2B5EF4-FFF2-40B4-BE49-F238E27FC236}">
                  <a16:creationId xmlns:a16="http://schemas.microsoft.com/office/drawing/2014/main" id="{5FD38760-A0C2-DFDC-0AE6-1A65B5499223}"/>
                </a:ext>
              </a:extLst>
            </p:cNvPr>
            <p:cNvSpPr txBox="1"/>
            <p:nvPr/>
          </p:nvSpPr>
          <p:spPr>
            <a:xfrm>
              <a:off x="311012" y="2445163"/>
              <a:ext cx="973500" cy="240930"/>
            </a:xfrm>
            <a:prstGeom prst="rect">
              <a:avLst/>
            </a:prstGeom>
            <a:noFill/>
            <a:ln>
              <a:noFill/>
            </a:ln>
          </p:spPr>
          <p:txBody>
            <a:bodyPr spcFirstLastPara="1" wrap="square" lIns="0" tIns="10000" rIns="0" bIns="0" anchor="t" anchorCtr="0">
              <a:spAutoFit/>
            </a:bodyPr>
            <a:lstStyle/>
            <a:p>
              <a:pPr marL="0" marR="0" lvl="0" indent="0" algn="ctr" rtl="0">
                <a:lnSpc>
                  <a:spcPct val="100000"/>
                </a:lnSpc>
                <a:spcBef>
                  <a:spcPts val="0"/>
                </a:spcBef>
                <a:spcAft>
                  <a:spcPts val="0"/>
                </a:spcAft>
                <a:buNone/>
              </a:pPr>
              <a:r>
                <a:rPr lang="ja-JP" altLang="en-US" sz="1500" dirty="0">
                  <a:solidFill>
                    <a:srgbClr val="FFFFFF"/>
                  </a:solidFill>
                  <a:latin typeface="游ゴシック" panose="020B0400000000000000" pitchFamily="50" charset="-128"/>
                  <a:ea typeface="游ゴシック" panose="020B0400000000000000" pitchFamily="50" charset="-128"/>
                  <a:cs typeface="MS Gothic"/>
                  <a:sym typeface="MS Gothic"/>
                </a:rPr>
                <a:t>記事特徴</a:t>
              </a:r>
              <a:endParaRPr sz="1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81" name="Google Shape;381;p13"/>
            <p:cNvSpPr txBox="1"/>
            <p:nvPr/>
          </p:nvSpPr>
          <p:spPr>
            <a:xfrm>
              <a:off x="1665767" y="182440"/>
              <a:ext cx="7369481" cy="440505"/>
            </a:xfrm>
            <a:prstGeom prst="rect">
              <a:avLst/>
            </a:prstGeom>
            <a:noFill/>
            <a:ln>
              <a:noFill/>
            </a:ln>
          </p:spPr>
          <p:txBody>
            <a:bodyPr spcFirstLastPara="1" wrap="square" lIns="0" tIns="9525" rIns="0" bIns="0" anchor="t" anchorCtr="0">
              <a:spAutoFit/>
            </a:bodyPr>
            <a:lstStyle/>
            <a:p>
              <a:pPr marL="12700" marR="0" lvl="0" indent="0" algn="ctr" rtl="0">
                <a:lnSpc>
                  <a:spcPct val="100000"/>
                </a:lnSpc>
                <a:spcBef>
                  <a:spcPts val="0"/>
                </a:spcBef>
                <a:spcAft>
                  <a:spcPts val="0"/>
                </a:spcAft>
                <a:buNone/>
              </a:pPr>
              <a:r>
                <a:rPr lang="ja" sz="14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高エンゲージメントを生む秘密は</a:t>
              </a:r>
              <a:endParaRPr lang="en-US" altLang="ja" sz="14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 sz="14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「カテゴリー」×「おしゃれさん」×「</a:t>
              </a:r>
              <a:r>
                <a:rPr lang="ja-JP" altLang="en-US" b="1" dirty="0">
                  <a:latin typeface="游ゴシック" panose="020B0400000000000000" pitchFamily="50" charset="-128"/>
                  <a:ea typeface="游ゴシック" panose="020B0400000000000000" pitchFamily="50" charset="-128"/>
                  <a:cs typeface="MS Gothic"/>
                  <a:sym typeface="MS Gothic"/>
                </a:rPr>
                <a:t>撮り下ろ</a:t>
              </a:r>
              <a:r>
                <a:rPr lang="ja-JP" altLang="en-US" sz="14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し</a:t>
              </a:r>
              <a:r>
                <a:rPr lang="ja-JP" altLang="en-US" b="1" dirty="0">
                  <a:latin typeface="游ゴシック" panose="020B0400000000000000" pitchFamily="50" charset="-128"/>
                  <a:ea typeface="游ゴシック" panose="020B0400000000000000" pitchFamily="50" charset="-128"/>
                  <a:cs typeface="MS Gothic"/>
                  <a:sym typeface="MS Gothic"/>
                </a:rPr>
                <a:t>写真</a:t>
              </a:r>
              <a:r>
                <a:rPr lang="ja" sz="14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endParaRPr dirty="0">
                <a:latin typeface="游ゴシック" panose="020B0400000000000000" pitchFamily="50" charset="-128"/>
                <a:ea typeface="游ゴシック" panose="020B0400000000000000" pitchFamily="50" charset="-128"/>
              </a:endParaRPr>
            </a:p>
          </p:txBody>
        </p:sp>
        <p:grpSp>
          <p:nvGrpSpPr>
            <p:cNvPr id="382" name="Google Shape;382;p13"/>
            <p:cNvGrpSpPr/>
            <p:nvPr/>
          </p:nvGrpSpPr>
          <p:grpSpPr>
            <a:xfrm>
              <a:off x="2207558" y="1137707"/>
              <a:ext cx="3702271" cy="1744503"/>
              <a:chOff x="3241548" y="1505711"/>
              <a:chExt cx="4936361" cy="2326004"/>
            </a:xfrm>
          </p:grpSpPr>
          <p:sp>
            <p:nvSpPr>
              <p:cNvPr id="383" name="Google Shape;383;p13"/>
              <p:cNvSpPr/>
              <p:nvPr/>
            </p:nvSpPr>
            <p:spPr>
              <a:xfrm>
                <a:off x="5667755" y="1505711"/>
                <a:ext cx="2510154" cy="2326004"/>
              </a:xfrm>
              <a:custGeom>
                <a:avLst/>
                <a:gdLst/>
                <a:ahLst/>
                <a:cxnLst/>
                <a:rect l="l" t="t" r="r" b="b"/>
                <a:pathLst>
                  <a:path w="2510154" h="2326004" extrusionOk="0">
                    <a:moveTo>
                      <a:pt x="2510028" y="0"/>
                    </a:moveTo>
                    <a:lnTo>
                      <a:pt x="0" y="0"/>
                    </a:lnTo>
                    <a:lnTo>
                      <a:pt x="0" y="2325624"/>
                    </a:lnTo>
                    <a:lnTo>
                      <a:pt x="2510028" y="2325624"/>
                    </a:lnTo>
                    <a:lnTo>
                      <a:pt x="2510028" y="0"/>
                    </a:lnTo>
                    <a:close/>
                  </a:path>
                </a:pathLst>
              </a:custGeom>
              <a:solidFill>
                <a:srgbClr val="F1F1F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84" name="Google Shape;384;p13"/>
              <p:cNvSpPr/>
              <p:nvPr/>
            </p:nvSpPr>
            <p:spPr>
              <a:xfrm>
                <a:off x="4506849" y="2151633"/>
                <a:ext cx="709929" cy="1349375"/>
              </a:xfrm>
              <a:custGeom>
                <a:avLst/>
                <a:gdLst/>
                <a:ahLst/>
                <a:cxnLst/>
                <a:rect l="l" t="t" r="r" b="b"/>
                <a:pathLst>
                  <a:path w="709929" h="1349375" extrusionOk="0">
                    <a:moveTo>
                      <a:pt x="0" y="0"/>
                    </a:moveTo>
                    <a:lnTo>
                      <a:pt x="0" y="709421"/>
                    </a:lnTo>
                    <a:lnTo>
                      <a:pt x="306197" y="1349375"/>
                    </a:lnTo>
                    <a:lnTo>
                      <a:pt x="348732" y="1327218"/>
                    </a:lnTo>
                    <a:lnTo>
                      <a:pt x="389327" y="1302475"/>
                    </a:lnTo>
                    <a:lnTo>
                      <a:pt x="427898" y="1275277"/>
                    </a:lnTo>
                    <a:lnTo>
                      <a:pt x="464364" y="1245753"/>
                    </a:lnTo>
                    <a:lnTo>
                      <a:pt x="498642" y="1214032"/>
                    </a:lnTo>
                    <a:lnTo>
                      <a:pt x="530651" y="1180246"/>
                    </a:lnTo>
                    <a:lnTo>
                      <a:pt x="560307" y="1144524"/>
                    </a:lnTo>
                    <a:lnTo>
                      <a:pt x="587529" y="1106996"/>
                    </a:lnTo>
                    <a:lnTo>
                      <a:pt x="612235" y="1067792"/>
                    </a:lnTo>
                    <a:lnTo>
                      <a:pt x="634341" y="1027042"/>
                    </a:lnTo>
                    <a:lnTo>
                      <a:pt x="653767" y="984876"/>
                    </a:lnTo>
                    <a:lnTo>
                      <a:pt x="670430" y="941424"/>
                    </a:lnTo>
                    <a:lnTo>
                      <a:pt x="684248" y="896816"/>
                    </a:lnTo>
                    <a:lnTo>
                      <a:pt x="695138" y="851182"/>
                    </a:lnTo>
                    <a:lnTo>
                      <a:pt x="703019" y="804651"/>
                    </a:lnTo>
                    <a:lnTo>
                      <a:pt x="707807" y="757354"/>
                    </a:lnTo>
                    <a:lnTo>
                      <a:pt x="709422" y="709421"/>
                    </a:lnTo>
                    <a:lnTo>
                      <a:pt x="707785" y="660851"/>
                    </a:lnTo>
                    <a:lnTo>
                      <a:pt x="702945" y="613159"/>
                    </a:lnTo>
                    <a:lnTo>
                      <a:pt x="695008" y="566451"/>
                    </a:lnTo>
                    <a:lnTo>
                      <a:pt x="684080" y="520832"/>
                    </a:lnTo>
                    <a:lnTo>
                      <a:pt x="670265" y="476408"/>
                    </a:lnTo>
                    <a:lnTo>
                      <a:pt x="653670" y="433286"/>
                    </a:lnTo>
                    <a:lnTo>
                      <a:pt x="634401" y="391570"/>
                    </a:lnTo>
                    <a:lnTo>
                      <a:pt x="612563" y="351366"/>
                    </a:lnTo>
                    <a:lnTo>
                      <a:pt x="588261" y="312780"/>
                    </a:lnTo>
                    <a:lnTo>
                      <a:pt x="561602" y="275918"/>
                    </a:lnTo>
                    <a:lnTo>
                      <a:pt x="532691" y="240885"/>
                    </a:lnTo>
                    <a:lnTo>
                      <a:pt x="501634" y="207787"/>
                    </a:lnTo>
                    <a:lnTo>
                      <a:pt x="468536" y="176730"/>
                    </a:lnTo>
                    <a:lnTo>
                      <a:pt x="433503" y="147819"/>
                    </a:lnTo>
                    <a:lnTo>
                      <a:pt x="396641" y="121160"/>
                    </a:lnTo>
                    <a:lnTo>
                      <a:pt x="358055" y="96858"/>
                    </a:lnTo>
                    <a:lnTo>
                      <a:pt x="317851" y="75020"/>
                    </a:lnTo>
                    <a:lnTo>
                      <a:pt x="276135" y="55751"/>
                    </a:lnTo>
                    <a:lnTo>
                      <a:pt x="233013" y="39156"/>
                    </a:lnTo>
                    <a:lnTo>
                      <a:pt x="188589" y="25341"/>
                    </a:lnTo>
                    <a:lnTo>
                      <a:pt x="142970" y="14413"/>
                    </a:lnTo>
                    <a:lnTo>
                      <a:pt x="96262" y="6476"/>
                    </a:lnTo>
                    <a:lnTo>
                      <a:pt x="48570" y="1636"/>
                    </a:lnTo>
                    <a:lnTo>
                      <a:pt x="0" y="0"/>
                    </a:lnTo>
                    <a:close/>
                  </a:path>
                </a:pathLst>
              </a:custGeom>
              <a:solidFill>
                <a:srgbClr val="FFF1C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85" name="Google Shape;385;p13"/>
              <p:cNvSpPr/>
              <p:nvPr/>
            </p:nvSpPr>
            <p:spPr>
              <a:xfrm>
                <a:off x="4506849" y="2151633"/>
                <a:ext cx="709929" cy="1349375"/>
              </a:xfrm>
              <a:custGeom>
                <a:avLst/>
                <a:gdLst/>
                <a:ahLst/>
                <a:cxnLst/>
                <a:rect l="l" t="t" r="r" b="b"/>
                <a:pathLst>
                  <a:path w="709929" h="1349375" extrusionOk="0">
                    <a:moveTo>
                      <a:pt x="0" y="0"/>
                    </a:moveTo>
                    <a:lnTo>
                      <a:pt x="48570" y="1636"/>
                    </a:lnTo>
                    <a:lnTo>
                      <a:pt x="96262" y="6476"/>
                    </a:lnTo>
                    <a:lnTo>
                      <a:pt x="142970" y="14413"/>
                    </a:lnTo>
                    <a:lnTo>
                      <a:pt x="188589" y="25341"/>
                    </a:lnTo>
                    <a:lnTo>
                      <a:pt x="233013" y="39156"/>
                    </a:lnTo>
                    <a:lnTo>
                      <a:pt x="276135" y="55751"/>
                    </a:lnTo>
                    <a:lnTo>
                      <a:pt x="317851" y="75020"/>
                    </a:lnTo>
                    <a:lnTo>
                      <a:pt x="358055" y="96858"/>
                    </a:lnTo>
                    <a:lnTo>
                      <a:pt x="396641" y="121160"/>
                    </a:lnTo>
                    <a:lnTo>
                      <a:pt x="433503" y="147819"/>
                    </a:lnTo>
                    <a:lnTo>
                      <a:pt x="468536" y="176730"/>
                    </a:lnTo>
                    <a:lnTo>
                      <a:pt x="501634" y="207787"/>
                    </a:lnTo>
                    <a:lnTo>
                      <a:pt x="532691" y="240885"/>
                    </a:lnTo>
                    <a:lnTo>
                      <a:pt x="561602" y="275918"/>
                    </a:lnTo>
                    <a:lnTo>
                      <a:pt x="588261" y="312780"/>
                    </a:lnTo>
                    <a:lnTo>
                      <a:pt x="612563" y="351366"/>
                    </a:lnTo>
                    <a:lnTo>
                      <a:pt x="634401" y="391570"/>
                    </a:lnTo>
                    <a:lnTo>
                      <a:pt x="653670" y="433286"/>
                    </a:lnTo>
                    <a:lnTo>
                      <a:pt x="670265" y="476408"/>
                    </a:lnTo>
                    <a:lnTo>
                      <a:pt x="684080" y="520832"/>
                    </a:lnTo>
                    <a:lnTo>
                      <a:pt x="695008" y="566451"/>
                    </a:lnTo>
                    <a:lnTo>
                      <a:pt x="702945" y="613159"/>
                    </a:lnTo>
                    <a:lnTo>
                      <a:pt x="707785" y="660851"/>
                    </a:lnTo>
                    <a:lnTo>
                      <a:pt x="709422" y="709421"/>
                    </a:lnTo>
                    <a:lnTo>
                      <a:pt x="707807" y="757354"/>
                    </a:lnTo>
                    <a:lnTo>
                      <a:pt x="703019" y="804651"/>
                    </a:lnTo>
                    <a:lnTo>
                      <a:pt x="695138" y="851182"/>
                    </a:lnTo>
                    <a:lnTo>
                      <a:pt x="684248" y="896816"/>
                    </a:lnTo>
                    <a:lnTo>
                      <a:pt x="670430" y="941424"/>
                    </a:lnTo>
                    <a:lnTo>
                      <a:pt x="653767" y="984876"/>
                    </a:lnTo>
                    <a:lnTo>
                      <a:pt x="634341" y="1027042"/>
                    </a:lnTo>
                    <a:lnTo>
                      <a:pt x="612235" y="1067792"/>
                    </a:lnTo>
                    <a:lnTo>
                      <a:pt x="587529" y="1106996"/>
                    </a:lnTo>
                    <a:lnTo>
                      <a:pt x="560307" y="1144524"/>
                    </a:lnTo>
                    <a:lnTo>
                      <a:pt x="530651" y="1180246"/>
                    </a:lnTo>
                    <a:lnTo>
                      <a:pt x="498642" y="1214032"/>
                    </a:lnTo>
                    <a:lnTo>
                      <a:pt x="464364" y="1245753"/>
                    </a:lnTo>
                    <a:lnTo>
                      <a:pt x="427898" y="1275277"/>
                    </a:lnTo>
                    <a:lnTo>
                      <a:pt x="389327" y="1302475"/>
                    </a:lnTo>
                    <a:lnTo>
                      <a:pt x="348732" y="1327218"/>
                    </a:lnTo>
                    <a:lnTo>
                      <a:pt x="306197" y="1349375"/>
                    </a:lnTo>
                    <a:lnTo>
                      <a:pt x="0" y="709421"/>
                    </a:lnTo>
                    <a:lnTo>
                      <a:pt x="0" y="0"/>
                    </a:lnTo>
                    <a:close/>
                  </a:path>
                </a:pathLst>
              </a:custGeom>
              <a:noFill/>
              <a:ln w="9525" cap="flat" cmpd="sng">
                <a:solidFill>
                  <a:srgbClr val="5D5D5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386" name="Google Shape;386;p13"/>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4037076" y="2861055"/>
                <a:ext cx="775970" cy="709092"/>
              </a:xfrm>
              <a:prstGeom prst="rect">
                <a:avLst/>
              </a:prstGeom>
              <a:noFill/>
              <a:ln>
                <a:noFill/>
              </a:ln>
            </p:spPr>
          </p:pic>
          <p:sp>
            <p:nvSpPr>
              <p:cNvPr id="387" name="Google Shape;387;p13"/>
              <p:cNvSpPr/>
              <p:nvPr/>
            </p:nvSpPr>
            <p:spPr>
              <a:xfrm>
                <a:off x="4037076" y="2861055"/>
                <a:ext cx="775970" cy="709295"/>
              </a:xfrm>
              <a:custGeom>
                <a:avLst/>
                <a:gdLst/>
                <a:ahLst/>
                <a:cxnLst/>
                <a:rect l="l" t="t" r="r" b="b"/>
                <a:pathLst>
                  <a:path w="775970" h="709295" extrusionOk="0">
                    <a:moveTo>
                      <a:pt x="775970" y="639953"/>
                    </a:moveTo>
                    <a:lnTo>
                      <a:pt x="730134" y="659932"/>
                    </a:lnTo>
                    <a:lnTo>
                      <a:pt x="683466" y="676497"/>
                    </a:lnTo>
                    <a:lnTo>
                      <a:pt x="636136" y="689672"/>
                    </a:lnTo>
                    <a:lnTo>
                      <a:pt x="588315" y="699480"/>
                    </a:lnTo>
                    <a:lnTo>
                      <a:pt x="540176" y="705945"/>
                    </a:lnTo>
                    <a:lnTo>
                      <a:pt x="491889" y="709092"/>
                    </a:lnTo>
                    <a:lnTo>
                      <a:pt x="443625" y="708943"/>
                    </a:lnTo>
                    <a:lnTo>
                      <a:pt x="395557" y="705524"/>
                    </a:lnTo>
                    <a:lnTo>
                      <a:pt x="347855" y="698858"/>
                    </a:lnTo>
                    <a:lnTo>
                      <a:pt x="300691" y="688968"/>
                    </a:lnTo>
                    <a:lnTo>
                      <a:pt x="254236" y="675879"/>
                    </a:lnTo>
                    <a:lnTo>
                      <a:pt x="208662" y="659614"/>
                    </a:lnTo>
                    <a:lnTo>
                      <a:pt x="164140" y="640198"/>
                    </a:lnTo>
                    <a:lnTo>
                      <a:pt x="120841" y="617654"/>
                    </a:lnTo>
                    <a:lnTo>
                      <a:pt x="78937" y="592006"/>
                    </a:lnTo>
                    <a:lnTo>
                      <a:pt x="38600" y="563278"/>
                    </a:lnTo>
                    <a:lnTo>
                      <a:pt x="0" y="531495"/>
                    </a:lnTo>
                    <a:lnTo>
                      <a:pt x="469773" y="0"/>
                    </a:lnTo>
                    <a:lnTo>
                      <a:pt x="775970" y="639953"/>
                    </a:lnTo>
                    <a:close/>
                  </a:path>
                </a:pathLst>
              </a:custGeom>
              <a:noFill/>
              <a:ln w="9525" cap="flat" cmpd="sng">
                <a:solidFill>
                  <a:srgbClr val="AEAEA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88" name="Google Shape;388;p13"/>
              <p:cNvSpPr/>
              <p:nvPr/>
            </p:nvSpPr>
            <p:spPr>
              <a:xfrm>
                <a:off x="3817620" y="2861055"/>
                <a:ext cx="689610" cy="531495"/>
              </a:xfrm>
              <a:custGeom>
                <a:avLst/>
                <a:gdLst/>
                <a:ahLst/>
                <a:cxnLst/>
                <a:rect l="l" t="t" r="r" b="b"/>
                <a:pathLst>
                  <a:path w="689610" h="531495" extrusionOk="0">
                    <a:moveTo>
                      <a:pt x="689228" y="0"/>
                    </a:moveTo>
                    <a:lnTo>
                      <a:pt x="0" y="167894"/>
                    </a:lnTo>
                    <a:lnTo>
                      <a:pt x="12982" y="214267"/>
                    </a:lnTo>
                    <a:lnTo>
                      <a:pt x="29012" y="259481"/>
                    </a:lnTo>
                    <a:lnTo>
                      <a:pt x="48006" y="303393"/>
                    </a:lnTo>
                    <a:lnTo>
                      <a:pt x="69878" y="345859"/>
                    </a:lnTo>
                    <a:lnTo>
                      <a:pt x="94544" y="386737"/>
                    </a:lnTo>
                    <a:lnTo>
                      <a:pt x="121920" y="425882"/>
                    </a:lnTo>
                    <a:lnTo>
                      <a:pt x="151920" y="463152"/>
                    </a:lnTo>
                    <a:lnTo>
                      <a:pt x="184460" y="498404"/>
                    </a:lnTo>
                    <a:lnTo>
                      <a:pt x="219455" y="531495"/>
                    </a:lnTo>
                    <a:lnTo>
                      <a:pt x="689228" y="0"/>
                    </a:lnTo>
                    <a:close/>
                  </a:path>
                </a:pathLst>
              </a:custGeom>
              <a:solidFill>
                <a:srgbClr val="FAE4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89" name="Google Shape;389;p13"/>
              <p:cNvSpPr/>
              <p:nvPr/>
            </p:nvSpPr>
            <p:spPr>
              <a:xfrm>
                <a:off x="3817620" y="2861055"/>
                <a:ext cx="689610" cy="531495"/>
              </a:xfrm>
              <a:custGeom>
                <a:avLst/>
                <a:gdLst/>
                <a:ahLst/>
                <a:cxnLst/>
                <a:rect l="l" t="t" r="r" b="b"/>
                <a:pathLst>
                  <a:path w="689610" h="531495" extrusionOk="0">
                    <a:moveTo>
                      <a:pt x="219455" y="531495"/>
                    </a:moveTo>
                    <a:lnTo>
                      <a:pt x="184460" y="498404"/>
                    </a:lnTo>
                    <a:lnTo>
                      <a:pt x="151920" y="463152"/>
                    </a:lnTo>
                    <a:lnTo>
                      <a:pt x="121920" y="425882"/>
                    </a:lnTo>
                    <a:lnTo>
                      <a:pt x="94544" y="386737"/>
                    </a:lnTo>
                    <a:lnTo>
                      <a:pt x="69878" y="345859"/>
                    </a:lnTo>
                    <a:lnTo>
                      <a:pt x="48006" y="303393"/>
                    </a:lnTo>
                    <a:lnTo>
                      <a:pt x="29012" y="259481"/>
                    </a:lnTo>
                    <a:lnTo>
                      <a:pt x="12982" y="214267"/>
                    </a:lnTo>
                    <a:lnTo>
                      <a:pt x="0" y="167894"/>
                    </a:lnTo>
                    <a:lnTo>
                      <a:pt x="689228" y="0"/>
                    </a:lnTo>
                    <a:lnTo>
                      <a:pt x="219455" y="531495"/>
                    </a:lnTo>
                    <a:close/>
                  </a:path>
                </a:pathLst>
              </a:custGeom>
              <a:noFill/>
              <a:ln w="9525" cap="flat" cmpd="sng">
                <a:solidFill>
                  <a:srgbClr val="85858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390" name="Google Shape;390;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97606" y="2626613"/>
                <a:ext cx="709242" cy="402336"/>
              </a:xfrm>
              <a:prstGeom prst="rect">
                <a:avLst/>
              </a:prstGeom>
              <a:noFill/>
              <a:ln>
                <a:noFill/>
              </a:ln>
            </p:spPr>
          </p:pic>
          <p:sp>
            <p:nvSpPr>
              <p:cNvPr id="391" name="Google Shape;391;p13"/>
              <p:cNvSpPr/>
              <p:nvPr/>
            </p:nvSpPr>
            <p:spPr>
              <a:xfrm>
                <a:off x="3797606" y="2626613"/>
                <a:ext cx="709295" cy="402589"/>
              </a:xfrm>
              <a:custGeom>
                <a:avLst/>
                <a:gdLst/>
                <a:ahLst/>
                <a:cxnLst/>
                <a:rect l="l" t="t" r="r" b="b"/>
                <a:pathLst>
                  <a:path w="709295" h="402589" extrusionOk="0">
                    <a:moveTo>
                      <a:pt x="20013" y="402336"/>
                    </a:moveTo>
                    <a:lnTo>
                      <a:pt x="9665" y="352106"/>
                    </a:lnTo>
                    <a:lnTo>
                      <a:pt x="2997" y="301466"/>
                    </a:lnTo>
                    <a:lnTo>
                      <a:pt x="0" y="250611"/>
                    </a:lnTo>
                    <a:lnTo>
                      <a:pt x="662" y="199739"/>
                    </a:lnTo>
                    <a:lnTo>
                      <a:pt x="4973" y="149045"/>
                    </a:lnTo>
                    <a:lnTo>
                      <a:pt x="12923" y="98726"/>
                    </a:lnTo>
                    <a:lnTo>
                      <a:pt x="24502" y="48979"/>
                    </a:lnTo>
                    <a:lnTo>
                      <a:pt x="39698" y="0"/>
                    </a:lnTo>
                    <a:lnTo>
                      <a:pt x="709242" y="234441"/>
                    </a:lnTo>
                    <a:lnTo>
                      <a:pt x="20013" y="402336"/>
                    </a:lnTo>
                    <a:close/>
                  </a:path>
                </a:pathLst>
              </a:custGeom>
              <a:noFill/>
              <a:ln w="952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392" name="Google Shape;392;p13"/>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3837305" y="2362200"/>
                <a:ext cx="669544" cy="498855"/>
              </a:xfrm>
              <a:prstGeom prst="rect">
                <a:avLst/>
              </a:prstGeom>
              <a:noFill/>
              <a:ln>
                <a:noFill/>
              </a:ln>
            </p:spPr>
          </p:pic>
          <p:sp>
            <p:nvSpPr>
              <p:cNvPr id="393" name="Google Shape;393;p13"/>
              <p:cNvSpPr/>
              <p:nvPr/>
            </p:nvSpPr>
            <p:spPr>
              <a:xfrm>
                <a:off x="3837305" y="2362200"/>
                <a:ext cx="669925" cy="499110"/>
              </a:xfrm>
              <a:custGeom>
                <a:avLst/>
                <a:gdLst/>
                <a:ahLst/>
                <a:cxnLst/>
                <a:rect l="l" t="t" r="r" b="b"/>
                <a:pathLst>
                  <a:path w="669925" h="499110" extrusionOk="0">
                    <a:moveTo>
                      <a:pt x="0" y="264413"/>
                    </a:moveTo>
                    <a:lnTo>
                      <a:pt x="19179" y="215538"/>
                    </a:lnTo>
                    <a:lnTo>
                      <a:pt x="41844" y="168345"/>
                    </a:lnTo>
                    <a:lnTo>
                      <a:pt x="67881" y="123015"/>
                    </a:lnTo>
                    <a:lnTo>
                      <a:pt x="97178" y="79727"/>
                    </a:lnTo>
                    <a:lnTo>
                      <a:pt x="129622" y="38662"/>
                    </a:lnTo>
                    <a:lnTo>
                      <a:pt x="165100" y="0"/>
                    </a:lnTo>
                    <a:lnTo>
                      <a:pt x="669544" y="498855"/>
                    </a:lnTo>
                    <a:lnTo>
                      <a:pt x="0" y="264413"/>
                    </a:lnTo>
                    <a:close/>
                  </a:path>
                </a:pathLst>
              </a:custGeom>
              <a:noFill/>
              <a:ln w="9525" cap="flat" cmpd="sng">
                <a:solidFill>
                  <a:srgbClr val="D4D4D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394" name="Google Shape;394;p1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002405" y="2202941"/>
                <a:ext cx="504444" cy="658113"/>
              </a:xfrm>
              <a:prstGeom prst="rect">
                <a:avLst/>
              </a:prstGeom>
              <a:noFill/>
              <a:ln>
                <a:noFill/>
              </a:ln>
            </p:spPr>
          </p:pic>
          <p:sp>
            <p:nvSpPr>
              <p:cNvPr id="395" name="Google Shape;395;p13"/>
              <p:cNvSpPr/>
              <p:nvPr/>
            </p:nvSpPr>
            <p:spPr>
              <a:xfrm>
                <a:off x="4002405" y="2202941"/>
                <a:ext cx="504825" cy="658494"/>
              </a:xfrm>
              <a:custGeom>
                <a:avLst/>
                <a:gdLst/>
                <a:ahLst/>
                <a:cxnLst/>
                <a:rect l="l" t="t" r="r" b="b"/>
                <a:pathLst>
                  <a:path w="504825" h="658494" extrusionOk="0">
                    <a:moveTo>
                      <a:pt x="0" y="159258"/>
                    </a:moveTo>
                    <a:lnTo>
                      <a:pt x="35187" y="126073"/>
                    </a:lnTo>
                    <a:lnTo>
                      <a:pt x="72460" y="95419"/>
                    </a:lnTo>
                    <a:lnTo>
                      <a:pt x="111680" y="67389"/>
                    </a:lnTo>
                    <a:lnTo>
                      <a:pt x="152710" y="42079"/>
                    </a:lnTo>
                    <a:lnTo>
                      <a:pt x="195412" y="19584"/>
                    </a:lnTo>
                    <a:lnTo>
                      <a:pt x="239649" y="0"/>
                    </a:lnTo>
                    <a:lnTo>
                      <a:pt x="504444" y="658113"/>
                    </a:lnTo>
                    <a:lnTo>
                      <a:pt x="0" y="159258"/>
                    </a:lnTo>
                    <a:close/>
                  </a:path>
                </a:pathLst>
              </a:custGeom>
              <a:noFill/>
              <a:ln w="9525" cap="flat" cmpd="sng">
                <a:solidFill>
                  <a:srgbClr val="A6A6A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396" name="Google Shape;396;p1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242054" y="2160904"/>
                <a:ext cx="264795" cy="700151"/>
              </a:xfrm>
              <a:prstGeom prst="rect">
                <a:avLst/>
              </a:prstGeom>
              <a:noFill/>
              <a:ln>
                <a:noFill/>
              </a:ln>
            </p:spPr>
          </p:pic>
          <p:sp>
            <p:nvSpPr>
              <p:cNvPr id="397" name="Google Shape;397;p13"/>
              <p:cNvSpPr/>
              <p:nvPr/>
            </p:nvSpPr>
            <p:spPr>
              <a:xfrm>
                <a:off x="4242054" y="2160904"/>
                <a:ext cx="264795" cy="700405"/>
              </a:xfrm>
              <a:custGeom>
                <a:avLst/>
                <a:gdLst/>
                <a:ahLst/>
                <a:cxnLst/>
                <a:rect l="l" t="t" r="r" b="b"/>
                <a:pathLst>
                  <a:path w="264795" h="700405" extrusionOk="0">
                    <a:moveTo>
                      <a:pt x="0" y="42037"/>
                    </a:moveTo>
                    <a:lnTo>
                      <a:pt x="36845" y="28396"/>
                    </a:lnTo>
                    <a:lnTo>
                      <a:pt x="74358" y="16827"/>
                    </a:lnTo>
                    <a:lnTo>
                      <a:pt x="112442" y="7354"/>
                    </a:lnTo>
                    <a:lnTo>
                      <a:pt x="151003" y="0"/>
                    </a:lnTo>
                    <a:lnTo>
                      <a:pt x="264795" y="700151"/>
                    </a:lnTo>
                    <a:lnTo>
                      <a:pt x="0" y="42037"/>
                    </a:lnTo>
                    <a:close/>
                  </a:path>
                </a:pathLst>
              </a:custGeom>
              <a:noFill/>
              <a:ln w="9525" cap="flat" cmpd="sng">
                <a:solidFill>
                  <a:srgbClr val="79797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398" name="Google Shape;398;p13"/>
              <p:cNvPicPr preferRelativeResize="0"/>
              <p:nvPr/>
            </p:nvPicPr>
            <p:blipFill rotWithShape="1">
              <a:blip r:embed="rId8">
                <a:alphaModFix/>
                <a:extLst>
                  <a:ext uri="{28A0092B-C50C-407E-A947-70E740481C1C}">
                    <a14:useLocalDpi xmlns:a14="http://schemas.microsoft.com/office/drawing/2010/main"/>
                  </a:ext>
                </a:extLst>
              </a:blip>
              <a:srcRect/>
              <a:stretch/>
            </p:blipFill>
            <p:spPr>
              <a:xfrm>
                <a:off x="4393057" y="2151633"/>
                <a:ext cx="113791" cy="709421"/>
              </a:xfrm>
              <a:prstGeom prst="rect">
                <a:avLst/>
              </a:prstGeom>
              <a:noFill/>
              <a:ln>
                <a:noFill/>
              </a:ln>
            </p:spPr>
          </p:pic>
          <p:sp>
            <p:nvSpPr>
              <p:cNvPr id="399" name="Google Shape;399;p13"/>
              <p:cNvSpPr/>
              <p:nvPr/>
            </p:nvSpPr>
            <p:spPr>
              <a:xfrm>
                <a:off x="4393057" y="2151633"/>
                <a:ext cx="114300" cy="709930"/>
              </a:xfrm>
              <a:custGeom>
                <a:avLst/>
                <a:gdLst/>
                <a:ahLst/>
                <a:cxnLst/>
                <a:rect l="l" t="t" r="r" b="b"/>
                <a:pathLst>
                  <a:path w="114300" h="709930" extrusionOk="0">
                    <a:moveTo>
                      <a:pt x="0" y="9270"/>
                    </a:moveTo>
                    <a:lnTo>
                      <a:pt x="28281" y="5197"/>
                    </a:lnTo>
                    <a:lnTo>
                      <a:pt x="56705" y="2301"/>
                    </a:lnTo>
                    <a:lnTo>
                      <a:pt x="85224" y="573"/>
                    </a:lnTo>
                    <a:lnTo>
                      <a:pt x="113791" y="0"/>
                    </a:lnTo>
                    <a:lnTo>
                      <a:pt x="113791" y="709421"/>
                    </a:lnTo>
                    <a:lnTo>
                      <a:pt x="0" y="9270"/>
                    </a:lnTo>
                    <a:close/>
                  </a:path>
                </a:pathLst>
              </a:custGeom>
              <a:noFill/>
              <a:ln w="9525" cap="flat" cmpd="sng">
                <a:solidFill>
                  <a:srgbClr val="5D5D5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400" name="Google Shape;400;p13"/>
              <p:cNvSpPr/>
              <p:nvPr/>
            </p:nvSpPr>
            <p:spPr>
              <a:xfrm>
                <a:off x="3241548" y="2058923"/>
                <a:ext cx="1432560" cy="1300479"/>
              </a:xfrm>
              <a:custGeom>
                <a:avLst/>
                <a:gdLst/>
                <a:ahLst/>
                <a:cxnLst/>
                <a:rect l="l" t="t" r="r" b="b"/>
                <a:pathLst>
                  <a:path w="1432560" h="1300479" extrusionOk="0">
                    <a:moveTo>
                      <a:pt x="658367" y="1168908"/>
                    </a:moveTo>
                    <a:lnTo>
                      <a:pt x="409955" y="1299972"/>
                    </a:lnTo>
                    <a:lnTo>
                      <a:pt x="352043" y="1299972"/>
                    </a:lnTo>
                  </a:path>
                  <a:path w="1432560" h="1300479" extrusionOk="0">
                    <a:moveTo>
                      <a:pt x="662939" y="426720"/>
                    </a:moveTo>
                    <a:lnTo>
                      <a:pt x="437388" y="483108"/>
                    </a:lnTo>
                    <a:lnTo>
                      <a:pt x="381000" y="483108"/>
                    </a:lnTo>
                  </a:path>
                  <a:path w="1432560" h="1300479" extrusionOk="0">
                    <a:moveTo>
                      <a:pt x="873251" y="211836"/>
                    </a:moveTo>
                    <a:lnTo>
                      <a:pt x="57912" y="272796"/>
                    </a:lnTo>
                    <a:lnTo>
                      <a:pt x="0" y="272796"/>
                    </a:lnTo>
                  </a:path>
                  <a:path w="1432560" h="1300479" extrusionOk="0">
                    <a:moveTo>
                      <a:pt x="1074419" y="118872"/>
                    </a:moveTo>
                    <a:lnTo>
                      <a:pt x="483107" y="0"/>
                    </a:lnTo>
                    <a:lnTo>
                      <a:pt x="426719" y="0"/>
                    </a:lnTo>
                  </a:path>
                  <a:path w="1432560" h="1300479" extrusionOk="0">
                    <a:moveTo>
                      <a:pt x="1208531" y="94487"/>
                    </a:moveTo>
                    <a:lnTo>
                      <a:pt x="1374648" y="0"/>
                    </a:lnTo>
                    <a:lnTo>
                      <a:pt x="1432560" y="0"/>
                    </a:lnTo>
                  </a:path>
                </a:pathLst>
              </a:custGeom>
              <a:noFill/>
              <a:ln w="9525" cap="flat" cmpd="sng">
                <a:solidFill>
                  <a:srgbClr val="A6A6A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sp>
          <p:nvSpPr>
            <p:cNvPr id="401" name="Google Shape;401;p13"/>
            <p:cNvSpPr txBox="1"/>
            <p:nvPr/>
          </p:nvSpPr>
          <p:spPr>
            <a:xfrm>
              <a:off x="3296193" y="1943843"/>
              <a:ext cx="323400" cy="269400"/>
            </a:xfrm>
            <a:prstGeom prst="rect">
              <a:avLst/>
            </a:prstGeom>
            <a:noFill/>
            <a:ln>
              <a:noFill/>
            </a:ln>
          </p:spPr>
          <p:txBody>
            <a:bodyPr spcFirstLastPara="1" wrap="square" lIns="0" tIns="45725" rIns="0" bIns="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ja" sz="600" b="0" i="0" u="none" strike="noStrike" cap="none" dirty="0">
                  <a:solidFill>
                    <a:srgbClr val="585858"/>
                  </a:solidFill>
                  <a:latin typeface="游ゴシック" panose="020B0400000000000000" pitchFamily="50" charset="-128"/>
                  <a:ea typeface="游ゴシック" panose="020B0400000000000000" pitchFamily="50" charset="-128"/>
                  <a:cs typeface="MS Gothic"/>
                  <a:sym typeface="MS Gothic"/>
                </a:rPr>
                <a:t>着こなし</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300"/>
                </a:spcBef>
                <a:spcAft>
                  <a:spcPts val="0"/>
                </a:spcAft>
                <a:buClr>
                  <a:srgbClr val="000000"/>
                </a:buClr>
                <a:buSzPts val="600"/>
                <a:buFont typeface="Arial"/>
                <a:buNone/>
              </a:pPr>
              <a:r>
                <a:rPr lang="ja" sz="600" b="0" i="0" u="none" strike="noStrike" cap="none" dirty="0">
                  <a:solidFill>
                    <a:srgbClr val="585858"/>
                  </a:solidFill>
                  <a:latin typeface="游ゴシック" panose="020B0400000000000000" pitchFamily="50" charset="-128"/>
                  <a:ea typeface="游ゴシック" panose="020B0400000000000000" pitchFamily="50" charset="-128"/>
                  <a:cs typeface="MS Gothic"/>
                  <a:sym typeface="MS Gothic"/>
                </a:rPr>
                <a:t>43%</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402" name="Google Shape;402;p13"/>
            <p:cNvSpPr txBox="1"/>
            <p:nvPr/>
          </p:nvSpPr>
          <p:spPr>
            <a:xfrm>
              <a:off x="2184435" y="2430113"/>
              <a:ext cx="935400" cy="389689"/>
            </a:xfrm>
            <a:prstGeom prst="rect">
              <a:avLst/>
            </a:prstGeom>
            <a:noFill/>
            <a:ln>
              <a:noFill/>
            </a:ln>
          </p:spPr>
          <p:txBody>
            <a:bodyPr spcFirstLastPara="1" wrap="square" lIns="0" tIns="10000" rIns="0" bIns="0" anchor="t" anchorCtr="0">
              <a:spAutoFit/>
            </a:bodyPr>
            <a:lstStyle/>
            <a:p>
              <a:pPr marL="25400" marR="0" lvl="0" indent="0" algn="l" rtl="0">
                <a:lnSpc>
                  <a:spcPct val="100000"/>
                </a:lnSpc>
                <a:spcBef>
                  <a:spcPts val="0"/>
                </a:spcBef>
                <a:spcAft>
                  <a:spcPts val="0"/>
                </a:spcAft>
                <a:buClr>
                  <a:srgbClr val="000000"/>
                </a:buClr>
                <a:buSzPts val="600"/>
                <a:buFont typeface="Arial"/>
                <a:buNone/>
              </a:pPr>
              <a:r>
                <a:rPr lang="ja" sz="600" b="0" i="0" u="none" strike="noStrike" cap="none" dirty="0">
                  <a:solidFill>
                    <a:srgbClr val="585858"/>
                  </a:solidFill>
                  <a:latin typeface="游ゴシック" panose="020B0400000000000000" pitchFamily="50" charset="-128"/>
                  <a:ea typeface="游ゴシック" panose="020B0400000000000000" pitchFamily="50" charset="-128"/>
                  <a:cs typeface="MS Gothic"/>
                  <a:sym typeface="MS Gothic"/>
                </a:rPr>
                <a:t>暮らし</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63500" marR="0" lvl="0" indent="0" algn="l" rtl="0">
                <a:lnSpc>
                  <a:spcPct val="100000"/>
                </a:lnSpc>
                <a:spcBef>
                  <a:spcPts val="500"/>
                </a:spcBef>
                <a:spcAft>
                  <a:spcPts val="0"/>
                </a:spcAft>
                <a:buClr>
                  <a:srgbClr val="000000"/>
                </a:buClr>
                <a:buSzPts val="900"/>
                <a:buFont typeface="Arial"/>
                <a:buNone/>
              </a:pPr>
              <a:r>
                <a:rPr lang="ja" sz="900" b="0" i="0" u="none" strike="noStrike" cap="none" baseline="30000" dirty="0">
                  <a:solidFill>
                    <a:srgbClr val="585858"/>
                  </a:solidFill>
                  <a:latin typeface="游ゴシック" panose="020B0400000000000000" pitchFamily="50" charset="-128"/>
                  <a:ea typeface="游ゴシック" panose="020B0400000000000000" pitchFamily="50" charset="-128"/>
                  <a:cs typeface="MS Gothic"/>
                  <a:sym typeface="MS Gothic"/>
                </a:rPr>
                <a:t>10% </a:t>
              </a:r>
              <a:r>
                <a:rPr lang="ja" sz="600" b="0" i="0" u="none" strike="noStrike" cap="none" dirty="0">
                  <a:solidFill>
                    <a:srgbClr val="585858"/>
                  </a:solidFill>
                  <a:latin typeface="游ゴシック" panose="020B0400000000000000" pitchFamily="50" charset="-128"/>
                  <a:ea typeface="游ゴシック" panose="020B0400000000000000" pitchFamily="50" charset="-128"/>
                  <a:cs typeface="MS Gothic"/>
                  <a:sym typeface="MS Gothic"/>
                </a:rPr>
                <a:t>TOPページ</a:t>
              </a:r>
              <a:r>
                <a:rPr lang="ja" sz="600" b="0" i="0" u="sng" strike="noStrike" cap="none" dirty="0">
                  <a:solidFill>
                    <a:srgbClr val="585858"/>
                  </a:solidFill>
                  <a:latin typeface="游ゴシック" panose="020B0400000000000000" pitchFamily="50" charset="-128"/>
                  <a:ea typeface="游ゴシック" panose="020B0400000000000000" pitchFamily="50" charset="-128"/>
                  <a:cs typeface="MS Gothic"/>
                  <a:sym typeface="MS Gothic"/>
                </a:rPr>
                <a:t> 	</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38100" lvl="0" indent="0" algn="ctr" rtl="0">
                <a:lnSpc>
                  <a:spcPct val="100000"/>
                </a:lnSpc>
                <a:spcBef>
                  <a:spcPts val="300"/>
                </a:spcBef>
                <a:spcAft>
                  <a:spcPts val="0"/>
                </a:spcAft>
                <a:buClr>
                  <a:srgbClr val="000000"/>
                </a:buClr>
                <a:buSzPts val="600"/>
                <a:buFont typeface="Arial"/>
                <a:buNone/>
              </a:pPr>
              <a:r>
                <a:rPr lang="ja" sz="600" b="0" i="0" u="none" strike="noStrike" cap="none" dirty="0">
                  <a:solidFill>
                    <a:srgbClr val="585858"/>
                  </a:solidFill>
                  <a:latin typeface="游ゴシック" panose="020B0400000000000000" pitchFamily="50" charset="-128"/>
                  <a:ea typeface="游ゴシック" panose="020B0400000000000000" pitchFamily="50" charset="-128"/>
                  <a:cs typeface="MS Gothic"/>
                  <a:sym typeface="MS Gothic"/>
                </a:rPr>
                <a:t>19%</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403" name="Google Shape;403;p13"/>
            <p:cNvSpPr txBox="1"/>
            <p:nvPr/>
          </p:nvSpPr>
          <p:spPr>
            <a:xfrm>
              <a:off x="2426560" y="1958035"/>
              <a:ext cx="172800" cy="269400"/>
            </a:xfrm>
            <a:prstGeom prst="rect">
              <a:avLst/>
            </a:prstGeom>
            <a:noFill/>
            <a:ln>
              <a:noFill/>
            </a:ln>
          </p:spPr>
          <p:txBody>
            <a:bodyPr spcFirstLastPara="1" wrap="square" lIns="0" tIns="45725" rIns="0" bIns="0" anchor="t" anchorCtr="0">
              <a:spAutoFit/>
            </a:bodyPr>
            <a:lstStyle/>
            <a:p>
              <a:pPr marL="12700" marR="0" lvl="0" indent="0" algn="l" rtl="0">
                <a:lnSpc>
                  <a:spcPct val="100000"/>
                </a:lnSpc>
                <a:spcBef>
                  <a:spcPts val="0"/>
                </a:spcBef>
                <a:spcAft>
                  <a:spcPts val="0"/>
                </a:spcAft>
                <a:buClr>
                  <a:srgbClr val="000000"/>
                </a:buClr>
                <a:buSzPts val="600"/>
                <a:buFont typeface="Arial"/>
                <a:buNone/>
              </a:pPr>
              <a:r>
                <a:rPr lang="ja" sz="600" b="0" i="0" u="none" strike="noStrike" cap="none" dirty="0">
                  <a:solidFill>
                    <a:srgbClr val="585858"/>
                  </a:solidFill>
                  <a:latin typeface="游ゴシック" panose="020B0400000000000000" pitchFamily="50" charset="-128"/>
                  <a:ea typeface="游ゴシック" panose="020B0400000000000000" pitchFamily="50" charset="-128"/>
                  <a:cs typeface="MS Gothic"/>
                  <a:sym typeface="MS Gothic"/>
                </a:rPr>
                <a:t>雑貨</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25400" marR="0" lvl="0" indent="0" algn="l" rtl="0">
                <a:lnSpc>
                  <a:spcPct val="100000"/>
                </a:lnSpc>
                <a:spcBef>
                  <a:spcPts val="300"/>
                </a:spcBef>
                <a:spcAft>
                  <a:spcPts val="0"/>
                </a:spcAft>
                <a:buClr>
                  <a:srgbClr val="000000"/>
                </a:buClr>
                <a:buSzPts val="600"/>
                <a:buFont typeface="Arial"/>
                <a:buNone/>
              </a:pPr>
              <a:r>
                <a:rPr lang="ja" sz="600" b="0" i="0" u="none" strike="noStrike" cap="none" dirty="0">
                  <a:solidFill>
                    <a:srgbClr val="585858"/>
                  </a:solidFill>
                  <a:latin typeface="游ゴシック" panose="020B0400000000000000" pitchFamily="50" charset="-128"/>
                  <a:ea typeface="游ゴシック" panose="020B0400000000000000" pitchFamily="50" charset="-128"/>
                  <a:cs typeface="MS Gothic"/>
                  <a:sym typeface="MS Gothic"/>
                </a:rPr>
                <a:t>9%</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404" name="Google Shape;404;p13"/>
            <p:cNvSpPr txBox="1"/>
            <p:nvPr/>
          </p:nvSpPr>
          <p:spPr>
            <a:xfrm>
              <a:off x="2147668" y="1815656"/>
              <a:ext cx="325800" cy="102600"/>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Clr>
                  <a:srgbClr val="000000"/>
                </a:buClr>
                <a:buSzPts val="600"/>
                <a:buFont typeface="Arial"/>
                <a:buNone/>
              </a:pPr>
              <a:r>
                <a:rPr lang="ja" sz="600" b="0" i="0" u="none" strike="noStrike" cap="none" dirty="0">
                  <a:solidFill>
                    <a:srgbClr val="585858"/>
                  </a:solidFill>
                  <a:latin typeface="游ゴシック" panose="020B0400000000000000" pitchFamily="50" charset="-128"/>
                  <a:ea typeface="游ゴシック" panose="020B0400000000000000" pitchFamily="50" charset="-128"/>
                  <a:cs typeface="MS Gothic"/>
                  <a:sym typeface="MS Gothic"/>
                </a:rPr>
                <a:t>お知らせ</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405" name="Google Shape;405;p13"/>
            <p:cNvSpPr txBox="1"/>
            <p:nvPr/>
          </p:nvSpPr>
          <p:spPr>
            <a:xfrm>
              <a:off x="2244824" y="1943671"/>
              <a:ext cx="130200" cy="102600"/>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Clr>
                  <a:srgbClr val="000000"/>
                </a:buClr>
                <a:buSzPts val="600"/>
                <a:buFont typeface="Arial"/>
                <a:buNone/>
              </a:pPr>
              <a:r>
                <a:rPr lang="ja" sz="600" b="0" i="0" u="none" strike="noStrike" cap="none" dirty="0">
                  <a:solidFill>
                    <a:srgbClr val="585858"/>
                  </a:solidFill>
                  <a:latin typeface="游ゴシック" panose="020B0400000000000000" pitchFamily="50" charset="-128"/>
                  <a:ea typeface="游ゴシック" panose="020B0400000000000000" pitchFamily="50" charset="-128"/>
                  <a:cs typeface="MS Gothic"/>
                  <a:sym typeface="MS Gothic"/>
                </a:rPr>
                <a:t>7%</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408" name="Google Shape;408;p13"/>
            <p:cNvSpPr txBox="1"/>
            <p:nvPr/>
          </p:nvSpPr>
          <p:spPr>
            <a:xfrm>
              <a:off x="2254443" y="1422159"/>
              <a:ext cx="249000" cy="269400"/>
            </a:xfrm>
            <a:prstGeom prst="rect">
              <a:avLst/>
            </a:prstGeom>
            <a:noFill/>
            <a:ln>
              <a:noFill/>
            </a:ln>
          </p:spPr>
          <p:txBody>
            <a:bodyPr spcFirstLastPara="1" wrap="square" lIns="0" tIns="45725" rIns="0" bIns="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ja" sz="600" b="0" i="0" u="none" strike="noStrike" cap="none" dirty="0">
                  <a:solidFill>
                    <a:srgbClr val="585858"/>
                  </a:solidFill>
                  <a:latin typeface="游ゴシック" panose="020B0400000000000000" pitchFamily="50" charset="-128"/>
                  <a:ea typeface="游ゴシック" panose="020B0400000000000000" pitchFamily="50" charset="-128"/>
                  <a:cs typeface="MS Gothic"/>
                  <a:sym typeface="MS Gothic"/>
                </a:rPr>
                <a:t>読み物</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300"/>
                </a:spcBef>
                <a:spcAft>
                  <a:spcPts val="0"/>
                </a:spcAft>
                <a:buClr>
                  <a:srgbClr val="000000"/>
                </a:buClr>
                <a:buSzPts val="600"/>
                <a:buFont typeface="Arial"/>
                <a:buNone/>
              </a:pPr>
              <a:r>
                <a:rPr lang="ja" sz="600" b="0" i="0" u="none" strike="noStrike" cap="none" dirty="0">
                  <a:solidFill>
                    <a:srgbClr val="585858"/>
                  </a:solidFill>
                  <a:latin typeface="游ゴシック" panose="020B0400000000000000" pitchFamily="50" charset="-128"/>
                  <a:ea typeface="游ゴシック" panose="020B0400000000000000" pitchFamily="50" charset="-128"/>
                  <a:cs typeface="MS Gothic"/>
                  <a:sym typeface="MS Gothic"/>
                </a:rPr>
                <a:t>3%</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409" name="Google Shape;409;p13"/>
            <p:cNvSpPr txBox="1"/>
            <p:nvPr/>
          </p:nvSpPr>
          <p:spPr>
            <a:xfrm>
              <a:off x="3268952" y="1422159"/>
              <a:ext cx="478500" cy="269400"/>
            </a:xfrm>
            <a:prstGeom prst="rect">
              <a:avLst/>
            </a:prstGeom>
            <a:noFill/>
            <a:ln>
              <a:noFill/>
            </a:ln>
          </p:spPr>
          <p:txBody>
            <a:bodyPr spcFirstLastPara="1" wrap="square" lIns="0" tIns="45725" rIns="0" bIns="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ja" sz="600" b="0" i="0" u="none" strike="noStrike" cap="none" dirty="0">
                  <a:solidFill>
                    <a:srgbClr val="585858"/>
                  </a:solidFill>
                  <a:latin typeface="游ゴシック" panose="020B0400000000000000" pitchFamily="50" charset="-128"/>
                  <a:ea typeface="游ゴシック" panose="020B0400000000000000" pitchFamily="50" charset="-128"/>
                  <a:cs typeface="MS Gothic"/>
                  <a:sym typeface="MS Gothic"/>
                </a:rPr>
                <a:t>おいしいもの</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300"/>
                </a:spcBef>
                <a:spcAft>
                  <a:spcPts val="0"/>
                </a:spcAft>
                <a:buClr>
                  <a:srgbClr val="000000"/>
                </a:buClr>
                <a:buSzPts val="600"/>
                <a:buFont typeface="Arial"/>
                <a:buNone/>
              </a:pPr>
              <a:r>
                <a:rPr lang="ja" sz="600" b="0" i="0" u="none" strike="noStrike" cap="none" dirty="0">
                  <a:solidFill>
                    <a:srgbClr val="585858"/>
                  </a:solidFill>
                  <a:latin typeface="游ゴシック" panose="020B0400000000000000" pitchFamily="50" charset="-128"/>
                  <a:ea typeface="游ゴシック" panose="020B0400000000000000" pitchFamily="50" charset="-128"/>
                  <a:cs typeface="MS Gothic"/>
                  <a:sym typeface="MS Gothic"/>
                </a:rPr>
                <a:t>3%</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410" name="Google Shape;410;p13"/>
            <p:cNvSpPr txBox="1"/>
            <p:nvPr/>
          </p:nvSpPr>
          <p:spPr>
            <a:xfrm>
              <a:off x="1869798" y="905464"/>
              <a:ext cx="3659132" cy="194764"/>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Clr>
                  <a:srgbClr val="000000"/>
                </a:buClr>
                <a:buSzPts val="1100"/>
                <a:buFont typeface="Arial"/>
                <a:buNone/>
              </a:pPr>
              <a:r>
                <a:rPr lang="en-US" altLang="ja" sz="1200" b="1" dirty="0">
                  <a:latin typeface="游ゴシック" panose="020B0400000000000000" pitchFamily="50" charset="-128"/>
                  <a:ea typeface="游ゴシック" panose="020B0400000000000000" pitchFamily="50" charset="-128"/>
                  <a:cs typeface="MS Gothic"/>
                  <a:sym typeface="MS Gothic"/>
                </a:rPr>
                <a:t>1.“</a:t>
              </a:r>
              <a:r>
                <a:rPr lang="ja" sz="12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着こなし</a:t>
              </a:r>
              <a:r>
                <a:rPr lang="en-US" altLang="ja" sz="1200" b="1" dirty="0">
                  <a:latin typeface="游ゴシック" panose="020B0400000000000000" pitchFamily="50" charset="-128"/>
                  <a:ea typeface="游ゴシック" panose="020B0400000000000000" pitchFamily="50" charset="-128"/>
                  <a:cs typeface="MS Gothic"/>
                  <a:sym typeface="MS Gothic"/>
                </a:rPr>
                <a:t>”</a:t>
              </a:r>
              <a:r>
                <a:rPr lang="ja-JP" altLang="en-US" sz="1200" b="1" dirty="0">
                  <a:latin typeface="游ゴシック" panose="020B0400000000000000" pitchFamily="50" charset="-128"/>
                  <a:ea typeface="游ゴシック" panose="020B0400000000000000" pitchFamily="50" charset="-128"/>
                  <a:cs typeface="MS Gothic"/>
                  <a:sym typeface="MS Gothic"/>
                </a:rPr>
                <a:t> </a:t>
              </a:r>
              <a:r>
                <a:rPr lang="en-US" altLang="ja" sz="1200" b="1" dirty="0">
                  <a:latin typeface="游ゴシック" panose="020B0400000000000000" pitchFamily="50" charset="-128"/>
                  <a:ea typeface="游ゴシック" panose="020B0400000000000000" pitchFamily="50" charset="-128"/>
                  <a:cs typeface="MS Gothic"/>
                  <a:sym typeface="MS Gothic"/>
                </a:rPr>
                <a:t>”</a:t>
              </a:r>
              <a:r>
                <a:rPr lang="ja" sz="12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暮らし</a:t>
              </a:r>
              <a:r>
                <a:rPr lang="en-US" altLang="ja" sz="1200" b="1" dirty="0">
                  <a:latin typeface="游ゴシック" panose="020B0400000000000000" pitchFamily="50" charset="-128"/>
                  <a:ea typeface="游ゴシック" panose="020B0400000000000000" pitchFamily="50" charset="-128"/>
                  <a:cs typeface="MS Gothic"/>
                  <a:sym typeface="MS Gothic"/>
                </a:rPr>
                <a:t>”</a:t>
              </a:r>
              <a:r>
                <a:rPr lang="ja" sz="12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カテゴリーの記事が人気</a:t>
              </a:r>
              <a:endParaRPr sz="12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411" name="Google Shape;411;p13"/>
            <p:cNvSpPr txBox="1"/>
            <p:nvPr/>
          </p:nvSpPr>
          <p:spPr>
            <a:xfrm>
              <a:off x="2477329" y="1152716"/>
              <a:ext cx="745500" cy="86100"/>
            </a:xfrm>
            <a:prstGeom prst="rect">
              <a:avLst/>
            </a:prstGeom>
            <a:noFill/>
            <a:ln>
              <a:noFill/>
            </a:ln>
          </p:spPr>
          <p:txBody>
            <a:bodyPr spcFirstLastPara="1" wrap="square" lIns="0" tIns="9050" rIns="0" bIns="0" anchor="t" anchorCtr="0">
              <a:spAutoFit/>
            </a:bodyPr>
            <a:lstStyle/>
            <a:p>
              <a:pPr marL="12700" marR="0" lvl="0" indent="0" algn="l" rtl="0">
                <a:lnSpc>
                  <a:spcPct val="100000"/>
                </a:lnSpc>
                <a:spcBef>
                  <a:spcPts val="0"/>
                </a:spcBef>
                <a:spcAft>
                  <a:spcPts val="0"/>
                </a:spcAft>
                <a:buClr>
                  <a:srgbClr val="000000"/>
                </a:buClr>
                <a:buSzPts val="500"/>
                <a:buFont typeface="Arial"/>
                <a:buNone/>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（カテゴリー/ PV比率）</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nvGrpSpPr>
            <p:cNvPr id="420" name="Google Shape;420;p13"/>
            <p:cNvGrpSpPr/>
            <p:nvPr/>
          </p:nvGrpSpPr>
          <p:grpSpPr>
            <a:xfrm>
              <a:off x="2833850" y="1393316"/>
              <a:ext cx="2143124" cy="1393317"/>
              <a:chOff x="4093464" y="1857755"/>
              <a:chExt cx="2857499" cy="1857757"/>
            </a:xfrm>
          </p:grpSpPr>
          <p:pic>
            <p:nvPicPr>
              <p:cNvPr id="421" name="Google Shape;421;p13"/>
              <p:cNvPicPr preferRelativeResize="0"/>
              <p:nvPr/>
            </p:nvPicPr>
            <p:blipFill rotWithShape="1">
              <a:blip r:embed="rId9">
                <a:alphaModFix/>
                <a:extLst>
                  <a:ext uri="{28A0092B-C50C-407E-A947-70E740481C1C}">
                    <a14:useLocalDpi xmlns:a14="http://schemas.microsoft.com/office/drawing/2010/main"/>
                  </a:ext>
                </a:extLst>
              </a:blip>
              <a:srcRect/>
              <a:stretch/>
            </p:blipFill>
            <p:spPr>
              <a:xfrm>
                <a:off x="5843016" y="1857755"/>
                <a:ext cx="1107947" cy="1857757"/>
              </a:xfrm>
              <a:prstGeom prst="rect">
                <a:avLst/>
              </a:prstGeom>
              <a:noFill/>
              <a:ln>
                <a:noFill/>
              </a:ln>
            </p:spPr>
          </p:pic>
          <p:sp>
            <p:nvSpPr>
              <p:cNvPr id="422" name="Google Shape;422;p13"/>
              <p:cNvSpPr/>
              <p:nvPr/>
            </p:nvSpPr>
            <p:spPr>
              <a:xfrm>
                <a:off x="4093464" y="2668523"/>
                <a:ext cx="1574164" cy="382269"/>
              </a:xfrm>
              <a:custGeom>
                <a:avLst/>
                <a:gdLst/>
                <a:ahLst/>
                <a:cxnLst/>
                <a:rect l="l" t="t" r="r" b="b"/>
                <a:pathLst>
                  <a:path w="1574164" h="382269" extrusionOk="0">
                    <a:moveTo>
                      <a:pt x="1573530" y="0"/>
                    </a:moveTo>
                    <a:lnTo>
                      <a:pt x="1080515" y="196087"/>
                    </a:lnTo>
                  </a:path>
                  <a:path w="1574164" h="382269" extrusionOk="0">
                    <a:moveTo>
                      <a:pt x="1573657" y="0"/>
                    </a:moveTo>
                    <a:lnTo>
                      <a:pt x="0" y="382142"/>
                    </a:lnTo>
                  </a:path>
                </a:pathLst>
              </a:custGeom>
              <a:noFill/>
              <a:ln w="9525" cap="flat" cmpd="sng">
                <a:solidFill>
                  <a:srgbClr val="A6A6A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sp>
          <p:nvSpPr>
            <p:cNvPr id="423" name="Google Shape;423;p13"/>
            <p:cNvSpPr txBox="1"/>
            <p:nvPr/>
          </p:nvSpPr>
          <p:spPr>
            <a:xfrm>
              <a:off x="4014568" y="1129283"/>
              <a:ext cx="1882500" cy="1130400"/>
            </a:xfrm>
            <a:prstGeom prst="rect">
              <a:avLst/>
            </a:prstGeom>
            <a:noFill/>
            <a:ln w="9525" cap="flat" cmpd="sng">
              <a:solidFill>
                <a:srgbClr val="A6A6A6"/>
              </a:solidFill>
              <a:prstDash val="solid"/>
              <a:round/>
              <a:headEnd type="none" w="sm" len="sm"/>
              <a:tailEnd type="none" w="sm" len="sm"/>
            </a:ln>
          </p:spPr>
          <p:txBody>
            <a:bodyPr spcFirstLastPara="1" wrap="square" lIns="0" tIns="65225" rIns="0" bIns="0" anchor="t" anchorCtr="0">
              <a:spAutoFit/>
            </a:bodyPr>
            <a:lstStyle/>
            <a:p>
              <a:pPr marL="381000" marR="0" lvl="0" indent="0" algn="l" rtl="0">
                <a:lnSpc>
                  <a:spcPct val="100000"/>
                </a:lnSpc>
                <a:spcBef>
                  <a:spcPts val="0"/>
                </a:spcBef>
                <a:spcAft>
                  <a:spcPts val="0"/>
                </a:spcAft>
                <a:buClr>
                  <a:srgbClr val="000000"/>
                </a:buClr>
                <a:buSzPts val="500"/>
                <a:buFont typeface="Arial"/>
                <a:buNone/>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（カテゴリー/ コンテンツ数 PV比率）</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355600" marR="0" lvl="0" indent="0" algn="l" rtl="0">
                <a:lnSpc>
                  <a:spcPct val="100000"/>
                </a:lnSpc>
                <a:spcBef>
                  <a:spcPts val="500"/>
                </a:spcBef>
                <a:spcAft>
                  <a:spcPts val="0"/>
                </a:spcAft>
                <a:buClr>
                  <a:srgbClr val="000000"/>
                </a:buClr>
                <a:buSzPts val="500"/>
                <a:buFont typeface="Arial"/>
                <a:buNone/>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着こなしカテゴリー　</a:t>
              </a:r>
              <a:r>
                <a:rPr lang="ja" sz="500" b="1" i="0" u="none" strike="noStrike" cap="none" dirty="0">
                  <a:solidFill>
                    <a:schemeClr val="accent4"/>
                  </a:solidFill>
                  <a:latin typeface="游ゴシック" panose="020B0400000000000000" pitchFamily="50" charset="-128"/>
                  <a:ea typeface="游ゴシック" panose="020B0400000000000000" pitchFamily="50" charset="-128"/>
                  <a:cs typeface="MS Gothic"/>
                  <a:sym typeface="MS Gothic"/>
                </a:rPr>
                <a:t>人気記事</a:t>
              </a:r>
              <a:endParaRPr sz="500" b="1" i="0" u="none" strike="noStrike" cap="none" dirty="0">
                <a:solidFill>
                  <a:schemeClr val="accent4"/>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774700" marR="0" lvl="0" indent="0" algn="l" rtl="0">
                <a:lnSpc>
                  <a:spcPct val="100000"/>
                </a:lnSpc>
                <a:spcBef>
                  <a:spcPts val="0"/>
                </a:spcBef>
                <a:spcAft>
                  <a:spcPts val="0"/>
                </a:spcAft>
                <a:buClr>
                  <a:srgbClr val="000000"/>
                </a:buClr>
                <a:buSzPts val="800"/>
                <a:buFont typeface="Arial"/>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コンテンツ数に対し</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774700" marR="0" lvl="0" indent="0" algn="l" rtl="0">
                <a:lnSpc>
                  <a:spcPct val="100000"/>
                </a:lnSpc>
                <a:spcBef>
                  <a:spcPts val="0"/>
                </a:spcBef>
                <a:spcAft>
                  <a:spcPts val="0"/>
                </a:spcAft>
                <a:buClr>
                  <a:srgbClr val="000000"/>
                </a:buClr>
                <a:buSzPts val="800"/>
                <a:buFont typeface="Arial"/>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PV数が多いカテゴリー</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774700" marR="0" lvl="0" indent="0" algn="l" rtl="0">
                <a:lnSpc>
                  <a:spcPct val="100000"/>
                </a:lnSpc>
                <a:spcBef>
                  <a:spcPts val="0"/>
                </a:spcBef>
                <a:spcAft>
                  <a:spcPts val="0"/>
                </a:spcAft>
                <a:buClr>
                  <a:srgbClr val="000000"/>
                </a:buClr>
                <a:buSzPts val="800"/>
                <a:buFont typeface="Arial"/>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 </a:t>
              </a:r>
              <a:r>
                <a:rPr 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読者回遊率が高い</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50800" lvl="0" indent="0" algn="ctr" rtl="0">
                <a:lnSpc>
                  <a:spcPct val="100000"/>
                </a:lnSpc>
                <a:spcBef>
                  <a:spcPts val="0"/>
                </a:spcBef>
                <a:spcAft>
                  <a:spcPts val="0"/>
                </a:spcAft>
                <a:buClr>
                  <a:srgbClr val="000000"/>
                </a:buClr>
                <a:buSzPts val="500"/>
                <a:buFont typeface="Arial"/>
                <a:buNone/>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暮らしカテゴリー</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424" name="Google Shape;424;p13"/>
            <p:cNvSpPr txBox="1"/>
            <p:nvPr/>
          </p:nvSpPr>
          <p:spPr>
            <a:xfrm>
              <a:off x="1871590" y="2915933"/>
              <a:ext cx="4589595" cy="824277"/>
            </a:xfrm>
            <a:prstGeom prst="rect">
              <a:avLst/>
            </a:prstGeom>
            <a:noFill/>
            <a:ln>
              <a:noFill/>
            </a:ln>
          </p:spPr>
          <p:txBody>
            <a:bodyPr spcFirstLastPara="1" wrap="square" lIns="0" tIns="100025" rIns="0" bIns="0" anchor="t" anchorCtr="0">
              <a:spAutoFit/>
            </a:bodyPr>
            <a:lstStyle/>
            <a:p>
              <a:pPr marL="12700" marR="0" lvl="0" indent="0" algn="l" rtl="0">
                <a:lnSpc>
                  <a:spcPct val="100000"/>
                </a:lnSpc>
                <a:spcBef>
                  <a:spcPts val="0"/>
                </a:spcBef>
                <a:spcAft>
                  <a:spcPts val="0"/>
                </a:spcAft>
                <a:buClr>
                  <a:srgbClr val="000000"/>
                </a:buClr>
                <a:buSzPts val="1100"/>
                <a:buFont typeface="Arial"/>
                <a:buNone/>
              </a:pPr>
              <a:r>
                <a:rPr lang="en-US" altLang="ja" sz="12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2.</a:t>
              </a:r>
              <a:r>
                <a:rPr lang="ja" sz="12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「おしゃれさん」活用の記事コンテンツが</a:t>
              </a:r>
              <a:r>
                <a:rPr lang="ja-JP" altLang="en-US" sz="12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やっぱり</a:t>
              </a:r>
              <a:r>
                <a:rPr lang="ja" sz="12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人気</a:t>
              </a:r>
              <a:endParaRPr sz="12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Clr>
                  <a:srgbClr val="000000"/>
                </a:buClr>
                <a:buSzPts val="1100"/>
                <a:buFont typeface="Arial"/>
                <a:buNone/>
              </a:pPr>
              <a:r>
                <a:rPr lang="ja" sz="11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　</a:t>
              </a: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丁寧な暮らしぶりや、自然体の着こなしが</a:t>
              </a:r>
              <a:endParaRPr lang="en-US" alt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Clr>
                  <a:srgbClr val="000000"/>
                </a:buClr>
                <a:buSzPts val="1100"/>
                <a:buFont typeface="Arial"/>
                <a:buNone/>
              </a:pP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　　</a:t>
              </a: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人気のおしゃれさんたちを活用した企画</a:t>
              </a:r>
              <a:endParaRPr lang="en-US" alt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Clr>
                  <a:srgbClr val="000000"/>
                </a:buClr>
                <a:buSzPts val="1100"/>
                <a:buFont typeface="Arial"/>
                <a:buNone/>
              </a:pPr>
              <a:r>
                <a:rPr lang="ja-JP" altLang="en-US" sz="800" dirty="0">
                  <a:latin typeface="游ゴシック" panose="020B0400000000000000" pitchFamily="50" charset="-128"/>
                  <a:ea typeface="游ゴシック" panose="020B0400000000000000" pitchFamily="50" charset="-128"/>
                  <a:cs typeface="MS Gothic"/>
                  <a:sym typeface="MS Gothic"/>
                </a:rPr>
                <a:t>　　</a:t>
              </a: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が人気。人のつながりの強いコミュニティ</a:t>
              </a:r>
              <a:endParaRPr lang="en-US" alt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Clr>
                  <a:srgbClr val="000000"/>
                </a:buClr>
                <a:buSzPts val="1100"/>
                <a:buFont typeface="Arial"/>
                <a:buNone/>
              </a:pPr>
              <a:r>
                <a:rPr lang="ja-JP" altLang="en-US" sz="800" dirty="0">
                  <a:latin typeface="游ゴシック" panose="020B0400000000000000" pitchFamily="50" charset="-128"/>
                  <a:ea typeface="游ゴシック" panose="020B0400000000000000" pitchFamily="50" charset="-128"/>
                  <a:cs typeface="MS Gothic"/>
                  <a:sym typeface="MS Gothic"/>
                </a:rPr>
                <a:t>　　</a:t>
              </a: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から広がるコンテンツ展開</a:t>
              </a:r>
              <a:r>
                <a:rPr lang="ja-JP" altLang="en-US" sz="800" dirty="0">
                  <a:latin typeface="游ゴシック" panose="020B0400000000000000" pitchFamily="50" charset="-128"/>
                  <a:ea typeface="游ゴシック" panose="020B0400000000000000" pitchFamily="50" charset="-128"/>
                  <a:cs typeface="MS Gothic"/>
                  <a:sym typeface="MS Gothic"/>
                </a:rPr>
                <a:t>。</a:t>
              </a:r>
              <a:endParaRPr lang="en-US" alt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437" name="Google Shape;437;p13"/>
            <p:cNvSpPr txBox="1"/>
            <p:nvPr/>
          </p:nvSpPr>
          <p:spPr>
            <a:xfrm>
              <a:off x="2709919" y="4737265"/>
              <a:ext cx="862614" cy="1846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600" b="0" i="0" u="sng"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内田彩仍さん</a:t>
              </a:r>
            </a:p>
          </p:txBody>
        </p:sp>
        <p:pic>
          <p:nvPicPr>
            <p:cNvPr id="73" name="Google Shape;322;p11">
              <a:extLst>
                <a:ext uri="{FF2B5EF4-FFF2-40B4-BE49-F238E27FC236}">
                  <a16:creationId xmlns:a16="http://schemas.microsoft.com/office/drawing/2014/main" id="{8E24343F-3914-CD15-3627-3546F160A90A}"/>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745445" y="3837452"/>
              <a:ext cx="860613" cy="867338"/>
            </a:xfrm>
            <a:prstGeom prst="rect">
              <a:avLst/>
            </a:prstGeom>
            <a:noFill/>
            <a:ln>
              <a:noFill/>
            </a:ln>
          </p:spPr>
        </p:pic>
        <p:grpSp>
          <p:nvGrpSpPr>
            <p:cNvPr id="7" name="グループ化 6">
              <a:extLst>
                <a:ext uri="{FF2B5EF4-FFF2-40B4-BE49-F238E27FC236}">
                  <a16:creationId xmlns:a16="http://schemas.microsoft.com/office/drawing/2014/main" id="{61A9E07D-8609-87E2-4863-80F27E26E01C}"/>
                </a:ext>
              </a:extLst>
            </p:cNvPr>
            <p:cNvGrpSpPr/>
            <p:nvPr/>
          </p:nvGrpSpPr>
          <p:grpSpPr>
            <a:xfrm>
              <a:off x="4099590" y="3255317"/>
              <a:ext cx="2765303" cy="1820947"/>
              <a:chOff x="4280565" y="3255317"/>
              <a:chExt cx="2765303" cy="1820947"/>
            </a:xfrm>
          </p:grpSpPr>
          <p:grpSp>
            <p:nvGrpSpPr>
              <p:cNvPr id="3" name="グループ化 2">
                <a:extLst>
                  <a:ext uri="{FF2B5EF4-FFF2-40B4-BE49-F238E27FC236}">
                    <a16:creationId xmlns:a16="http://schemas.microsoft.com/office/drawing/2014/main" id="{E0DC7CEE-1F50-40E4-FAB6-68E868C067E0}"/>
                  </a:ext>
                </a:extLst>
              </p:cNvPr>
              <p:cNvGrpSpPr/>
              <p:nvPr/>
            </p:nvGrpSpPr>
            <p:grpSpPr>
              <a:xfrm>
                <a:off x="4280565" y="3255317"/>
                <a:ext cx="2765303" cy="1820947"/>
                <a:chOff x="4017986" y="3953932"/>
                <a:chExt cx="2765303" cy="1845331"/>
              </a:xfrm>
            </p:grpSpPr>
            <p:sp>
              <p:nvSpPr>
                <p:cNvPr id="125" name="Google Shape;469;p16">
                  <a:extLst>
                    <a:ext uri="{FF2B5EF4-FFF2-40B4-BE49-F238E27FC236}">
                      <a16:creationId xmlns:a16="http://schemas.microsoft.com/office/drawing/2014/main" id="{0BA595DD-43C4-3E49-94CE-89D42A4D3F80}"/>
                    </a:ext>
                  </a:extLst>
                </p:cNvPr>
                <p:cNvSpPr/>
                <p:nvPr/>
              </p:nvSpPr>
              <p:spPr>
                <a:xfrm>
                  <a:off x="4017986" y="3953932"/>
                  <a:ext cx="2722759" cy="184533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p:txBody>
            </p:sp>
            <p:sp>
              <p:nvSpPr>
                <p:cNvPr id="126" name="Google Shape;473;p16">
                  <a:extLst>
                    <a:ext uri="{FF2B5EF4-FFF2-40B4-BE49-F238E27FC236}">
                      <a16:creationId xmlns:a16="http://schemas.microsoft.com/office/drawing/2014/main" id="{B0874219-930D-32B1-0610-169538D695D3}"/>
                    </a:ext>
                  </a:extLst>
                </p:cNvPr>
                <p:cNvSpPr txBox="1"/>
                <p:nvPr/>
              </p:nvSpPr>
              <p:spPr>
                <a:xfrm>
                  <a:off x="4169615" y="4158451"/>
                  <a:ext cx="2419500" cy="285251"/>
                </a:xfrm>
                <a:prstGeom prst="rect">
                  <a:avLst/>
                </a:prstGeom>
                <a:noFill/>
                <a:ln>
                  <a:noFill/>
                </a:ln>
              </p:spPr>
              <p:txBody>
                <a:bodyPr spcFirstLastPara="1" wrap="square" lIns="0" tIns="40000" rIns="0" bIns="0" anchor="t" anchorCtr="0">
                  <a:spAutoFit/>
                </a:bodyPr>
                <a:lstStyle/>
                <a:p>
                  <a:pPr marL="0" marR="0" lvl="0" indent="0" algn="ctr" rtl="0">
                    <a:lnSpc>
                      <a:spcPct val="100000"/>
                    </a:lnSpc>
                    <a:spcBef>
                      <a:spcPts val="0"/>
                    </a:spcBef>
                    <a:spcAft>
                      <a:spcPts val="0"/>
                    </a:spcAft>
                    <a:buNone/>
                  </a:pPr>
                  <a:r>
                    <a:rPr lang="ja" sz="7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google</a:t>
                  </a:r>
                  <a:r>
                    <a:rPr lang="ja"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で、暮らしジャンルで人気の方を検索すると</a:t>
                  </a: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200"/>
                    </a:spcBef>
                    <a:spcAft>
                      <a:spcPts val="0"/>
                    </a:spcAft>
                    <a:buNone/>
                  </a:pPr>
                  <a:r>
                    <a:rPr lang="ja"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『暮らしとおしゃれの編集室』の記事が上位に表示されます。</a:t>
                  </a: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27" name="Google Shape;475;p16">
                  <a:extLst>
                    <a:ext uri="{FF2B5EF4-FFF2-40B4-BE49-F238E27FC236}">
                      <a16:creationId xmlns:a16="http://schemas.microsoft.com/office/drawing/2014/main" id="{EF79DB24-A578-7AC1-6676-0C6F0A177AC3}"/>
                    </a:ext>
                  </a:extLst>
                </p:cNvPr>
                <p:cNvSpPr txBox="1"/>
                <p:nvPr/>
              </p:nvSpPr>
              <p:spPr>
                <a:xfrm>
                  <a:off x="4977435" y="3991825"/>
                  <a:ext cx="803861" cy="134992"/>
                </a:xfrm>
                <a:prstGeom prst="rect">
                  <a:avLst/>
                </a:prstGeom>
                <a:noFill/>
                <a:ln>
                  <a:noFill/>
                </a:ln>
              </p:spPr>
              <p:txBody>
                <a:bodyPr spcFirstLastPara="1" wrap="square" lIns="0" tIns="10000" rIns="0" bIns="0" anchor="t" anchorCtr="0">
                  <a:spAutoFit/>
                </a:bodyPr>
                <a:lstStyle/>
                <a:p>
                  <a:pPr marL="12700" marR="0" lvl="0" indent="0" algn="ctr" rtl="0">
                    <a:lnSpc>
                      <a:spcPct val="100000"/>
                    </a:lnSpc>
                    <a:spcBef>
                      <a:spcPts val="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＜SEO効果＞</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28" name="Google Shape;478;p16">
                  <a:extLst>
                    <a:ext uri="{FF2B5EF4-FFF2-40B4-BE49-F238E27FC236}">
                      <a16:creationId xmlns:a16="http://schemas.microsoft.com/office/drawing/2014/main" id="{7E38C6AA-D701-7AE7-13C5-7166743D684B}"/>
                    </a:ext>
                  </a:extLst>
                </p:cNvPr>
                <p:cNvSpPr txBox="1"/>
                <p:nvPr/>
              </p:nvSpPr>
              <p:spPr>
                <a:xfrm>
                  <a:off x="4712800" y="4479322"/>
                  <a:ext cx="746631" cy="117340"/>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700" b="0" i="0" u="none" strike="noStrike" cap="none" dirty="0">
                      <a:solidFill>
                        <a:srgbClr val="4471C4"/>
                      </a:solidFill>
                      <a:latin typeface="游ゴシック" panose="020B0400000000000000" pitchFamily="50" charset="-128"/>
                      <a:ea typeface="游ゴシック" panose="020B0400000000000000" pitchFamily="50" charset="-128"/>
                      <a:cs typeface="MS Gothic"/>
                      <a:sym typeface="MS Gothic"/>
                    </a:rPr>
                    <a:t>人気の方のお名前</a:t>
                  </a: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29" name="Google Shape;479;p16">
                  <a:extLst>
                    <a:ext uri="{FF2B5EF4-FFF2-40B4-BE49-F238E27FC236}">
                      <a16:creationId xmlns:a16="http://schemas.microsoft.com/office/drawing/2014/main" id="{95E28406-327E-F4FD-C5D0-FCF21A0B1E47}"/>
                    </a:ext>
                  </a:extLst>
                </p:cNvPr>
                <p:cNvSpPr txBox="1"/>
                <p:nvPr/>
              </p:nvSpPr>
              <p:spPr>
                <a:xfrm>
                  <a:off x="4173607" y="4920931"/>
                  <a:ext cx="484500" cy="86084"/>
                </a:xfrm>
                <a:prstGeom prst="rect">
                  <a:avLst/>
                </a:prstGeom>
                <a:noFill/>
                <a:ln>
                  <a:noFill/>
                </a:ln>
              </p:spPr>
              <p:txBody>
                <a:bodyPr spcFirstLastPara="1" wrap="square" lIns="0" tIns="9050" rIns="0" bIns="0" anchor="t" anchorCtr="0">
                  <a:spAutoFit/>
                </a:bodyPr>
                <a:lstStyle/>
                <a:p>
                  <a:pPr marL="12700" marR="0" lvl="0" indent="0" algn="l" rtl="0">
                    <a:lnSpc>
                      <a:spcPct val="100000"/>
                    </a:lnSpc>
                    <a:spcBef>
                      <a:spcPts val="0"/>
                    </a:spcBef>
                    <a:spcAft>
                      <a:spcPts val="0"/>
                    </a:spcAft>
                    <a:buNone/>
                  </a:pPr>
                  <a:r>
                    <a:rPr lang="ja" sz="5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「内田彩仍」で</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30" name="Google Shape;480;p16">
                  <a:extLst>
                    <a:ext uri="{FF2B5EF4-FFF2-40B4-BE49-F238E27FC236}">
                      <a16:creationId xmlns:a16="http://schemas.microsoft.com/office/drawing/2014/main" id="{BFC88F8C-C465-DA58-CD5D-44543129D935}"/>
                    </a:ext>
                  </a:extLst>
                </p:cNvPr>
                <p:cNvSpPr txBox="1"/>
                <p:nvPr/>
              </p:nvSpPr>
              <p:spPr>
                <a:xfrm>
                  <a:off x="4190751" y="5000942"/>
                  <a:ext cx="450000" cy="86084"/>
                </a:xfrm>
                <a:prstGeom prst="rect">
                  <a:avLst/>
                </a:prstGeom>
                <a:noFill/>
                <a:ln>
                  <a:noFill/>
                </a:ln>
              </p:spPr>
              <p:txBody>
                <a:bodyPr spcFirstLastPara="1" wrap="square" lIns="0" tIns="9050" rIns="0" bIns="0" anchor="t" anchorCtr="0">
                  <a:spAutoFit/>
                </a:bodyPr>
                <a:lstStyle/>
                <a:p>
                  <a:pPr marL="12700" marR="0" lvl="0" indent="0" algn="l" rtl="0">
                    <a:lnSpc>
                      <a:spcPct val="100000"/>
                    </a:lnSpc>
                    <a:spcBef>
                      <a:spcPts val="0"/>
                    </a:spcBef>
                    <a:spcAft>
                      <a:spcPts val="0"/>
                    </a:spcAft>
                    <a:buNone/>
                  </a:pPr>
                  <a:r>
                    <a:rPr lang="ja" sz="5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検索すると</a:t>
                  </a:r>
                  <a:r>
                    <a:rPr lang="ja" sz="5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1</a:t>
                  </a:r>
                  <a:r>
                    <a:rPr lang="ja" sz="5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位</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31" name="Google Shape;481;p16">
                  <a:extLst>
                    <a:ext uri="{FF2B5EF4-FFF2-40B4-BE49-F238E27FC236}">
                      <a16:creationId xmlns:a16="http://schemas.microsoft.com/office/drawing/2014/main" id="{DE710CFE-06E7-8B10-5F4A-A089088947F2}"/>
                    </a:ext>
                  </a:extLst>
                </p:cNvPr>
                <p:cNvSpPr txBox="1"/>
                <p:nvPr/>
              </p:nvSpPr>
              <p:spPr>
                <a:xfrm>
                  <a:off x="5507107" y="4451158"/>
                  <a:ext cx="484500" cy="86083"/>
                </a:xfrm>
                <a:prstGeom prst="rect">
                  <a:avLst/>
                </a:prstGeom>
                <a:noFill/>
                <a:ln>
                  <a:noFill/>
                </a:ln>
              </p:spPr>
              <p:txBody>
                <a:bodyPr spcFirstLastPara="1" wrap="square" lIns="0" tIns="9050" rIns="0" bIns="0" anchor="t" anchorCtr="0">
                  <a:spAutoFit/>
                </a:bodyPr>
                <a:lstStyle/>
                <a:p>
                  <a:pPr marL="12700" marR="0" lvl="0" indent="0" algn="l" rtl="0">
                    <a:lnSpc>
                      <a:spcPct val="100000"/>
                    </a:lnSpc>
                    <a:spcBef>
                      <a:spcPts val="0"/>
                    </a:spcBef>
                    <a:spcAft>
                      <a:spcPts val="0"/>
                    </a:spcAft>
                    <a:buNone/>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＜その他の例＞</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32" name="Google Shape;482;p16">
                  <a:extLst>
                    <a:ext uri="{FF2B5EF4-FFF2-40B4-BE49-F238E27FC236}">
                      <a16:creationId xmlns:a16="http://schemas.microsoft.com/office/drawing/2014/main" id="{2CDD09CE-9AD0-3AF3-D8DC-FB109E0C9B3C}"/>
                    </a:ext>
                  </a:extLst>
                </p:cNvPr>
                <p:cNvSpPr txBox="1"/>
                <p:nvPr/>
              </p:nvSpPr>
              <p:spPr>
                <a:xfrm>
                  <a:off x="5870183" y="4850067"/>
                  <a:ext cx="399300" cy="163028"/>
                </a:xfrm>
                <a:prstGeom prst="rect">
                  <a:avLst/>
                </a:prstGeom>
                <a:noFill/>
                <a:ln>
                  <a:noFill/>
                </a:ln>
              </p:spPr>
              <p:txBody>
                <a:bodyPr spcFirstLastPara="1" wrap="square" lIns="0" tIns="9050" rIns="0" bIns="0" anchor="t" anchorCtr="0">
                  <a:spAutoFit/>
                </a:bodyPr>
                <a:lstStyle/>
                <a:p>
                  <a:pPr marL="50799" marR="0" lvl="0" indent="-44450" algn="l" rtl="0">
                    <a:lnSpc>
                      <a:spcPct val="100000"/>
                    </a:lnSpc>
                    <a:spcBef>
                      <a:spcPts val="0"/>
                    </a:spcBef>
                    <a:spcAft>
                      <a:spcPts val="0"/>
                    </a:spcAft>
                    <a:buClr>
                      <a:srgbClr val="000000"/>
                    </a:buClr>
                    <a:buSzPts val="500"/>
                    <a:buFont typeface="Arial"/>
                    <a:buChar char="●"/>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モデル</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・香菜子さん</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33" name="Google Shape;483;p16">
                  <a:extLst>
                    <a:ext uri="{FF2B5EF4-FFF2-40B4-BE49-F238E27FC236}">
                      <a16:creationId xmlns:a16="http://schemas.microsoft.com/office/drawing/2014/main" id="{B7BA2470-16C3-C6DD-727D-F45C80DDF9ED}"/>
                    </a:ext>
                  </a:extLst>
                </p:cNvPr>
                <p:cNvSpPr txBox="1"/>
                <p:nvPr/>
              </p:nvSpPr>
              <p:spPr>
                <a:xfrm>
                  <a:off x="6536743" y="4942648"/>
                  <a:ext cx="163695" cy="86562"/>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2位</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34" name="Google Shape;484;p16">
                  <a:extLst>
                    <a:ext uri="{FF2B5EF4-FFF2-40B4-BE49-F238E27FC236}">
                      <a16:creationId xmlns:a16="http://schemas.microsoft.com/office/drawing/2014/main" id="{378B6505-7DD4-7362-CE4B-8091FD4E9980}"/>
                    </a:ext>
                  </a:extLst>
                </p:cNvPr>
                <p:cNvSpPr txBox="1"/>
                <p:nvPr/>
              </p:nvSpPr>
              <p:spPr>
                <a:xfrm>
                  <a:off x="5870182" y="5090096"/>
                  <a:ext cx="531600" cy="163028"/>
                </a:xfrm>
                <a:prstGeom prst="rect">
                  <a:avLst/>
                </a:prstGeom>
                <a:noFill/>
                <a:ln>
                  <a:noFill/>
                </a:ln>
              </p:spPr>
              <p:txBody>
                <a:bodyPr spcFirstLastPara="1" wrap="square" lIns="0" tIns="9050" rIns="0" bIns="0" anchor="t" anchorCtr="0">
                  <a:spAutoFit/>
                </a:bodyPr>
                <a:lstStyle/>
                <a:p>
                  <a:pPr marL="50799" marR="0" lvl="0" indent="-44450" algn="l" rtl="0">
                    <a:lnSpc>
                      <a:spcPct val="100000"/>
                    </a:lnSpc>
                    <a:spcBef>
                      <a:spcPts val="0"/>
                    </a:spcBef>
                    <a:spcAft>
                      <a:spcPts val="0"/>
                    </a:spcAft>
                    <a:buClr>
                      <a:srgbClr val="000000"/>
                    </a:buClr>
                    <a:buSzPts val="500"/>
                    <a:buFont typeface="Arial"/>
                    <a:buChar char="●"/>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雑貨店主</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・後藤由紀子さん</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35" name="Google Shape;485;p16">
                  <a:extLst>
                    <a:ext uri="{FF2B5EF4-FFF2-40B4-BE49-F238E27FC236}">
                      <a16:creationId xmlns:a16="http://schemas.microsoft.com/office/drawing/2014/main" id="{08D70E03-E3D8-54C8-ACB1-93B3A570C5BF}"/>
                    </a:ext>
                  </a:extLst>
                </p:cNvPr>
                <p:cNvSpPr txBox="1"/>
                <p:nvPr/>
              </p:nvSpPr>
              <p:spPr>
                <a:xfrm>
                  <a:off x="6536742" y="5182678"/>
                  <a:ext cx="246547" cy="86562"/>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2位</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36" name="Google Shape;486;p16">
                  <a:extLst>
                    <a:ext uri="{FF2B5EF4-FFF2-40B4-BE49-F238E27FC236}">
                      <a16:creationId xmlns:a16="http://schemas.microsoft.com/office/drawing/2014/main" id="{606F04BB-1D2A-CB79-3CA5-7DCDA0F80992}"/>
                    </a:ext>
                  </a:extLst>
                </p:cNvPr>
                <p:cNvSpPr txBox="1"/>
                <p:nvPr/>
              </p:nvSpPr>
              <p:spPr>
                <a:xfrm>
                  <a:off x="5870183" y="5325853"/>
                  <a:ext cx="465300" cy="167343"/>
                </a:xfrm>
                <a:prstGeom prst="rect">
                  <a:avLst/>
                </a:prstGeom>
                <a:noFill/>
                <a:ln>
                  <a:noFill/>
                </a:ln>
              </p:spPr>
              <p:txBody>
                <a:bodyPr spcFirstLastPara="1" wrap="square" lIns="0" tIns="13325" rIns="0" bIns="0" anchor="t" anchorCtr="0">
                  <a:spAutoFit/>
                </a:bodyPr>
                <a:lstStyle/>
                <a:p>
                  <a:pPr marL="50799" marR="0" lvl="0" indent="-44450" algn="l" rtl="0">
                    <a:lnSpc>
                      <a:spcPct val="100000"/>
                    </a:lnSpc>
                    <a:spcBef>
                      <a:spcPts val="0"/>
                    </a:spcBef>
                    <a:spcAft>
                      <a:spcPts val="0"/>
                    </a:spcAft>
                    <a:buClr>
                      <a:srgbClr val="000000"/>
                    </a:buClr>
                    <a:buSzPts val="500"/>
                    <a:buFont typeface="Arial"/>
                    <a:buChar char="●"/>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スタイリスト</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・堀井和子さん</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37" name="Google Shape;487;p16">
                  <a:extLst>
                    <a:ext uri="{FF2B5EF4-FFF2-40B4-BE49-F238E27FC236}">
                      <a16:creationId xmlns:a16="http://schemas.microsoft.com/office/drawing/2014/main" id="{5BF18766-D503-BADF-E999-9614CB31316C}"/>
                    </a:ext>
                  </a:extLst>
                </p:cNvPr>
                <p:cNvSpPr txBox="1"/>
                <p:nvPr/>
              </p:nvSpPr>
              <p:spPr>
                <a:xfrm>
                  <a:off x="6536743" y="5422897"/>
                  <a:ext cx="122100" cy="86562"/>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4位</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38" name="Google Shape;488;p16">
                  <a:extLst>
                    <a:ext uri="{FF2B5EF4-FFF2-40B4-BE49-F238E27FC236}">
                      <a16:creationId xmlns:a16="http://schemas.microsoft.com/office/drawing/2014/main" id="{77150C1A-76B0-6C1C-1355-A957FFA519D4}"/>
                    </a:ext>
                  </a:extLst>
                </p:cNvPr>
                <p:cNvSpPr txBox="1"/>
                <p:nvPr/>
              </p:nvSpPr>
              <p:spPr>
                <a:xfrm>
                  <a:off x="5870183" y="4611471"/>
                  <a:ext cx="483300" cy="163028"/>
                </a:xfrm>
                <a:prstGeom prst="rect">
                  <a:avLst/>
                </a:prstGeom>
                <a:noFill/>
                <a:ln>
                  <a:noFill/>
                </a:ln>
              </p:spPr>
              <p:txBody>
                <a:bodyPr spcFirstLastPara="1" wrap="square" lIns="0" tIns="9050" rIns="0" bIns="0" anchor="t" anchorCtr="0">
                  <a:spAutoFit/>
                </a:bodyPr>
                <a:lstStyle/>
                <a:p>
                  <a:pPr marL="50799" marR="0" lvl="0" indent="-44450" algn="l" rtl="0">
                    <a:lnSpc>
                      <a:spcPct val="100000"/>
                    </a:lnSpc>
                    <a:spcBef>
                      <a:spcPts val="0"/>
                    </a:spcBef>
                    <a:spcAft>
                      <a:spcPts val="0"/>
                    </a:spcAft>
                    <a:buClr>
                      <a:srgbClr val="000000"/>
                    </a:buClr>
                    <a:buSzPts val="500"/>
                    <a:buFont typeface="Arial"/>
                    <a:buChar char="●"/>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ブロガー</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・金子敦子さん</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39" name="Google Shape;489;p16">
                  <a:extLst>
                    <a:ext uri="{FF2B5EF4-FFF2-40B4-BE49-F238E27FC236}">
                      <a16:creationId xmlns:a16="http://schemas.microsoft.com/office/drawing/2014/main" id="{7570AAB8-9152-C0EC-BDCF-E88E188C1977}"/>
                    </a:ext>
                  </a:extLst>
                </p:cNvPr>
                <p:cNvSpPr txBox="1"/>
                <p:nvPr/>
              </p:nvSpPr>
              <p:spPr>
                <a:xfrm>
                  <a:off x="6536743" y="4691499"/>
                  <a:ext cx="122100" cy="86083"/>
                </a:xfrm>
                <a:prstGeom prst="rect">
                  <a:avLst/>
                </a:prstGeom>
                <a:noFill/>
                <a:ln>
                  <a:noFill/>
                </a:ln>
              </p:spPr>
              <p:txBody>
                <a:bodyPr spcFirstLastPara="1" wrap="square" lIns="0" tIns="9050" rIns="0" bIns="0" anchor="t" anchorCtr="0">
                  <a:spAutoFit/>
                </a:bodyPr>
                <a:lstStyle/>
                <a:p>
                  <a:pPr marL="12700" marR="0" lvl="0" indent="0" algn="l" rtl="0">
                    <a:lnSpc>
                      <a:spcPct val="100000"/>
                    </a:lnSpc>
                    <a:spcBef>
                      <a:spcPts val="0"/>
                    </a:spcBef>
                    <a:spcAft>
                      <a:spcPts val="0"/>
                    </a:spcAft>
                    <a:buNone/>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1位</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40" name="Google Shape;490;p16">
                  <a:extLst>
                    <a:ext uri="{FF2B5EF4-FFF2-40B4-BE49-F238E27FC236}">
                      <a16:creationId xmlns:a16="http://schemas.microsoft.com/office/drawing/2014/main" id="{51C61335-BE89-A907-3217-A64BE6DD4E5C}"/>
                    </a:ext>
                  </a:extLst>
                </p:cNvPr>
                <p:cNvSpPr txBox="1"/>
                <p:nvPr/>
              </p:nvSpPr>
              <p:spPr>
                <a:xfrm>
                  <a:off x="4668759" y="5561768"/>
                  <a:ext cx="1761000" cy="197372"/>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※2022年8月現在</a:t>
                  </a:r>
                  <a:endParaRPr sz="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63498" marR="0" lvl="0" indent="-50799" algn="l" rtl="0">
                    <a:lnSpc>
                      <a:spcPct val="100000"/>
                    </a:lnSpc>
                    <a:spcBef>
                      <a:spcPts val="0"/>
                    </a:spcBef>
                    <a:spcAft>
                      <a:spcPts val="0"/>
                    </a:spcAft>
                    <a:buNone/>
                  </a:pPr>
                  <a:r>
                    <a:rPr lang="ja" sz="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※『暮らしとおしゃれの編集室』の記事が検索順位2位に表示される方について、 検索順位1位は、いずれもご本人たちのインスタグラムページです。</a:t>
                  </a:r>
                  <a:endParaRPr sz="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141" name="Google Shape;492;p16">
                  <a:extLst>
                    <a:ext uri="{FF2B5EF4-FFF2-40B4-BE49-F238E27FC236}">
                      <a16:creationId xmlns:a16="http://schemas.microsoft.com/office/drawing/2014/main" id="{A8880B10-D174-D69D-05D7-8A6AE9F01E92}"/>
                    </a:ext>
                  </a:extLst>
                </p:cNvP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4289999" y="4653004"/>
                  <a:ext cx="1392719" cy="822804"/>
                </a:xfrm>
                <a:prstGeom prst="rect">
                  <a:avLst/>
                </a:prstGeom>
                <a:noFill/>
                <a:ln>
                  <a:noFill/>
                </a:ln>
              </p:spPr>
            </p:pic>
          </p:grpSp>
          <p:sp>
            <p:nvSpPr>
              <p:cNvPr id="65" name="Google Shape;493;p16">
                <a:extLst>
                  <a:ext uri="{FF2B5EF4-FFF2-40B4-BE49-F238E27FC236}">
                    <a16:creationId xmlns:a16="http://schemas.microsoft.com/office/drawing/2014/main" id="{EB151FB4-1B2A-AB31-4534-8541AB650BA9}"/>
                  </a:ext>
                </a:extLst>
              </p:cNvPr>
              <p:cNvSpPr/>
              <p:nvPr/>
            </p:nvSpPr>
            <p:spPr>
              <a:xfrm>
                <a:off x="4331416" y="4303059"/>
                <a:ext cx="832104" cy="398984"/>
              </a:xfrm>
              <a:custGeom>
                <a:avLst/>
                <a:gdLst/>
                <a:ahLst/>
                <a:cxnLst/>
                <a:rect l="l" t="t" r="r" b="b"/>
                <a:pathLst>
                  <a:path w="1012825" h="340360" extrusionOk="0">
                    <a:moveTo>
                      <a:pt x="802894" y="0"/>
                    </a:moveTo>
                    <a:lnTo>
                      <a:pt x="56642" y="0"/>
                    </a:lnTo>
                    <a:lnTo>
                      <a:pt x="34611" y="4456"/>
                    </a:lnTo>
                    <a:lnTo>
                      <a:pt x="16605" y="16605"/>
                    </a:lnTo>
                    <a:lnTo>
                      <a:pt x="4456" y="34611"/>
                    </a:lnTo>
                    <a:lnTo>
                      <a:pt x="0" y="56641"/>
                    </a:lnTo>
                    <a:lnTo>
                      <a:pt x="0" y="283209"/>
                    </a:lnTo>
                    <a:lnTo>
                      <a:pt x="4456" y="305240"/>
                    </a:lnTo>
                    <a:lnTo>
                      <a:pt x="16605" y="323246"/>
                    </a:lnTo>
                    <a:lnTo>
                      <a:pt x="34611" y="335395"/>
                    </a:lnTo>
                    <a:lnTo>
                      <a:pt x="56642" y="339851"/>
                    </a:lnTo>
                    <a:lnTo>
                      <a:pt x="802894" y="339851"/>
                    </a:lnTo>
                    <a:lnTo>
                      <a:pt x="824924" y="335395"/>
                    </a:lnTo>
                    <a:lnTo>
                      <a:pt x="842930" y="323246"/>
                    </a:lnTo>
                    <a:lnTo>
                      <a:pt x="855079" y="305240"/>
                    </a:lnTo>
                    <a:lnTo>
                      <a:pt x="859535" y="283209"/>
                    </a:lnTo>
                    <a:lnTo>
                      <a:pt x="1012698" y="233425"/>
                    </a:lnTo>
                    <a:lnTo>
                      <a:pt x="859535" y="198246"/>
                    </a:lnTo>
                    <a:lnTo>
                      <a:pt x="859535" y="56641"/>
                    </a:lnTo>
                    <a:lnTo>
                      <a:pt x="855079" y="34611"/>
                    </a:lnTo>
                    <a:lnTo>
                      <a:pt x="842930" y="16605"/>
                    </a:lnTo>
                    <a:lnTo>
                      <a:pt x="824924" y="4456"/>
                    </a:lnTo>
                    <a:lnTo>
                      <a:pt x="802894" y="0"/>
                    </a:lnTo>
                    <a:close/>
                  </a:path>
                </a:pathLst>
              </a:custGeom>
              <a:solidFill>
                <a:srgbClr val="4471C4"/>
              </a:solidFill>
              <a:ln>
                <a:noFill/>
              </a:ln>
            </p:spPr>
            <p:txBody>
              <a:bodyPr spcFirstLastPara="1" wrap="square" lIns="0" tIns="0" rIns="0" bIns="0" anchor="ctr" anchorCtr="0">
                <a:noAutofit/>
              </a:bodyPr>
              <a:lstStyle/>
              <a:p>
                <a:pPr marL="12700" marR="0" lvl="0" indent="0" algn="l" rtl="0">
                  <a:lnSpc>
                    <a:spcPct val="100000"/>
                  </a:lnSpc>
                  <a:spcBef>
                    <a:spcPts val="0"/>
                  </a:spcBef>
                  <a:spcAft>
                    <a:spcPts val="0"/>
                  </a:spcAft>
                  <a:buNone/>
                </a:pPr>
                <a:r>
                  <a:rPr lang="ja" sz="6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a:t>
                </a:r>
                <a:r>
                  <a:rPr lang="ja" sz="7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内田彩仍」</a:t>
                </a:r>
                <a:endParaRPr sz="7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ja" sz="7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で検索すると1位</a:t>
                </a:r>
                <a:endParaRPr sz="7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sp>
          <p:nvSpPr>
            <p:cNvPr id="76" name="Google Shape;419;p13">
              <a:extLst>
                <a:ext uri="{FF2B5EF4-FFF2-40B4-BE49-F238E27FC236}">
                  <a16:creationId xmlns:a16="http://schemas.microsoft.com/office/drawing/2014/main" id="{DF78B3DE-ED60-AE37-8CDF-06AB9322B92C}"/>
                </a:ext>
              </a:extLst>
            </p:cNvPr>
            <p:cNvSpPr txBox="1"/>
            <p:nvPr/>
          </p:nvSpPr>
          <p:spPr>
            <a:xfrm>
              <a:off x="7009887" y="905464"/>
              <a:ext cx="1704313" cy="194764"/>
            </a:xfrm>
            <a:prstGeom prst="rect">
              <a:avLst/>
            </a:prstGeom>
            <a:noFill/>
            <a:ln>
              <a:noFill/>
            </a:ln>
          </p:spPr>
          <p:txBody>
            <a:bodyPr spcFirstLastPara="1" wrap="square" lIns="0" tIns="10000" rIns="0" bIns="0" anchor="t" anchorCtr="0">
              <a:spAutoFit/>
            </a:bodyPr>
            <a:lstStyle/>
            <a:p>
              <a:pPr marL="12700" marR="0" lvl="0" indent="0" algn="ctr" rtl="0">
                <a:lnSpc>
                  <a:spcPct val="100000"/>
                </a:lnSpc>
                <a:spcBef>
                  <a:spcPts val="0"/>
                </a:spcBef>
                <a:spcAft>
                  <a:spcPts val="0"/>
                </a:spcAft>
                <a:buClr>
                  <a:srgbClr val="000000"/>
                </a:buClr>
                <a:buSzPts val="1100"/>
                <a:buFont typeface="Arial"/>
                <a:buNone/>
              </a:pPr>
              <a:r>
                <a:rPr lang="en-US" altLang="ja-JP" sz="1200" b="1" dirty="0">
                  <a:latin typeface="游ゴシック" panose="020B0400000000000000" pitchFamily="50" charset="-128"/>
                  <a:ea typeface="游ゴシック" panose="020B0400000000000000" pitchFamily="50" charset="-128"/>
                  <a:cs typeface="MS Gothic"/>
                  <a:sym typeface="MS Gothic"/>
                </a:rPr>
                <a:t>3.</a:t>
              </a:r>
              <a:r>
                <a:rPr lang="ja-JP" altLang="en-US" sz="1200" b="1" dirty="0">
                  <a:latin typeface="游ゴシック" panose="020B0400000000000000" pitchFamily="50" charset="-128"/>
                  <a:ea typeface="游ゴシック" panose="020B0400000000000000" pitchFamily="50" charset="-128"/>
                  <a:cs typeface="MS Gothic"/>
                  <a:sym typeface="MS Gothic"/>
                </a:rPr>
                <a:t>撮り下ろし</a:t>
              </a:r>
              <a:r>
                <a:rPr lang="ja-JP" altLang="en-US" sz="12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写真</a:t>
              </a:r>
              <a:endParaRPr sz="12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8" name="図 7">
              <a:extLst>
                <a:ext uri="{FF2B5EF4-FFF2-40B4-BE49-F238E27FC236}">
                  <a16:creationId xmlns:a16="http://schemas.microsoft.com/office/drawing/2014/main" id="{13E6A90D-5A7A-D328-DC7C-C114B04F4332}"/>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7133935" y="1171258"/>
              <a:ext cx="1586116" cy="1196340"/>
            </a:xfrm>
            <a:prstGeom prst="rect">
              <a:avLst/>
            </a:prstGeom>
          </p:spPr>
        </p:pic>
        <p:pic>
          <p:nvPicPr>
            <p:cNvPr id="12" name="図 11">
              <a:extLst>
                <a:ext uri="{FF2B5EF4-FFF2-40B4-BE49-F238E27FC236}">
                  <a16:creationId xmlns:a16="http://schemas.microsoft.com/office/drawing/2014/main" id="{5445EAEA-71DB-FFD2-712D-9FAD901AE3D0}"/>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7137211" y="2508885"/>
              <a:ext cx="1579565" cy="1249680"/>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443"/>
        <p:cNvGrpSpPr/>
        <p:nvPr/>
      </p:nvGrpSpPr>
      <p:grpSpPr>
        <a:xfrm>
          <a:off x="0" y="0"/>
          <a:ext cx="0" cy="0"/>
          <a:chOff x="0" y="0"/>
          <a:chExt cx="0" cy="0"/>
        </a:xfrm>
      </p:grpSpPr>
      <p:sp>
        <p:nvSpPr>
          <p:cNvPr id="7" name="正方形/長方形 6">
            <a:extLst>
              <a:ext uri="{FF2B5EF4-FFF2-40B4-BE49-F238E27FC236}">
                <a16:creationId xmlns:a16="http://schemas.microsoft.com/office/drawing/2014/main" id="{FE41734E-505D-1D98-5F4D-179C48BD7918}"/>
              </a:ext>
            </a:extLst>
          </p:cNvPr>
          <p:cNvSpPr/>
          <p:nvPr/>
        </p:nvSpPr>
        <p:spPr>
          <a:xfrm>
            <a:off x="1" y="0"/>
            <a:ext cx="9144000" cy="5143500"/>
          </a:xfrm>
          <a:prstGeom prst="rect">
            <a:avLst/>
          </a:prstGeom>
          <a:blipFill dpi="0"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tile tx="0" ty="0" sx="2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Google Shape;428;p13">
            <a:extLst>
              <a:ext uri="{FF2B5EF4-FFF2-40B4-BE49-F238E27FC236}">
                <a16:creationId xmlns:a16="http://schemas.microsoft.com/office/drawing/2014/main" id="{3F2940C3-FA41-1773-8FD5-5CF597DDF83D}"/>
              </a:ext>
            </a:extLst>
          </p:cNvPr>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14</a:t>
            </a:fld>
            <a:endParaRPr/>
          </a:p>
        </p:txBody>
      </p:sp>
      <p:sp>
        <p:nvSpPr>
          <p:cNvPr id="3" name="四角形: 角を丸くする 2">
            <a:extLst>
              <a:ext uri="{FF2B5EF4-FFF2-40B4-BE49-F238E27FC236}">
                <a16:creationId xmlns:a16="http://schemas.microsoft.com/office/drawing/2014/main" id="{82AFE983-60F6-83B9-0ADF-8CAFA3DF597C}"/>
              </a:ext>
            </a:extLst>
          </p:cNvPr>
          <p:cNvSpPr/>
          <p:nvPr/>
        </p:nvSpPr>
        <p:spPr>
          <a:xfrm>
            <a:off x="2498649" y="1793357"/>
            <a:ext cx="4075814" cy="15098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None/>
            </a:pPr>
            <a:endParaRPr lang="en-US" altLang="ja" sz="14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None/>
            </a:pPr>
            <a:endParaRPr lang="en-US" altLang="ja" sz="14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None/>
            </a:pPr>
            <a:r>
              <a:rPr lang="en-US" altLang="ja" sz="14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AD GUIDE </a:t>
            </a:r>
            <a:endParaRPr lang="en-US" altLang="ja-JP" sz="14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None/>
            </a:pPr>
            <a:r>
              <a:rPr lang="en-US" altLang="ja" sz="14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202</a:t>
            </a:r>
            <a:r>
              <a:rPr lang="en-US" altLang="ja" dirty="0">
                <a:solidFill>
                  <a:schemeClr val="tx1"/>
                </a:solidFill>
                <a:latin typeface="游ゴシック" panose="020B0400000000000000" pitchFamily="50" charset="-128"/>
                <a:ea typeface="游ゴシック" panose="020B0400000000000000" pitchFamily="50" charset="-128"/>
                <a:cs typeface="MS Gothic"/>
                <a:sym typeface="MS Gothic"/>
              </a:rPr>
              <a:t>4</a:t>
            </a:r>
            <a:r>
              <a:rPr lang="ja-JP" altLang="en-US" sz="14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年</a:t>
            </a:r>
            <a:r>
              <a:rPr lang="en-US" altLang="ja-JP" sz="14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10-12</a:t>
            </a:r>
            <a:r>
              <a:rPr lang="ja-JP" altLang="en-US"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月</a:t>
            </a:r>
          </a:p>
          <a:p>
            <a:pPr marL="25399" marR="0" lvl="0" indent="0" algn="ctr" rtl="0">
              <a:lnSpc>
                <a:spcPct val="100000"/>
              </a:lnSpc>
              <a:spcBef>
                <a:spcPts val="800"/>
              </a:spcBef>
              <a:spcAft>
                <a:spcPts val="0"/>
              </a:spcAft>
              <a:buNone/>
            </a:pPr>
            <a:r>
              <a:rPr lang="ja-JP" altLang="en-US"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主婦と生活社</a:t>
            </a:r>
          </a:p>
        </p:txBody>
      </p:sp>
      <p:pic>
        <p:nvPicPr>
          <p:cNvPr id="8" name="Google Shape;445;p14">
            <a:extLst>
              <a:ext uri="{FF2B5EF4-FFF2-40B4-BE49-F238E27FC236}">
                <a16:creationId xmlns:a16="http://schemas.microsoft.com/office/drawing/2014/main" id="{409D23FA-D32A-CD77-6000-12B5EADD401B}"/>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91897" y="1931848"/>
            <a:ext cx="1360206" cy="318976"/>
          </a:xfrm>
          <a:prstGeom prst="rect">
            <a:avLst/>
          </a:prstGeom>
          <a:noFill/>
          <a:ln>
            <a:noFill/>
          </a:ln>
        </p:spPr>
      </p:pic>
    </p:spTree>
    <p:extLst>
      <p:ext uri="{BB962C8B-B14F-4D97-AF65-F5344CB8AC3E}">
        <p14:creationId xmlns:p14="http://schemas.microsoft.com/office/powerpoint/2010/main" val="2945030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18"/>
          <p:cNvSpPr txBox="1">
            <a:spLocks noGrp="1"/>
          </p:cNvSpPr>
          <p:nvPr>
            <p:ph type="title"/>
          </p:nvPr>
        </p:nvSpPr>
        <p:spPr>
          <a:xfrm>
            <a:off x="1066979" y="2111092"/>
            <a:ext cx="2209200" cy="425116"/>
          </a:xfrm>
          <a:prstGeom prst="rect">
            <a:avLst/>
          </a:prstGeom>
          <a:noFill/>
          <a:ln>
            <a:noFill/>
          </a:ln>
        </p:spPr>
        <p:txBody>
          <a:bodyPr spcFirstLastPara="1" wrap="square" lIns="0" tIns="9525" rIns="0" bIns="0" anchor="t" anchorCtr="0">
            <a:spAutoFit/>
          </a:bodyPr>
          <a:lstStyle/>
          <a:p>
            <a:pPr marL="12700" lvl="0" indent="0" algn="ctr" rtl="0">
              <a:lnSpc>
                <a:spcPct val="100000"/>
              </a:lnSpc>
              <a:spcBef>
                <a:spcPts val="0"/>
              </a:spcBef>
              <a:spcAft>
                <a:spcPts val="0"/>
              </a:spcAft>
              <a:buSzPts val="1100"/>
              <a:buNone/>
            </a:pPr>
            <a:r>
              <a:rPr lang="ja" sz="2700" b="1" dirty="0"/>
              <a:t>SNS メニュー</a:t>
            </a:r>
            <a:endParaRPr sz="2700" dirty="0"/>
          </a:p>
        </p:txBody>
      </p:sp>
      <p:pic>
        <p:nvPicPr>
          <p:cNvPr id="442" name="Google Shape;442;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00956" y="2670923"/>
            <a:ext cx="1954531" cy="460629"/>
          </a:xfrm>
          <a:prstGeom prst="rect">
            <a:avLst/>
          </a:prstGeom>
          <a:noFill/>
          <a:ln>
            <a:noFill/>
          </a:ln>
        </p:spPr>
      </p:pic>
      <p:sp>
        <p:nvSpPr>
          <p:cNvPr id="444" name="Google Shape;444;p18"/>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tLang="ja"/>
              <a:t>15</a:t>
            </a:fld>
            <a:endParaRPr dirty="0"/>
          </a:p>
        </p:txBody>
      </p:sp>
      <p:sp>
        <p:nvSpPr>
          <p:cNvPr id="4" name="二等辺三角形 3">
            <a:extLst>
              <a:ext uri="{FF2B5EF4-FFF2-40B4-BE49-F238E27FC236}">
                <a16:creationId xmlns:a16="http://schemas.microsoft.com/office/drawing/2014/main" id="{F926630E-896F-3C0B-32F9-8091DF708051}"/>
              </a:ext>
            </a:extLst>
          </p:cNvPr>
          <p:cNvSpPr/>
          <p:nvPr/>
        </p:nvSpPr>
        <p:spPr>
          <a:xfrm rot="18864320">
            <a:off x="-878062" y="-191029"/>
            <a:ext cx="2659898" cy="1340184"/>
          </a:xfrm>
          <a:prstGeom prst="triangle">
            <a:avLst>
              <a:gd name="adj" fmla="val 50508"/>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2" name="グループ化 11">
            <a:extLst>
              <a:ext uri="{FF2B5EF4-FFF2-40B4-BE49-F238E27FC236}">
                <a16:creationId xmlns:a16="http://schemas.microsoft.com/office/drawing/2014/main" id="{7AB15C8A-A2AF-FBB4-E492-A64D64AC5FBC}"/>
              </a:ext>
            </a:extLst>
          </p:cNvPr>
          <p:cNvGrpSpPr/>
          <p:nvPr/>
        </p:nvGrpSpPr>
        <p:grpSpPr>
          <a:xfrm>
            <a:off x="4135512" y="494285"/>
            <a:ext cx="2096788" cy="4136326"/>
            <a:chOff x="4135512" y="503587"/>
            <a:chExt cx="2096788" cy="4136326"/>
          </a:xfrm>
        </p:grpSpPr>
        <p:pic>
          <p:nvPicPr>
            <p:cNvPr id="13" name="図 12">
              <a:extLst>
                <a:ext uri="{FF2B5EF4-FFF2-40B4-BE49-F238E27FC236}">
                  <a16:creationId xmlns:a16="http://schemas.microsoft.com/office/drawing/2014/main" id="{2C85BAAC-4FFD-709A-30C3-B928D7F6B5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9934" y="571409"/>
              <a:ext cx="1847945" cy="3968954"/>
            </a:xfrm>
            <a:prstGeom prst="rect">
              <a:avLst/>
            </a:prstGeom>
          </p:spPr>
        </p:pic>
        <p:pic>
          <p:nvPicPr>
            <p:cNvPr id="14" name="Google Shape;446;p18">
              <a:extLst>
                <a:ext uri="{FF2B5EF4-FFF2-40B4-BE49-F238E27FC236}">
                  <a16:creationId xmlns:a16="http://schemas.microsoft.com/office/drawing/2014/main" id="{F778CA0C-41B0-BBF4-CA3E-E87DD5D9CC0F}"/>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35512" y="503587"/>
              <a:ext cx="2096788" cy="4136326"/>
            </a:xfrm>
            <a:prstGeom prst="rect">
              <a:avLst/>
            </a:prstGeom>
            <a:noFill/>
            <a:ln>
              <a:noFill/>
            </a:ln>
          </p:spPr>
        </p:pic>
      </p:grpSp>
      <p:grpSp>
        <p:nvGrpSpPr>
          <p:cNvPr id="8" name="グループ化 7">
            <a:extLst>
              <a:ext uri="{FF2B5EF4-FFF2-40B4-BE49-F238E27FC236}">
                <a16:creationId xmlns:a16="http://schemas.microsoft.com/office/drawing/2014/main" id="{54F55729-08DA-B562-294F-E91F9D27BEC1}"/>
              </a:ext>
            </a:extLst>
          </p:cNvPr>
          <p:cNvGrpSpPr/>
          <p:nvPr/>
        </p:nvGrpSpPr>
        <p:grpSpPr>
          <a:xfrm>
            <a:off x="6356722" y="494285"/>
            <a:ext cx="2096788" cy="4136326"/>
            <a:chOff x="6467324" y="503587"/>
            <a:chExt cx="2096788" cy="4136326"/>
          </a:xfrm>
        </p:grpSpPr>
        <p:grpSp>
          <p:nvGrpSpPr>
            <p:cNvPr id="7" name="グループ化 6">
              <a:extLst>
                <a:ext uri="{FF2B5EF4-FFF2-40B4-BE49-F238E27FC236}">
                  <a16:creationId xmlns:a16="http://schemas.microsoft.com/office/drawing/2014/main" id="{AD065F45-18AC-A646-081B-B368220058CA}"/>
                </a:ext>
              </a:extLst>
            </p:cNvPr>
            <p:cNvGrpSpPr/>
            <p:nvPr/>
          </p:nvGrpSpPr>
          <p:grpSpPr>
            <a:xfrm>
              <a:off x="6622879" y="651659"/>
              <a:ext cx="1785677" cy="3840182"/>
              <a:chOff x="-2498911" y="923026"/>
              <a:chExt cx="1785677" cy="3840182"/>
            </a:xfrm>
          </p:grpSpPr>
          <p:pic>
            <p:nvPicPr>
              <p:cNvPr id="3" name="図 2">
                <a:extLst>
                  <a:ext uri="{FF2B5EF4-FFF2-40B4-BE49-F238E27FC236}">
                    <a16:creationId xmlns:a16="http://schemas.microsoft.com/office/drawing/2014/main" id="{905C262C-FF0C-35FE-F11B-E6A47630B77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498911" y="1975450"/>
                <a:ext cx="1785677" cy="2787758"/>
              </a:xfrm>
              <a:prstGeom prst="rect">
                <a:avLst/>
              </a:prstGeom>
            </p:spPr>
          </p:pic>
          <p:pic>
            <p:nvPicPr>
              <p:cNvPr id="6" name="図 5">
                <a:extLst>
                  <a:ext uri="{FF2B5EF4-FFF2-40B4-BE49-F238E27FC236}">
                    <a16:creationId xmlns:a16="http://schemas.microsoft.com/office/drawing/2014/main" id="{251AE96E-9A6D-1F7E-8C7D-94094C3BE4E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498911" y="923026"/>
                <a:ext cx="1785677" cy="1069676"/>
              </a:xfrm>
              <a:prstGeom prst="rect">
                <a:avLst/>
              </a:prstGeom>
            </p:spPr>
          </p:pic>
        </p:grpSp>
        <p:pic>
          <p:nvPicPr>
            <p:cNvPr id="17" name="Google Shape;449;p18">
              <a:extLst>
                <a:ext uri="{FF2B5EF4-FFF2-40B4-BE49-F238E27FC236}">
                  <a16:creationId xmlns:a16="http://schemas.microsoft.com/office/drawing/2014/main" id="{B2470E89-04F9-2021-AE14-61AD1ADD4BBB}"/>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67324" y="503587"/>
              <a:ext cx="2096788" cy="4136326"/>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19"/>
          <p:cNvSpPr/>
          <p:nvPr/>
        </p:nvSpPr>
        <p:spPr>
          <a:xfrm>
            <a:off x="0" y="0"/>
            <a:ext cx="9144000" cy="650559"/>
          </a:xfrm>
          <a:custGeom>
            <a:avLst/>
            <a:gdLst/>
            <a:ahLst/>
            <a:cxnLst/>
            <a:rect l="l" t="t" r="r" b="b"/>
            <a:pathLst>
              <a:path w="12192000" h="867410" extrusionOk="0">
                <a:moveTo>
                  <a:pt x="12192000" y="0"/>
                </a:moveTo>
                <a:lnTo>
                  <a:pt x="0" y="0"/>
                </a:lnTo>
                <a:lnTo>
                  <a:pt x="0" y="867155"/>
                </a:lnTo>
                <a:lnTo>
                  <a:pt x="12192000" y="867155"/>
                </a:lnTo>
                <a:lnTo>
                  <a:pt x="12192000" y="0"/>
                </a:lnTo>
                <a:close/>
              </a:path>
            </a:pathLst>
          </a:custGeom>
          <a:solidFill>
            <a:srgbClr val="52525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b="1" dirty="0">
                <a:solidFill>
                  <a:schemeClr val="bg1"/>
                </a:solidFill>
                <a:latin typeface="游ゴシック" panose="020B0400000000000000" pitchFamily="50" charset="-128"/>
                <a:ea typeface="游ゴシック" panose="020B0400000000000000" pitchFamily="50" charset="-128"/>
                <a:cs typeface="MS Gothic"/>
                <a:sym typeface="MS Gothic"/>
              </a:rPr>
              <a:t>SNS</a:t>
            </a:r>
            <a:r>
              <a:rPr lang="ja-JP" altLang="en-US" b="1" dirty="0">
                <a:solidFill>
                  <a:schemeClr val="bg1"/>
                </a:solidFill>
                <a:latin typeface="游ゴシック" panose="020B0400000000000000" pitchFamily="50" charset="-128"/>
                <a:ea typeface="游ゴシック" panose="020B0400000000000000" pitchFamily="50" charset="-128"/>
                <a:cs typeface="MS Gothic"/>
                <a:sym typeface="MS Gothic"/>
              </a:rPr>
              <a:t>広告メニュー　一覧</a:t>
            </a:r>
            <a:endParaRPr lang="en-US" altLang="ja-JP" b="1" dirty="0">
              <a:solidFill>
                <a:schemeClr val="bg1"/>
              </a:solidFill>
              <a:latin typeface="游ゴシック" panose="020B0400000000000000" pitchFamily="50" charset="-128"/>
              <a:ea typeface="游ゴシック" panose="020B0400000000000000" pitchFamily="50" charset="-128"/>
              <a:cs typeface="MS Gothic"/>
              <a:sym typeface="MS Gothic"/>
            </a:endParaRPr>
          </a:p>
        </p:txBody>
      </p:sp>
      <p:sp>
        <p:nvSpPr>
          <p:cNvPr id="561" name="Google Shape;561;p19"/>
          <p:cNvSpPr txBox="1"/>
          <p:nvPr/>
        </p:nvSpPr>
        <p:spPr>
          <a:xfrm>
            <a:off x="342900" y="4663309"/>
            <a:ext cx="3782308" cy="332783"/>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700" b="1" i="0"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※空き枠状況・掲載可否はメニューにより異なります。担当営業までお問い合わせください。</a:t>
            </a:r>
            <a:endParaRPr sz="7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ja" sz="700" b="1" i="0"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※掲載可否基準を設けさせていただいております。必ず事前にご確認ください。</a:t>
            </a:r>
            <a:endParaRPr sz="7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ja" sz="700" b="1" i="0"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※おしゃれさん起用費は候補により異なります。ご相談ください。</a:t>
            </a:r>
            <a:endParaRPr sz="7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aphicFrame>
        <p:nvGraphicFramePr>
          <p:cNvPr id="3" name="表 3">
            <a:extLst>
              <a:ext uri="{FF2B5EF4-FFF2-40B4-BE49-F238E27FC236}">
                <a16:creationId xmlns:a16="http://schemas.microsoft.com/office/drawing/2014/main" id="{BAC5417F-FC11-9F52-306C-FAED466C72CF}"/>
              </a:ext>
            </a:extLst>
          </p:cNvPr>
          <p:cNvGraphicFramePr>
            <a:graphicFrameLocks noGrp="1"/>
          </p:cNvGraphicFramePr>
          <p:nvPr>
            <p:extLst>
              <p:ext uri="{D42A27DB-BD31-4B8C-83A1-F6EECF244321}">
                <p14:modId xmlns:p14="http://schemas.microsoft.com/office/powerpoint/2010/main" val="1186746556"/>
              </p:ext>
            </p:extLst>
          </p:nvPr>
        </p:nvGraphicFramePr>
        <p:xfrm>
          <a:off x="106679" y="749101"/>
          <a:ext cx="8976361" cy="3844132"/>
        </p:xfrm>
        <a:graphic>
          <a:graphicData uri="http://schemas.openxmlformats.org/drawingml/2006/table">
            <a:tbl>
              <a:tblPr firstRow="1" bandRow="1">
                <a:tableStyleId>{62A0D10D-50CF-4121-8E0F-D59097571FAB}</a:tableStyleId>
              </a:tblPr>
              <a:tblGrid>
                <a:gridCol w="1094677">
                  <a:extLst>
                    <a:ext uri="{9D8B030D-6E8A-4147-A177-3AD203B41FA5}">
                      <a16:colId xmlns:a16="http://schemas.microsoft.com/office/drawing/2014/main" val="2086578577"/>
                    </a:ext>
                  </a:extLst>
                </a:gridCol>
                <a:gridCol w="2627228">
                  <a:extLst>
                    <a:ext uri="{9D8B030D-6E8A-4147-A177-3AD203B41FA5}">
                      <a16:colId xmlns:a16="http://schemas.microsoft.com/office/drawing/2014/main" val="2687133150"/>
                    </a:ext>
                  </a:extLst>
                </a:gridCol>
                <a:gridCol w="2627228">
                  <a:extLst>
                    <a:ext uri="{9D8B030D-6E8A-4147-A177-3AD203B41FA5}">
                      <a16:colId xmlns:a16="http://schemas.microsoft.com/office/drawing/2014/main" val="2468513767"/>
                    </a:ext>
                  </a:extLst>
                </a:gridCol>
                <a:gridCol w="2627228">
                  <a:extLst>
                    <a:ext uri="{9D8B030D-6E8A-4147-A177-3AD203B41FA5}">
                      <a16:colId xmlns:a16="http://schemas.microsoft.com/office/drawing/2014/main" val="1231471614"/>
                    </a:ext>
                  </a:extLst>
                </a:gridCol>
              </a:tblGrid>
              <a:tr h="423407">
                <a:tc>
                  <a:txBody>
                    <a:bodyPr/>
                    <a:lstStyle/>
                    <a:p>
                      <a:pPr marL="0" marR="0" lvl="0" indent="0" algn="ctr" rtl="0">
                        <a:lnSpc>
                          <a:spcPct val="100000"/>
                        </a:lnSpc>
                        <a:spcBef>
                          <a:spcPts val="0"/>
                        </a:spcBef>
                        <a:spcAft>
                          <a:spcPts val="0"/>
                        </a:spcAft>
                        <a:buClr>
                          <a:srgbClr val="000000"/>
                        </a:buClr>
                        <a:buSzPts val="700"/>
                        <a:buFont typeface="Arial"/>
                        <a:buNone/>
                      </a:pPr>
                      <a:r>
                        <a:rPr lang="ja-JP" altLang="en-US" sz="1000" b="1" u="none" strike="noStrike" cap="none" dirty="0">
                          <a:solidFill>
                            <a:schemeClr val="bg1"/>
                          </a:solidFill>
                          <a:latin typeface="游ゴシック" panose="020B0400000000000000" pitchFamily="50" charset="-128"/>
                          <a:ea typeface="游ゴシック" panose="020B0400000000000000" pitchFamily="50" charset="-128"/>
                          <a:cs typeface="Times New Roman"/>
                          <a:sym typeface="Times New Roman"/>
                        </a:rPr>
                        <a:t>メニュー名</a:t>
                      </a:r>
                      <a:endParaRPr sz="1000" b="1" u="none" strike="noStrike" cap="none" dirty="0">
                        <a:solidFill>
                          <a:schemeClr val="bg1"/>
                        </a:solidFill>
                        <a:latin typeface="游ゴシック" panose="020B0400000000000000" pitchFamily="50" charset="-128"/>
                        <a:ea typeface="游ゴシック" panose="020B0400000000000000" pitchFamily="50" charset="-128"/>
                        <a:cs typeface="Times New Roman"/>
                        <a:sym typeface="Times New Roman"/>
                      </a:endParaRPr>
                    </a:p>
                  </a:txBody>
                  <a:tcPr marL="0" marR="0" marT="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44536A"/>
                    </a:solidFill>
                  </a:tcPr>
                </a:tc>
                <a:tc>
                  <a:txBody>
                    <a:bodyPr/>
                    <a:lstStyle/>
                    <a:p>
                      <a:pPr algn="ctr"/>
                      <a:r>
                        <a:rPr kumimoji="1" lang="en-US" altLang="ja-JP" sz="1000" b="1" dirty="0">
                          <a:solidFill>
                            <a:schemeClr val="bg1"/>
                          </a:solidFill>
                          <a:latin typeface="游ゴシック" panose="020B0400000000000000" pitchFamily="50" charset="-128"/>
                          <a:ea typeface="游ゴシック" panose="020B0400000000000000" pitchFamily="50" charset="-128"/>
                        </a:rPr>
                        <a:t>Instagram</a:t>
                      </a:r>
                      <a:r>
                        <a:rPr kumimoji="1" lang="ja-JP" altLang="en-US" sz="1000" b="1" dirty="0">
                          <a:solidFill>
                            <a:schemeClr val="bg1"/>
                          </a:solidFill>
                          <a:latin typeface="游ゴシック" panose="020B0400000000000000" pitchFamily="50" charset="-128"/>
                          <a:ea typeface="游ゴシック" panose="020B0400000000000000" pitchFamily="50" charset="-128"/>
                        </a:rPr>
                        <a:t>　フィード投稿</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44536A"/>
                    </a:solidFill>
                  </a:tcPr>
                </a:tc>
                <a:tc>
                  <a:txBody>
                    <a:bodyPr/>
                    <a:lstStyle/>
                    <a:p>
                      <a:pPr algn="ctr"/>
                      <a:r>
                        <a:rPr kumimoji="1" lang="en-US" altLang="ja-JP" sz="1000" b="1" dirty="0">
                          <a:solidFill>
                            <a:schemeClr val="bg1"/>
                          </a:solidFill>
                          <a:latin typeface="游ゴシック" panose="020B0400000000000000" pitchFamily="50" charset="-128"/>
                          <a:ea typeface="游ゴシック" panose="020B0400000000000000" pitchFamily="50" charset="-128"/>
                        </a:rPr>
                        <a:t>Instagram</a:t>
                      </a:r>
                      <a:r>
                        <a:rPr kumimoji="1" lang="ja-JP" altLang="en-US" sz="1000" b="1" dirty="0">
                          <a:solidFill>
                            <a:schemeClr val="bg1"/>
                          </a:solidFill>
                          <a:latin typeface="游ゴシック" panose="020B0400000000000000" pitchFamily="50" charset="-128"/>
                          <a:ea typeface="游ゴシック" panose="020B0400000000000000" pitchFamily="50" charset="-128"/>
                        </a:rPr>
                        <a:t>　インスタマガジン投稿</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44536A"/>
                    </a:solidFill>
                  </a:tcPr>
                </a:tc>
                <a:tc>
                  <a:txBody>
                    <a:bodyPr/>
                    <a:lstStyle/>
                    <a:p>
                      <a:pPr marL="12700" marR="0" lvl="0" indent="0" algn="ctr" rtl="0">
                        <a:lnSpc>
                          <a:spcPct val="100000"/>
                        </a:lnSpc>
                        <a:spcBef>
                          <a:spcPts val="0"/>
                        </a:spcBef>
                        <a:spcAft>
                          <a:spcPts val="0"/>
                        </a:spcAft>
                        <a:buNone/>
                      </a:pPr>
                      <a:r>
                        <a:rPr lang="en-US" altLang="ja-JP" sz="1000" b="1" dirty="0" err="1">
                          <a:solidFill>
                            <a:schemeClr val="bg1"/>
                          </a:solidFill>
                          <a:latin typeface="游ゴシック" panose="020B0400000000000000" pitchFamily="50" charset="-128"/>
                          <a:ea typeface="游ゴシック" panose="020B0400000000000000" pitchFamily="50" charset="-128"/>
                          <a:cs typeface="MS Gothic"/>
                          <a:sym typeface="MS Gothic"/>
                        </a:rPr>
                        <a:t>Youtube+Instagram</a:t>
                      </a:r>
                      <a:endParaRPr lang="en-US" altLang="ja-JP" sz="1000" b="1" dirty="0">
                        <a:solidFill>
                          <a:schemeClr val="bg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en-US" altLang="ja" sz="10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MOVIE</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44536A"/>
                    </a:solidFill>
                  </a:tcPr>
                </a:tc>
                <a:extLst>
                  <a:ext uri="{0D108BD9-81ED-4DB2-BD59-A6C34878D82A}">
                    <a16:rowId xmlns:a16="http://schemas.microsoft.com/office/drawing/2014/main" val="2525273050"/>
                  </a:ext>
                </a:extLst>
              </a:tr>
              <a:tr h="1266848">
                <a:tc>
                  <a:txBody>
                    <a:bodyPr/>
                    <a:lstStyle/>
                    <a:p>
                      <a:pPr marL="0" marR="0" lvl="0" indent="0" algn="ctr" rtl="0">
                        <a:lnSpc>
                          <a:spcPct val="100000"/>
                        </a:lnSpc>
                        <a:spcBef>
                          <a:spcPts val="0"/>
                        </a:spcBef>
                        <a:spcAft>
                          <a:spcPts val="0"/>
                        </a:spcAft>
                        <a:buClr>
                          <a:srgbClr val="000000"/>
                        </a:buClr>
                        <a:buSzPts val="700"/>
                        <a:buFont typeface="Arial"/>
                        <a:buNone/>
                      </a:pPr>
                      <a:r>
                        <a:rPr lang="ja" sz="1000" b="1" u="none" strike="noStrike" cap="none" dirty="0">
                          <a:latin typeface="游ゴシック" panose="020B0400000000000000" pitchFamily="50" charset="-128"/>
                          <a:ea typeface="游ゴシック" panose="020B0400000000000000" pitchFamily="50" charset="-128"/>
                          <a:cs typeface="Times New Roman"/>
                          <a:sym typeface="Times New Roman"/>
                        </a:rPr>
                        <a:t>金額（税抜</a:t>
                      </a:r>
                      <a:r>
                        <a:rPr lang="ja-JP" altLang="en-US" sz="1000" b="1" u="none" strike="noStrike" cap="none" dirty="0">
                          <a:latin typeface="游ゴシック" panose="020B0400000000000000" pitchFamily="50" charset="-128"/>
                          <a:ea typeface="游ゴシック" panose="020B0400000000000000" pitchFamily="50" charset="-128"/>
                          <a:cs typeface="Times New Roman"/>
                          <a:sym typeface="Times New Roman"/>
                        </a:rPr>
                        <a:t>）</a:t>
                      </a:r>
                      <a:endParaRPr sz="1000" b="1" u="none" strike="noStrike" cap="none" dirty="0">
                        <a:latin typeface="游ゴシック" panose="020B0400000000000000" pitchFamily="50" charset="-128"/>
                        <a:ea typeface="游ゴシック" panose="020B0400000000000000" pitchFamily="50" charset="-128"/>
                        <a:cs typeface="Times New Roman"/>
                        <a:sym typeface="Times New Roman"/>
                      </a:endParaRPr>
                    </a:p>
                  </a:txBody>
                  <a:tcPr marL="0" marR="0" marT="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1F1F1"/>
                    </a:solidFill>
                  </a:tcPr>
                </a:tc>
                <a:tc>
                  <a:txBody>
                    <a:bodyPr/>
                    <a:lstStyle/>
                    <a:p>
                      <a:pPr algn="ctr"/>
                      <a:r>
                        <a:rPr kumimoji="1" lang="ja-JP" altLang="en-US" b="1" dirty="0">
                          <a:solidFill>
                            <a:schemeClr val="tx1"/>
                          </a:solidFill>
                          <a:latin typeface="游ゴシック" panose="020B0400000000000000" pitchFamily="50" charset="-128"/>
                          <a:ea typeface="游ゴシック" panose="020B0400000000000000" pitchFamily="50" charset="-128"/>
                        </a:rPr>
                        <a:t>①</a:t>
                      </a:r>
                      <a:r>
                        <a:rPr kumimoji="1" lang="en-US" altLang="ja-JP" b="1" dirty="0">
                          <a:solidFill>
                            <a:schemeClr val="tx1"/>
                          </a:solidFill>
                          <a:latin typeface="游ゴシック" panose="020B0400000000000000" pitchFamily="50" charset="-128"/>
                          <a:ea typeface="游ゴシック" panose="020B0400000000000000" pitchFamily="50" charset="-128"/>
                        </a:rPr>
                        <a:t>N 300,000</a:t>
                      </a:r>
                      <a:r>
                        <a:rPr kumimoji="1" lang="ja-JP" altLang="en-US" b="1" dirty="0">
                          <a:solidFill>
                            <a:schemeClr val="tx1"/>
                          </a:solidFill>
                          <a:latin typeface="游ゴシック" panose="020B0400000000000000" pitchFamily="50" charset="-128"/>
                          <a:ea typeface="游ゴシック" panose="020B0400000000000000" pitchFamily="50" charset="-128"/>
                        </a:rPr>
                        <a:t>円</a:t>
                      </a:r>
                      <a:endParaRPr kumimoji="1" lang="en-US" altLang="ja-JP" b="1" dirty="0">
                        <a:solidFill>
                          <a:schemeClr val="tx1"/>
                        </a:solidFill>
                        <a:latin typeface="游ゴシック" panose="020B0400000000000000" pitchFamily="50" charset="-128"/>
                        <a:ea typeface="游ゴシック" panose="020B0400000000000000" pitchFamily="50" charset="-128"/>
                      </a:endParaRPr>
                    </a:p>
                    <a:p>
                      <a:pPr algn="ctr"/>
                      <a:endParaRPr kumimoji="1" lang="en-US" altLang="ja-JP"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tx1"/>
                          </a:solidFill>
                          <a:latin typeface="游ゴシック" panose="020B0400000000000000" pitchFamily="50" charset="-128"/>
                          <a:ea typeface="游ゴシック" panose="020B0400000000000000" pitchFamily="50" charset="-128"/>
                        </a:rPr>
                        <a:t>②</a:t>
                      </a:r>
                      <a:r>
                        <a:rPr kumimoji="1" lang="en-US" altLang="ja-JP" b="1" dirty="0">
                          <a:solidFill>
                            <a:schemeClr val="tx1"/>
                          </a:solidFill>
                          <a:latin typeface="游ゴシック" panose="020B0400000000000000" pitchFamily="50" charset="-128"/>
                          <a:ea typeface="游ゴシック" panose="020B0400000000000000" pitchFamily="50" charset="-128"/>
                        </a:rPr>
                        <a:t>900,000</a:t>
                      </a:r>
                      <a:r>
                        <a:rPr kumimoji="1" lang="ja-JP" altLang="en-US" b="1" dirty="0">
                          <a:solidFill>
                            <a:schemeClr val="tx1"/>
                          </a:solidFill>
                          <a:latin typeface="游ゴシック" panose="020B0400000000000000" pitchFamily="50" charset="-128"/>
                          <a:ea typeface="游ゴシック" panose="020B0400000000000000" pitchFamily="50" charset="-128"/>
                        </a:rPr>
                        <a:t>円～</a:t>
                      </a:r>
                      <a:endParaRPr kumimoji="1" lang="en-US" altLang="ja-JP" b="1" dirty="0">
                        <a:solidFill>
                          <a:schemeClr val="tx1"/>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掲載費 </a:t>
                      </a:r>
                      <a:r>
                        <a:rPr lang="en-US" altLang="ja"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G 30,000</a:t>
                      </a:r>
                      <a:r>
                        <a:rPr lang="ja-JP" altLang="en-US"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円 ＋ 制作費 </a:t>
                      </a:r>
                      <a:r>
                        <a:rPr lang="en-US" altLang="ja"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N600,000</a:t>
                      </a:r>
                      <a:r>
                        <a:rPr lang="ja-JP" altLang="en-US"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円～</a:t>
                      </a:r>
                    </a:p>
                    <a:p>
                      <a:pPr algn="ctr"/>
                      <a:endParaRPr kumimoji="1" lang="en-US" altLang="ja-JP" sz="600" b="1" dirty="0">
                        <a:solidFill>
                          <a:srgbClr val="FF0000"/>
                        </a:solidFill>
                        <a:latin typeface="游ゴシック" panose="020B0400000000000000" pitchFamily="50" charset="-128"/>
                        <a:ea typeface="游ゴシック" panose="020B0400000000000000" pitchFamily="50" charset="-128"/>
                      </a:endParaRPr>
                    </a:p>
                    <a:p>
                      <a:pPr marL="0" marR="0" lvl="0" indent="0" algn="ctr" rtl="0">
                        <a:lnSpc>
                          <a:spcPct val="100000"/>
                        </a:lnSpc>
                        <a:spcBef>
                          <a:spcPts val="200"/>
                        </a:spcBef>
                        <a:spcAft>
                          <a:spcPts val="0"/>
                        </a:spcAft>
                        <a:buClr>
                          <a:srgbClr val="000000"/>
                        </a:buClr>
                        <a:buSzPts val="500"/>
                        <a:buFont typeface="Arial"/>
                        <a:buNone/>
                      </a:pPr>
                      <a:r>
                        <a:rPr lang="en-US" altLang="ja-JP"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税別料金です。</a:t>
                      </a:r>
                      <a:r>
                        <a:rPr lang="en-US" altLang="ja-JP"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制作費を含みます。</a:t>
                      </a:r>
                    </a:p>
                    <a:p>
                      <a:pPr marL="0" marR="0" lvl="0" indent="0" algn="ctr" rtl="0">
                        <a:lnSpc>
                          <a:spcPct val="100000"/>
                        </a:lnSpc>
                        <a:spcBef>
                          <a:spcPts val="100"/>
                        </a:spcBef>
                        <a:spcAft>
                          <a:spcPts val="0"/>
                        </a:spcAft>
                        <a:buClr>
                          <a:srgbClr val="000000"/>
                        </a:buClr>
                        <a:buSzPts val="500"/>
                        <a:buFont typeface="Arial"/>
                        <a:buNone/>
                      </a:pPr>
                      <a:r>
                        <a:rPr lang="en-US" altLang="ja-JP"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商材によってお受けできない場合もあります。</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kumimoji="1" lang="ja-JP" altLang="en-US" b="1" dirty="0">
                          <a:solidFill>
                            <a:schemeClr val="tx1"/>
                          </a:solidFill>
                          <a:latin typeface="游ゴシック" panose="020B0400000000000000" pitchFamily="50" charset="-128"/>
                          <a:ea typeface="游ゴシック" panose="020B0400000000000000" pitchFamily="50" charset="-128"/>
                        </a:rPr>
                        <a:t>①</a:t>
                      </a:r>
                      <a:r>
                        <a:rPr kumimoji="1" lang="en-US" altLang="ja-JP" b="1" dirty="0">
                          <a:solidFill>
                            <a:schemeClr val="tx1"/>
                          </a:solidFill>
                          <a:latin typeface="游ゴシック" panose="020B0400000000000000" pitchFamily="50" charset="-128"/>
                          <a:ea typeface="游ゴシック" panose="020B0400000000000000" pitchFamily="50" charset="-128"/>
                        </a:rPr>
                        <a:t>N 400,000</a:t>
                      </a:r>
                      <a:r>
                        <a:rPr kumimoji="1" lang="ja-JP" altLang="en-US" b="1" dirty="0">
                          <a:solidFill>
                            <a:schemeClr val="tx1"/>
                          </a:solidFill>
                          <a:latin typeface="游ゴシック" panose="020B0400000000000000" pitchFamily="50" charset="-128"/>
                          <a:ea typeface="游ゴシック" panose="020B0400000000000000" pitchFamily="50" charset="-128"/>
                        </a:rPr>
                        <a:t>円</a:t>
                      </a:r>
                      <a:endParaRPr kumimoji="1" lang="en-US" altLang="ja-JP"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tx1"/>
                          </a:solidFill>
                          <a:latin typeface="游ゴシック" panose="020B0400000000000000" pitchFamily="50" charset="-128"/>
                          <a:ea typeface="游ゴシック" panose="020B0400000000000000" pitchFamily="50" charset="-128"/>
                        </a:rPr>
                        <a:t> </a:t>
                      </a:r>
                      <a:endParaRPr kumimoji="1" lang="en-US" altLang="ja-JP"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tx1"/>
                          </a:solidFill>
                          <a:latin typeface="游ゴシック" panose="020B0400000000000000" pitchFamily="50" charset="-128"/>
                          <a:ea typeface="游ゴシック" panose="020B0400000000000000" pitchFamily="50" charset="-128"/>
                        </a:rPr>
                        <a:t>  ②</a:t>
                      </a:r>
                      <a:r>
                        <a:rPr kumimoji="1" lang="en-US" altLang="ja-JP" b="1" dirty="0">
                          <a:solidFill>
                            <a:schemeClr val="tx1"/>
                          </a:solidFill>
                          <a:latin typeface="游ゴシック" panose="020B0400000000000000" pitchFamily="50" charset="-128"/>
                          <a:ea typeface="游ゴシック" panose="020B0400000000000000" pitchFamily="50" charset="-128"/>
                        </a:rPr>
                        <a:t>1,000,000</a:t>
                      </a:r>
                      <a:r>
                        <a:rPr kumimoji="1" lang="ja-JP" altLang="en-US" b="1" dirty="0">
                          <a:solidFill>
                            <a:schemeClr val="tx1"/>
                          </a:solidFill>
                          <a:latin typeface="游ゴシック" panose="020B0400000000000000" pitchFamily="50" charset="-128"/>
                          <a:ea typeface="游ゴシック" panose="020B0400000000000000" pitchFamily="50" charset="-128"/>
                        </a:rPr>
                        <a:t>円～</a:t>
                      </a:r>
                      <a:endParaRPr kumimoji="1" lang="en-US" altLang="ja-JP" b="1" dirty="0">
                        <a:solidFill>
                          <a:schemeClr val="tx1"/>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掲載費 </a:t>
                      </a:r>
                      <a:r>
                        <a:rPr lang="en-US" altLang="ja-JP"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G 300,000</a:t>
                      </a:r>
                      <a:r>
                        <a:rPr lang="ja-JP" altLang="en-US"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円 ＋ 制作費 </a:t>
                      </a:r>
                      <a:r>
                        <a:rPr lang="en-US" altLang="ja-JP"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N 700,000</a:t>
                      </a:r>
                      <a:r>
                        <a:rPr lang="ja-JP" altLang="en-US"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円～</a:t>
                      </a:r>
                    </a:p>
                    <a:p>
                      <a:pPr algn="ctr"/>
                      <a:endParaRPr kumimoji="1" lang="en-US" altLang="ja-JP" sz="600" dirty="0">
                        <a:solidFill>
                          <a:schemeClr val="tx1"/>
                        </a:solidFill>
                        <a:latin typeface="游ゴシック" panose="020B0400000000000000" pitchFamily="50" charset="-128"/>
                        <a:ea typeface="游ゴシック" panose="020B0400000000000000" pitchFamily="50" charset="-128"/>
                      </a:endParaRPr>
                    </a:p>
                    <a:p>
                      <a:pPr marL="0" marR="0" lvl="0" indent="0" algn="ctr" rtl="0">
                        <a:lnSpc>
                          <a:spcPct val="100000"/>
                        </a:lnSpc>
                        <a:spcBef>
                          <a:spcPts val="200"/>
                        </a:spcBef>
                        <a:spcAft>
                          <a:spcPts val="0"/>
                        </a:spcAft>
                        <a:buClr>
                          <a:srgbClr val="000000"/>
                        </a:buClr>
                        <a:buSzPts val="500"/>
                        <a:buFont typeface="Arial"/>
                        <a:buNone/>
                      </a:pPr>
                      <a:r>
                        <a:rPr lang="en-US" altLang="ja-JP"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税別料金です。</a:t>
                      </a:r>
                      <a:r>
                        <a:rPr lang="en-US" altLang="ja-JP"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制作費を含みます。</a:t>
                      </a:r>
                    </a:p>
                    <a:p>
                      <a:pPr marL="0" marR="0" lvl="0" indent="0" algn="ctr" rtl="0">
                        <a:lnSpc>
                          <a:spcPct val="100000"/>
                        </a:lnSpc>
                        <a:spcBef>
                          <a:spcPts val="100"/>
                        </a:spcBef>
                        <a:spcAft>
                          <a:spcPts val="0"/>
                        </a:spcAft>
                        <a:buClr>
                          <a:srgbClr val="000000"/>
                        </a:buClr>
                        <a:buSzPts val="500"/>
                        <a:buFont typeface="Arial"/>
                        <a:buNone/>
                      </a:pPr>
                      <a:r>
                        <a:rPr lang="en-US" altLang="ja-JP"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商材によってお受けできない場合もあります。</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     ①</a:t>
                      </a:r>
                      <a:r>
                        <a:rPr kumimoji="1" lang="en-US" altLang="ja-JP" sz="1400" b="1" dirty="0">
                          <a:solidFill>
                            <a:schemeClr val="tx1"/>
                          </a:solidFill>
                          <a:latin typeface="游ゴシック" panose="020B0400000000000000" pitchFamily="50" charset="-128"/>
                          <a:ea typeface="游ゴシック" panose="020B0400000000000000" pitchFamily="50" charset="-128"/>
                        </a:rPr>
                        <a:t>N 1,300,000</a:t>
                      </a:r>
                      <a:r>
                        <a:rPr kumimoji="1" lang="ja-JP" altLang="en-US" sz="1400" b="1" dirty="0">
                          <a:solidFill>
                            <a:schemeClr val="tx1"/>
                          </a:solidFill>
                          <a:latin typeface="游ゴシック" panose="020B0400000000000000" pitchFamily="50" charset="-128"/>
                          <a:ea typeface="游ゴシック" panose="020B0400000000000000" pitchFamily="50" charset="-128"/>
                        </a:rPr>
                        <a:t>円～</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掲載費 </a:t>
                      </a:r>
                      <a:r>
                        <a:rPr lang="en-US" altLang="ja-JP"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G 500,000</a:t>
                      </a:r>
                      <a:r>
                        <a:rPr lang="ja-JP" altLang="en-US"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円 ＋ 制作費 </a:t>
                      </a:r>
                      <a:r>
                        <a:rPr lang="en-US" altLang="ja-JP"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N 800,000</a:t>
                      </a:r>
                      <a:r>
                        <a:rPr lang="ja-JP" altLang="en-US"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円～</a:t>
                      </a:r>
                      <a:r>
                        <a:rPr kumimoji="1" lang="ja-JP" altLang="en-US" sz="700" b="1" dirty="0">
                          <a:solidFill>
                            <a:schemeClr val="tx1"/>
                          </a:solidFill>
                          <a:latin typeface="游ゴシック" panose="020B0400000000000000" pitchFamily="50" charset="-128"/>
                          <a:ea typeface="游ゴシック" panose="020B0400000000000000" pitchFamily="50" charset="-128"/>
                        </a:rPr>
                        <a:t> </a:t>
                      </a:r>
                      <a:endParaRPr kumimoji="1" lang="en-US" altLang="ja-JP" sz="700" b="1" dirty="0">
                        <a:solidFill>
                          <a:schemeClr val="tx1"/>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en-US" altLang="ja-JP" sz="700"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  ②</a:t>
                      </a:r>
                      <a:r>
                        <a:rPr kumimoji="1" lang="en-US" altLang="ja-JP" sz="1400" b="1" dirty="0">
                          <a:solidFill>
                            <a:schemeClr val="tx1"/>
                          </a:solidFill>
                          <a:latin typeface="游ゴシック" panose="020B0400000000000000" pitchFamily="50" charset="-128"/>
                          <a:ea typeface="游ゴシック" panose="020B0400000000000000" pitchFamily="50" charset="-128"/>
                        </a:rPr>
                        <a:t>2,000,000</a:t>
                      </a:r>
                      <a:r>
                        <a:rPr kumimoji="1" lang="ja-JP" altLang="en-US" sz="1400" b="1" dirty="0">
                          <a:solidFill>
                            <a:schemeClr val="tx1"/>
                          </a:solidFill>
                          <a:latin typeface="游ゴシック" panose="020B0400000000000000" pitchFamily="50" charset="-128"/>
                          <a:ea typeface="游ゴシック" panose="020B0400000000000000" pitchFamily="50" charset="-128"/>
                        </a:rPr>
                        <a:t>円～</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掲載費 </a:t>
                      </a:r>
                      <a:r>
                        <a:rPr lang="en-US" altLang="ja-JP"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G 500,000</a:t>
                      </a:r>
                      <a:r>
                        <a:rPr lang="ja-JP" altLang="en-US"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円 ＋ 制作費 </a:t>
                      </a:r>
                      <a:r>
                        <a:rPr lang="en-US" altLang="ja-JP"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N 1,500,000</a:t>
                      </a:r>
                      <a:r>
                        <a:rPr lang="ja-JP" altLang="en-US"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円～</a:t>
                      </a:r>
                    </a:p>
                    <a:p>
                      <a:pPr algn="ctr"/>
                      <a:endParaRPr kumimoji="1" lang="en-US" altLang="ja-JP" sz="600" dirty="0">
                        <a:solidFill>
                          <a:schemeClr val="tx1"/>
                        </a:solidFill>
                        <a:latin typeface="游ゴシック" panose="020B0400000000000000" pitchFamily="50" charset="-128"/>
                        <a:ea typeface="游ゴシック" panose="020B0400000000000000" pitchFamily="50" charset="-128"/>
                      </a:endParaRPr>
                    </a:p>
                    <a:p>
                      <a:pPr marL="0" marR="0" lvl="0" indent="0" algn="ctr" rtl="0">
                        <a:lnSpc>
                          <a:spcPct val="100000"/>
                        </a:lnSpc>
                        <a:spcBef>
                          <a:spcPts val="200"/>
                        </a:spcBef>
                        <a:spcAft>
                          <a:spcPts val="0"/>
                        </a:spcAft>
                        <a:buClr>
                          <a:srgbClr val="000000"/>
                        </a:buClr>
                        <a:buSzPts val="500"/>
                        <a:buFont typeface="Arial"/>
                        <a:buNone/>
                      </a:pPr>
                      <a:r>
                        <a:rPr lang="en-US" altLang="ja-JP"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税別料金です。</a:t>
                      </a:r>
                      <a:r>
                        <a:rPr lang="en-US" altLang="ja-JP"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制作費を含みます。</a:t>
                      </a:r>
                    </a:p>
                    <a:p>
                      <a:pPr marL="0" marR="0" lvl="0" indent="0" algn="ctr" rtl="0">
                        <a:lnSpc>
                          <a:spcPct val="100000"/>
                        </a:lnSpc>
                        <a:spcBef>
                          <a:spcPts val="100"/>
                        </a:spcBef>
                        <a:spcAft>
                          <a:spcPts val="0"/>
                        </a:spcAft>
                        <a:buClr>
                          <a:srgbClr val="000000"/>
                        </a:buClr>
                        <a:buSzPts val="500"/>
                        <a:buFont typeface="Arial"/>
                        <a:buNone/>
                      </a:pPr>
                      <a:r>
                        <a:rPr lang="en-US" altLang="ja-JP"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商材によってお受けできない場合もあります。</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2004813776"/>
                  </a:ext>
                </a:extLst>
              </a:tr>
              <a:tr h="347119">
                <a:tc>
                  <a:txBody>
                    <a:bodyPr/>
                    <a:lstStyle/>
                    <a:p>
                      <a:pPr marL="0" marR="0" lvl="0" indent="0" algn="ctr" rtl="0">
                        <a:lnSpc>
                          <a:spcPct val="100000"/>
                        </a:lnSpc>
                        <a:spcBef>
                          <a:spcPts val="0"/>
                        </a:spcBef>
                        <a:spcAft>
                          <a:spcPts val="0"/>
                        </a:spcAft>
                        <a:buClr>
                          <a:srgbClr val="000000"/>
                        </a:buClr>
                        <a:buSzPts val="700"/>
                        <a:buFont typeface="Arial"/>
                        <a:buNone/>
                      </a:pPr>
                      <a:r>
                        <a:rPr lang="ja" sz="1000"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データ計測期間</a:t>
                      </a:r>
                      <a:endParaRPr sz="10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9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1F1F1"/>
                    </a:solidFill>
                  </a:tcPr>
                </a:tc>
                <a:tc>
                  <a:txBody>
                    <a:bodyPr/>
                    <a:lstStyle/>
                    <a:p>
                      <a:pPr algn="ctr"/>
                      <a:r>
                        <a:rPr lang="en-US" altLang="ja-JP" sz="1050" b="0" u="none" strike="noStrike" cap="none" dirty="0">
                          <a:latin typeface="游ゴシック" panose="020B0400000000000000" pitchFamily="50" charset="-128"/>
                          <a:ea typeface="游ゴシック" panose="020B0400000000000000" pitchFamily="50" charset="-128"/>
                          <a:cs typeface="MS Gothic"/>
                          <a:sym typeface="MS Gothic"/>
                        </a:rPr>
                        <a:t>4</a:t>
                      </a: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週間</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lang="en-US" altLang="ja-JP" sz="1050" b="0" u="none" strike="noStrike" cap="none" dirty="0">
                          <a:latin typeface="游ゴシック" panose="020B0400000000000000" pitchFamily="50" charset="-128"/>
                          <a:ea typeface="游ゴシック" panose="020B0400000000000000" pitchFamily="50" charset="-128"/>
                          <a:cs typeface="MS Gothic"/>
                          <a:sym typeface="MS Gothic"/>
                        </a:rPr>
                        <a:t>4</a:t>
                      </a: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週間</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lang="en-US" altLang="ja-JP"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4</a:t>
                      </a:r>
                      <a:r>
                        <a:rPr lang="ja-JP" altLang="en-US"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週間</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2539721517"/>
                  </a:ext>
                </a:extLst>
              </a:tr>
              <a:tr h="347119">
                <a:tc>
                  <a:txBody>
                    <a:bodyPr/>
                    <a:lstStyle/>
                    <a:p>
                      <a:pPr marL="0" marR="0" lvl="0" indent="0" algn="ctr" rtl="0">
                        <a:lnSpc>
                          <a:spcPct val="100000"/>
                        </a:lnSpc>
                        <a:spcBef>
                          <a:spcPts val="0"/>
                        </a:spcBef>
                        <a:spcAft>
                          <a:spcPts val="0"/>
                        </a:spcAft>
                        <a:buClr>
                          <a:srgbClr val="000000"/>
                        </a:buClr>
                        <a:buSzPts val="700"/>
                        <a:buFont typeface="Arial"/>
                        <a:buNone/>
                      </a:pPr>
                      <a:r>
                        <a:rPr lang="ja" sz="1000" u="none" strike="noStrike" cap="none" dirty="0">
                          <a:latin typeface="游ゴシック" panose="020B0400000000000000" pitchFamily="50" charset="-128"/>
                          <a:ea typeface="游ゴシック" panose="020B0400000000000000" pitchFamily="50" charset="-128"/>
                          <a:cs typeface="MS Gothic"/>
                          <a:sym typeface="MS Gothic"/>
                        </a:rPr>
                        <a:t>公開日</a:t>
                      </a:r>
                      <a:endParaRPr sz="10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28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1F1F1"/>
                    </a:solidFill>
                  </a:tcPr>
                </a:tc>
                <a:tc>
                  <a:txBody>
                    <a:bodyPr/>
                    <a:lstStyle/>
                    <a:p>
                      <a:pPr algn="ct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平日任意</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平日任意</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lang="ja-JP" altLang="en-US"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平日任意</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4010443781"/>
                  </a:ext>
                </a:extLst>
              </a:tr>
              <a:tr h="347119">
                <a:tc>
                  <a:txBody>
                    <a:bodyPr/>
                    <a:lstStyle/>
                    <a:p>
                      <a:pPr marL="0" marR="0" lvl="0" indent="0" algn="ctr" rtl="0">
                        <a:lnSpc>
                          <a:spcPct val="100000"/>
                        </a:lnSpc>
                        <a:spcBef>
                          <a:spcPts val="0"/>
                        </a:spcBef>
                        <a:spcAft>
                          <a:spcPts val="0"/>
                        </a:spcAft>
                        <a:buClr>
                          <a:srgbClr val="000000"/>
                        </a:buClr>
                        <a:buSzPts val="700"/>
                        <a:buFont typeface="Arial"/>
                        <a:buNone/>
                      </a:pPr>
                      <a:r>
                        <a:rPr lang="ja" sz="1000"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想定リーチ</a:t>
                      </a:r>
                      <a:endParaRPr sz="10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3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1F1F1"/>
                    </a:solidFill>
                  </a:tcPr>
                </a:tc>
                <a:tc>
                  <a:txBody>
                    <a:bodyPr/>
                    <a:lstStyle/>
                    <a:p>
                      <a:pPr algn="ctr"/>
                      <a:r>
                        <a:rPr lang="en-US" altLang="ja-JP" sz="1050" b="0" u="none" strike="noStrike" cap="none" dirty="0">
                          <a:latin typeface="游ゴシック" panose="020B0400000000000000" pitchFamily="50" charset="-128"/>
                          <a:ea typeface="游ゴシック" panose="020B0400000000000000" pitchFamily="50" charset="-128"/>
                          <a:cs typeface="MS Gothic"/>
                          <a:sym typeface="MS Gothic"/>
                        </a:rPr>
                        <a:t>10,000</a:t>
                      </a: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JP" sz="1050" b="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JP" sz="1050" b="0" u="none" strike="noStrike" cap="none" dirty="0">
                          <a:latin typeface="游ゴシック" panose="020B0400000000000000" pitchFamily="50" charset="-128"/>
                          <a:ea typeface="游ゴシック" panose="020B0400000000000000" pitchFamily="50" charset="-128"/>
                          <a:cs typeface="MS Gothic"/>
                          <a:sym typeface="MS Gothic"/>
                        </a:rPr>
                        <a:t>20,000</a:t>
                      </a: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リーチ想定</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lang="en-US" altLang="ja-JP" sz="1050" b="0" u="none" strike="noStrike" cap="none" dirty="0">
                          <a:latin typeface="游ゴシック" panose="020B0400000000000000" pitchFamily="50" charset="-128"/>
                          <a:ea typeface="游ゴシック" panose="020B0400000000000000" pitchFamily="50" charset="-128"/>
                          <a:cs typeface="MS Gothic"/>
                          <a:sym typeface="MS Gothic"/>
                        </a:rPr>
                        <a:t>10,000</a:t>
                      </a: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JP" sz="1050" b="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JP" sz="1050" b="0" u="none" strike="noStrike" cap="none" dirty="0">
                          <a:latin typeface="游ゴシック" panose="020B0400000000000000" pitchFamily="50" charset="-128"/>
                          <a:ea typeface="游ゴシック" panose="020B0400000000000000" pitchFamily="50" charset="-128"/>
                          <a:cs typeface="MS Gothic"/>
                          <a:sym typeface="MS Gothic"/>
                        </a:rPr>
                        <a:t>20,000</a:t>
                      </a: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リーチ想定</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lang="ja-JP" altLang="en-US"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①</a:t>
                      </a:r>
                      <a:r>
                        <a:rPr lang="en-US" altLang="ja-JP"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10,000</a:t>
                      </a:r>
                      <a:r>
                        <a:rPr lang="ja-JP" altLang="en-US"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再生想定②</a:t>
                      </a:r>
                      <a:r>
                        <a:rPr lang="en-US" altLang="ja-JP"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40,000</a:t>
                      </a:r>
                      <a:r>
                        <a:rPr lang="ja-JP" altLang="en-US"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再生想定</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165105829"/>
                  </a:ext>
                </a:extLst>
              </a:tr>
              <a:tr h="676436">
                <a:tc>
                  <a:txBody>
                    <a:bodyPr/>
                    <a:lstStyle/>
                    <a:p>
                      <a:pPr marL="0" marR="0" lvl="0" indent="0" algn="ctr" rtl="0">
                        <a:lnSpc>
                          <a:spcPct val="100000"/>
                        </a:lnSpc>
                        <a:spcBef>
                          <a:spcPts val="0"/>
                        </a:spcBef>
                        <a:spcAft>
                          <a:spcPts val="0"/>
                        </a:spcAft>
                        <a:buClr>
                          <a:srgbClr val="000000"/>
                        </a:buClr>
                        <a:buSzPts val="700"/>
                        <a:buFont typeface="Arial"/>
                        <a:buNone/>
                      </a:pPr>
                      <a:r>
                        <a:rPr lang="ja" sz="1000"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基本レポート項目</a:t>
                      </a:r>
                      <a:endParaRPr sz="10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1F1F1"/>
                    </a:solidFill>
                  </a:tcPr>
                </a:tc>
                <a:tc>
                  <a:txBody>
                    <a:bodyPr/>
                    <a:lstStyle/>
                    <a:p>
                      <a:pPr algn="ctr"/>
                      <a:r>
                        <a:rPr lang="en-US" altLang="ja-JP" sz="1000" b="0" u="none" strike="noStrike" cap="none" dirty="0">
                          <a:latin typeface="游ゴシック" panose="020B0400000000000000" pitchFamily="50" charset="-128"/>
                          <a:ea typeface="游ゴシック" panose="020B0400000000000000" pitchFamily="50" charset="-128"/>
                          <a:cs typeface="MS Gothic"/>
                          <a:sym typeface="MS Gothic"/>
                        </a:rPr>
                        <a:t>Instagram</a:t>
                      </a:r>
                      <a:r>
                        <a:rPr lang="ja-JP" altLang="en-US" sz="1000" b="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1000" b="0" u="none" strike="noStrike" cap="none" dirty="0">
                          <a:latin typeface="游ゴシック" panose="020B0400000000000000" pitchFamily="50" charset="-128"/>
                          <a:ea typeface="游ゴシック" panose="020B0400000000000000" pitchFamily="50" charset="-128"/>
                          <a:cs typeface="MS Gothic"/>
                          <a:sym typeface="MS Gothic"/>
                        </a:rPr>
                        <a:t>imp</a:t>
                      </a:r>
                      <a:r>
                        <a:rPr lang="ja-JP" altLang="en-US" sz="1000" b="0" u="none" strike="noStrike" cap="none" dirty="0">
                          <a:latin typeface="游ゴシック" panose="020B0400000000000000" pitchFamily="50" charset="-128"/>
                          <a:ea typeface="游ゴシック" panose="020B0400000000000000" pitchFamily="50" charset="-128"/>
                          <a:cs typeface="MS Gothic"/>
                          <a:sym typeface="MS Gothic"/>
                        </a:rPr>
                        <a:t>数</a:t>
                      </a:r>
                      <a:r>
                        <a:rPr lang="en-US" altLang="ja-JP" sz="1000" b="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1000" b="0" u="none" strike="noStrike" cap="none" dirty="0">
                          <a:latin typeface="游ゴシック" panose="020B0400000000000000" pitchFamily="50" charset="-128"/>
                          <a:ea typeface="游ゴシック" panose="020B0400000000000000" pitchFamily="50" charset="-128"/>
                          <a:cs typeface="MS Gothic"/>
                          <a:sym typeface="MS Gothic"/>
                        </a:rPr>
                        <a:t>いいね、保存数など</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lang="en-US" altLang="ja-JP" sz="1000" b="0" u="none" strike="noStrike" cap="none" dirty="0">
                          <a:latin typeface="游ゴシック" panose="020B0400000000000000" pitchFamily="50" charset="-128"/>
                          <a:ea typeface="游ゴシック" panose="020B0400000000000000" pitchFamily="50" charset="-128"/>
                          <a:cs typeface="MS Gothic"/>
                          <a:sym typeface="MS Gothic"/>
                        </a:rPr>
                        <a:t>Instagram</a:t>
                      </a:r>
                      <a:r>
                        <a:rPr lang="ja-JP" altLang="en-US" sz="1000" b="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1000" b="0" u="none" strike="noStrike" cap="none" dirty="0">
                          <a:latin typeface="游ゴシック" panose="020B0400000000000000" pitchFamily="50" charset="-128"/>
                          <a:ea typeface="游ゴシック" panose="020B0400000000000000" pitchFamily="50" charset="-128"/>
                          <a:cs typeface="MS Gothic"/>
                          <a:sym typeface="MS Gothic"/>
                        </a:rPr>
                        <a:t>imp</a:t>
                      </a:r>
                      <a:r>
                        <a:rPr lang="ja-JP" altLang="en-US" sz="1000" b="0" u="none" strike="noStrike" cap="none" dirty="0">
                          <a:latin typeface="游ゴシック" panose="020B0400000000000000" pitchFamily="50" charset="-128"/>
                          <a:ea typeface="游ゴシック" panose="020B0400000000000000" pitchFamily="50" charset="-128"/>
                          <a:cs typeface="MS Gothic"/>
                          <a:sym typeface="MS Gothic"/>
                        </a:rPr>
                        <a:t>数</a:t>
                      </a:r>
                      <a:r>
                        <a:rPr lang="en-US" altLang="ja-JP" sz="1000" b="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1000" b="0" u="none" strike="noStrike" cap="none" dirty="0">
                          <a:latin typeface="游ゴシック" panose="020B0400000000000000" pitchFamily="50" charset="-128"/>
                          <a:ea typeface="游ゴシック" panose="020B0400000000000000" pitchFamily="50" charset="-128"/>
                          <a:cs typeface="MS Gothic"/>
                          <a:sym typeface="MS Gothic"/>
                        </a:rPr>
                        <a:t>いいね、保存数など</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lang="ja-JP" altLang="en-US" sz="10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en-US" altLang="ja-JP" sz="10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Instagram</a:t>
                      </a:r>
                      <a:r>
                        <a:rPr lang="ja-JP" altLang="en-US" sz="10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en-US" altLang="ja-JP" sz="10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imp</a:t>
                      </a:r>
                      <a:r>
                        <a:rPr lang="ja-JP" altLang="en-US" sz="10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数</a:t>
                      </a:r>
                      <a:r>
                        <a:rPr lang="en-US" altLang="ja-JP" sz="10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10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いいね、保存数など</a:t>
                      </a:r>
                    </a:p>
                    <a:p>
                      <a:pPr algn="ctr"/>
                      <a:endParaRPr lang="en-US" altLang="ja-JP" sz="10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algn="ctr"/>
                      <a:r>
                        <a:rPr lang="ja-JP" altLang="en-US" sz="10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en-US" altLang="ja-JP" sz="10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YouTube</a:t>
                      </a:r>
                      <a:r>
                        <a:rPr lang="ja-JP" altLang="en-US" sz="10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zh-TW" altLang="en-US" sz="10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再生数、視聴維持率、再生時間、他</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1358592860"/>
                  </a:ext>
                </a:extLst>
              </a:tr>
              <a:tr h="347119">
                <a:tc>
                  <a:txBody>
                    <a:bodyPr/>
                    <a:lstStyle/>
                    <a:p>
                      <a:pPr marL="0" marR="0" lvl="0" indent="0" algn="ctr" rtl="0">
                        <a:lnSpc>
                          <a:spcPct val="100000"/>
                        </a:lnSpc>
                        <a:spcBef>
                          <a:spcPts val="0"/>
                        </a:spcBef>
                        <a:spcAft>
                          <a:spcPts val="0"/>
                        </a:spcAft>
                        <a:buClr>
                          <a:srgbClr val="000000"/>
                        </a:buClr>
                        <a:buSzPts val="700"/>
                        <a:buFont typeface="Arial"/>
                        <a:buNone/>
                      </a:pPr>
                      <a:r>
                        <a:rPr lang="ja" sz="1000"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申込期限</a:t>
                      </a:r>
                      <a:endParaRPr sz="10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3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1F1F1"/>
                    </a:solidFill>
                  </a:tcPr>
                </a:tc>
                <a:tc>
                  <a:txBody>
                    <a:bodyPr/>
                    <a:lstStyle/>
                    <a:p>
                      <a:pPr algn="ctr"/>
                      <a:r>
                        <a:rPr lang="ja-JP" altLang="en-US"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①公開希望日の約</a:t>
                      </a:r>
                      <a:r>
                        <a:rPr lang="en-US" altLang="ja-JP"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15</a:t>
                      </a:r>
                      <a:r>
                        <a:rPr lang="ja-JP" altLang="en-US"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営業日前まで</a:t>
                      </a:r>
                      <a:endParaRPr lang="en-US" altLang="ja-JP"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algn="ctr"/>
                      <a:r>
                        <a:rPr lang="ja-JP" altLang="en-US"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②公開希望日の約</a:t>
                      </a:r>
                      <a:r>
                        <a:rPr lang="en-US" altLang="ja-JP"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30</a:t>
                      </a:r>
                      <a:r>
                        <a:rPr lang="ja-JP" altLang="en-US"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営業日前まで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①公開希望日の約</a:t>
                      </a:r>
                      <a:r>
                        <a:rPr lang="en-US" altLang="ja-JP" sz="1050" b="0" u="none" strike="noStrike" cap="none" dirty="0">
                          <a:latin typeface="游ゴシック" panose="020B0400000000000000" pitchFamily="50" charset="-128"/>
                          <a:ea typeface="游ゴシック" panose="020B0400000000000000" pitchFamily="50" charset="-128"/>
                          <a:cs typeface="MS Gothic"/>
                          <a:sym typeface="MS Gothic"/>
                        </a:rPr>
                        <a:t>25</a:t>
                      </a: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営業日前まで</a:t>
                      </a:r>
                      <a:endParaRPr lang="en-US" altLang="ja-JP" sz="1050" b="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②</a:t>
                      </a:r>
                      <a:r>
                        <a:rPr lang="ja-JP" altLang="en-US"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公開希望日の約</a:t>
                      </a:r>
                      <a:r>
                        <a:rPr lang="en-US" altLang="ja-JP"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30</a:t>
                      </a:r>
                      <a:r>
                        <a:rPr lang="ja-JP" altLang="en-US"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営業日前まで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lang="ja-JP" altLang="en-US"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公開希望日の約</a:t>
                      </a:r>
                      <a:r>
                        <a:rPr lang="en-US" altLang="ja-JP"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40</a:t>
                      </a:r>
                      <a:r>
                        <a:rPr lang="ja-JP" altLang="en-US"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営業日前まで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799470860"/>
                  </a:ext>
                </a:extLst>
              </a:tr>
            </a:tbl>
          </a:graphicData>
        </a:graphic>
      </p:graphicFrame>
      <p:sp>
        <p:nvSpPr>
          <p:cNvPr id="10" name="Google Shape;277;p9">
            <a:extLst>
              <a:ext uri="{FF2B5EF4-FFF2-40B4-BE49-F238E27FC236}">
                <a16:creationId xmlns:a16="http://schemas.microsoft.com/office/drawing/2014/main" id="{04777346-349E-EA35-18C6-B7DEF2F50049}"/>
              </a:ext>
            </a:extLst>
          </p:cNvPr>
          <p:cNvSpPr txBox="1"/>
          <p:nvPr/>
        </p:nvSpPr>
        <p:spPr>
          <a:xfrm>
            <a:off x="7188130" y="94170"/>
            <a:ext cx="1826805" cy="461624"/>
          </a:xfrm>
          <a:prstGeom prst="rect">
            <a:avLst/>
          </a:prstGeom>
          <a:solidFill>
            <a:srgbClr val="FF8427"/>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altLang="ja-JP" sz="1200" b="1" i="0" strike="noStrike" cap="none" dirty="0">
                <a:solidFill>
                  <a:schemeClr val="bg1"/>
                </a:solidFill>
                <a:latin typeface="游ゴシック" panose="020B0400000000000000" pitchFamily="50" charset="-128"/>
                <a:ea typeface="游ゴシック" panose="020B0400000000000000" pitchFamily="50" charset="-128"/>
                <a:cs typeface="Arial Black"/>
                <a:sym typeface="Arial Black"/>
              </a:rPr>
              <a:t>SNS</a:t>
            </a:r>
            <a:r>
              <a:rPr lang="ja-JP" altLang="en-US" sz="1200" b="1" i="0" strike="noStrike" cap="none" dirty="0">
                <a:solidFill>
                  <a:schemeClr val="bg1"/>
                </a:solidFill>
                <a:latin typeface="游ゴシック" panose="020B0400000000000000" pitchFamily="50" charset="-128"/>
                <a:ea typeface="游ゴシック" panose="020B0400000000000000" pitchFamily="50" charset="-128"/>
                <a:cs typeface="Arial Black"/>
                <a:sym typeface="Arial Black"/>
              </a:rPr>
              <a:t>単体</a:t>
            </a:r>
            <a:r>
              <a:rPr lang="ja-JP" altLang="en-US" sz="1200" b="1" dirty="0">
                <a:solidFill>
                  <a:schemeClr val="bg1"/>
                </a:solidFill>
                <a:latin typeface="游ゴシック" panose="020B0400000000000000" pitchFamily="50" charset="-128"/>
                <a:ea typeface="游ゴシック" panose="020B0400000000000000" pitchFamily="50" charset="-128"/>
                <a:cs typeface="Arial Black"/>
                <a:sym typeface="Arial Black"/>
              </a:rPr>
              <a:t>出稿</a:t>
            </a:r>
            <a:endParaRPr lang="en-US" altLang="ja-JP" sz="1200" b="1" dirty="0">
              <a:solidFill>
                <a:schemeClr val="bg1"/>
              </a:solidFill>
              <a:latin typeface="游ゴシック" panose="020B0400000000000000" pitchFamily="50" charset="-128"/>
              <a:ea typeface="游ゴシック" panose="020B0400000000000000" pitchFamily="50" charset="-128"/>
              <a:cs typeface="Arial Black"/>
              <a:sym typeface="Arial Black"/>
            </a:endParaRPr>
          </a:p>
          <a:p>
            <a:pPr marL="0" marR="0" lvl="0" indent="0" algn="ctr" rtl="0">
              <a:lnSpc>
                <a:spcPct val="100000"/>
              </a:lnSpc>
              <a:spcBef>
                <a:spcPts val="0"/>
              </a:spcBef>
              <a:spcAft>
                <a:spcPts val="0"/>
              </a:spcAft>
              <a:buNone/>
            </a:pPr>
            <a:r>
              <a:rPr lang="ja-JP" altLang="en-US" sz="1200" b="1" dirty="0">
                <a:solidFill>
                  <a:schemeClr val="bg1"/>
                </a:solidFill>
                <a:latin typeface="游ゴシック" panose="020B0400000000000000" pitchFamily="50" charset="-128"/>
                <a:ea typeface="游ゴシック" panose="020B0400000000000000" pitchFamily="50" charset="-128"/>
                <a:cs typeface="Arial Black"/>
                <a:sym typeface="Arial Black"/>
              </a:rPr>
              <a:t>可能なメニュー</a:t>
            </a:r>
            <a:endParaRPr lang="en-US" altLang="ja-JP" sz="1200" b="1" i="0" strike="noStrike" cap="none" dirty="0">
              <a:solidFill>
                <a:schemeClr val="bg1"/>
              </a:solidFill>
              <a:latin typeface="游ゴシック" panose="020B0400000000000000" pitchFamily="50" charset="-128"/>
              <a:ea typeface="游ゴシック" panose="020B0400000000000000" pitchFamily="50" charset="-128"/>
              <a:cs typeface="Arial Black"/>
              <a:sym typeface="Arial Black"/>
            </a:endParaRPr>
          </a:p>
        </p:txBody>
      </p:sp>
      <p:sp>
        <p:nvSpPr>
          <p:cNvPr id="8" name="Google Shape;444;p18">
            <a:extLst>
              <a:ext uri="{FF2B5EF4-FFF2-40B4-BE49-F238E27FC236}">
                <a16:creationId xmlns:a16="http://schemas.microsoft.com/office/drawing/2014/main" id="{28A046AA-05F1-AC7D-E464-B3AE2D2B6AB7}"/>
              </a:ext>
            </a:extLst>
          </p:cNvPr>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tLang="ja"/>
              <a:t>16</a:t>
            </a:fld>
            <a:endParaRPr dirty="0"/>
          </a:p>
        </p:txBody>
      </p:sp>
    </p:spTree>
    <p:extLst>
      <p:ext uri="{BB962C8B-B14F-4D97-AF65-F5344CB8AC3E}">
        <p14:creationId xmlns:p14="http://schemas.microsoft.com/office/powerpoint/2010/main" val="2564730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95" name="Google Shape;595;p20"/>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17</a:t>
            </a:fld>
            <a:endParaRPr/>
          </a:p>
        </p:txBody>
      </p:sp>
      <p:grpSp>
        <p:nvGrpSpPr>
          <p:cNvPr id="7" name="グループ化 6">
            <a:extLst>
              <a:ext uri="{FF2B5EF4-FFF2-40B4-BE49-F238E27FC236}">
                <a16:creationId xmlns:a16="http://schemas.microsoft.com/office/drawing/2014/main" id="{60C0BB38-83DE-6350-9CBC-FB8AAEA8E252}"/>
              </a:ext>
            </a:extLst>
          </p:cNvPr>
          <p:cNvGrpSpPr/>
          <p:nvPr/>
        </p:nvGrpSpPr>
        <p:grpSpPr>
          <a:xfrm>
            <a:off x="0" y="0"/>
            <a:ext cx="9031049" cy="5172076"/>
            <a:chOff x="0" y="0"/>
            <a:chExt cx="9031049" cy="5172076"/>
          </a:xfrm>
        </p:grpSpPr>
        <p:sp>
          <p:nvSpPr>
            <p:cNvPr id="44" name="正方形/長方形 43">
              <a:extLst>
                <a:ext uri="{FF2B5EF4-FFF2-40B4-BE49-F238E27FC236}">
                  <a16:creationId xmlns:a16="http://schemas.microsoft.com/office/drawing/2014/main" id="{5F9E9281-1C66-03FC-E6CB-ACAE302CD214}"/>
                </a:ext>
              </a:extLst>
            </p:cNvPr>
            <p:cNvSpPr/>
            <p:nvPr/>
          </p:nvSpPr>
          <p:spPr>
            <a:xfrm>
              <a:off x="4572000" y="4943146"/>
              <a:ext cx="1403498" cy="85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9" name="Google Shape;589;p20"/>
            <p:cNvSpPr/>
            <p:nvPr/>
          </p:nvSpPr>
          <p:spPr>
            <a:xfrm>
              <a:off x="0" y="0"/>
              <a:ext cx="1619726" cy="1235869"/>
            </a:xfrm>
            <a:custGeom>
              <a:avLst/>
              <a:gdLst/>
              <a:ahLst/>
              <a:cxnLst/>
              <a:rect l="l" t="t" r="r" b="b"/>
              <a:pathLst>
                <a:path w="2159635" h="1647825" extrusionOk="0">
                  <a:moveTo>
                    <a:pt x="2159508" y="0"/>
                  </a:moveTo>
                  <a:lnTo>
                    <a:pt x="0" y="0"/>
                  </a:lnTo>
                  <a:lnTo>
                    <a:pt x="0" y="1647444"/>
                  </a:lnTo>
                  <a:lnTo>
                    <a:pt x="2159508" y="1647444"/>
                  </a:lnTo>
                  <a:lnTo>
                    <a:pt x="2159508"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590" name="Google Shape;590;p20"/>
            <p:cNvSpPr txBox="1"/>
            <p:nvPr/>
          </p:nvSpPr>
          <p:spPr>
            <a:xfrm>
              <a:off x="266623" y="22704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591" name="Google Shape;591;p20"/>
            <p:cNvSpPr txBox="1"/>
            <p:nvPr/>
          </p:nvSpPr>
          <p:spPr>
            <a:xfrm>
              <a:off x="209709" y="447260"/>
              <a:ext cx="1287198" cy="193804"/>
            </a:xfrm>
            <a:prstGeom prst="rect">
              <a:avLst/>
            </a:prstGeom>
            <a:noFill/>
            <a:ln>
              <a:noFill/>
            </a:ln>
          </p:spPr>
          <p:txBody>
            <a:bodyPr spcFirstLastPara="1" wrap="square" lIns="0" tIns="9050" rIns="0" bIns="0" anchor="t" anchorCtr="0">
              <a:spAutoFit/>
            </a:bodyPr>
            <a:lstStyle/>
            <a:p>
              <a:pPr marL="12700" marR="0" lvl="0" indent="0" algn="l" rtl="0">
                <a:lnSpc>
                  <a:spcPct val="100000"/>
                </a:lnSpc>
                <a:spcBef>
                  <a:spcPts val="0"/>
                </a:spcBef>
                <a:spcAft>
                  <a:spcPts val="0"/>
                </a:spcAft>
                <a:buClr>
                  <a:schemeClr val="dk1"/>
                </a:buClr>
                <a:buSzPts val="1100"/>
                <a:buFont typeface="Arial"/>
                <a:buNone/>
              </a:pPr>
              <a:r>
                <a:rPr lang="ja" sz="12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SNS広告メニュー</a:t>
              </a:r>
              <a:endParaRPr sz="1200" b="1" i="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p:txBody>
        </p:sp>
        <p:sp>
          <p:nvSpPr>
            <p:cNvPr id="592" name="Google Shape;592;p20"/>
            <p:cNvSpPr txBox="1"/>
            <p:nvPr/>
          </p:nvSpPr>
          <p:spPr>
            <a:xfrm>
              <a:off x="46053" y="714273"/>
              <a:ext cx="1527619" cy="378470"/>
            </a:xfrm>
            <a:prstGeom prst="rect">
              <a:avLst/>
            </a:prstGeom>
            <a:noFill/>
            <a:ln>
              <a:noFill/>
            </a:ln>
          </p:spPr>
          <p:txBody>
            <a:bodyPr spcFirstLastPara="1" wrap="square" lIns="0" tIns="9050" rIns="0" bIns="0" anchor="t" anchorCtr="0">
              <a:spAutoFit/>
            </a:bodyPr>
            <a:lstStyle/>
            <a:p>
              <a:pPr marL="12700" marR="0" lvl="0" indent="0" algn="ctr" rtl="0">
                <a:lnSpc>
                  <a:spcPct val="100000"/>
                </a:lnSpc>
                <a:spcBef>
                  <a:spcPts val="0"/>
                </a:spcBef>
                <a:spcAft>
                  <a:spcPts val="0"/>
                </a:spcAft>
                <a:buNone/>
              </a:pPr>
              <a:r>
                <a:rPr lang="ja" sz="12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Instagram</a:t>
              </a:r>
              <a:endParaRPr lang="en-US" altLang="ja" sz="12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1200" b="1" dirty="0">
                  <a:solidFill>
                    <a:schemeClr val="bg1"/>
                  </a:solidFill>
                  <a:latin typeface="游ゴシック" panose="020B0400000000000000" pitchFamily="50" charset="-128"/>
                  <a:ea typeface="游ゴシック" panose="020B0400000000000000" pitchFamily="50" charset="-128"/>
                  <a:cs typeface="MS Gothic"/>
                  <a:sym typeface="MS Gothic"/>
                </a:rPr>
                <a:t>フィード投稿</a:t>
              </a:r>
              <a:endParaRPr lang="en-US" altLang="ja-JP" sz="1200" b="1" dirty="0">
                <a:solidFill>
                  <a:schemeClr val="bg1"/>
                </a:solidFill>
                <a:latin typeface="游ゴシック" panose="020B0400000000000000" pitchFamily="50" charset="-128"/>
                <a:ea typeface="游ゴシック" panose="020B0400000000000000" pitchFamily="50" charset="-128"/>
                <a:cs typeface="MS Gothic"/>
                <a:sym typeface="MS Gothic"/>
              </a:endParaRPr>
            </a:p>
          </p:txBody>
        </p:sp>
        <p:sp>
          <p:nvSpPr>
            <p:cNvPr id="5" name="Google Shape;774;p27">
              <a:extLst>
                <a:ext uri="{FF2B5EF4-FFF2-40B4-BE49-F238E27FC236}">
                  <a16:creationId xmlns:a16="http://schemas.microsoft.com/office/drawing/2014/main" id="{42544B7A-1EBB-8904-241B-92BF1D25E842}"/>
                </a:ext>
              </a:extLst>
            </p:cNvPr>
            <p:cNvSpPr txBox="1"/>
            <p:nvPr/>
          </p:nvSpPr>
          <p:spPr>
            <a:xfrm>
              <a:off x="1706616" y="312407"/>
              <a:ext cx="6674013" cy="347688"/>
            </a:xfrm>
            <a:prstGeom prst="rect">
              <a:avLst/>
            </a:prstGeom>
            <a:noFill/>
            <a:ln>
              <a:noFill/>
            </a:ln>
          </p:spPr>
          <p:txBody>
            <a:bodyPr spcFirstLastPara="1" wrap="square" lIns="0" tIns="39525" rIns="0" bIns="0" anchor="t" anchorCtr="0">
              <a:spAutoFit/>
            </a:bodyPr>
            <a:lstStyle/>
            <a:p>
              <a:pPr marL="12700" marR="0" lvl="0" indent="0" algn="l" rtl="0">
                <a:lnSpc>
                  <a:spcPct val="100000"/>
                </a:lnSpc>
                <a:spcBef>
                  <a:spcPts val="0"/>
                </a:spcBef>
                <a:spcAft>
                  <a:spcPts val="0"/>
                </a:spcAft>
                <a:buNone/>
              </a:pPr>
              <a:r>
                <a:rPr lang="ja-JP" altLang="en-US" sz="1000" b="0" i="0"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リリース</a:t>
              </a:r>
              <a:r>
                <a:rPr lang="en-US" altLang="ja-JP" sz="1000" b="0" i="0"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1000" b="0" i="0"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提供写真</a:t>
              </a:r>
              <a:r>
                <a:rPr lang="en-US" altLang="ja-JP" sz="1000" b="0" i="0"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1000" b="0" i="0"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商品</a:t>
              </a:r>
              <a:r>
                <a:rPr lang="ja-JP" altLang="en-US" sz="10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を編集部へお預けいただき、編集部オリジナル投稿を制作いたします。</a:t>
              </a:r>
              <a:endParaRPr lang="en-US" altLang="ja-JP" sz="10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en-US" altLang="ja-JP" sz="1000" b="1" dirty="0">
                  <a:solidFill>
                    <a:schemeClr val="tx1"/>
                  </a:solidFill>
                  <a:latin typeface="游ゴシック" panose="020B0400000000000000" pitchFamily="50" charset="-128"/>
                  <a:ea typeface="游ゴシック" panose="020B0400000000000000" pitchFamily="50" charset="-128"/>
                  <a:cs typeface="MS Gothic"/>
                  <a:sym typeface="MS Gothic"/>
                </a:rPr>
                <a:t>1</a:t>
              </a:r>
              <a:r>
                <a:rPr lang="ja-JP" altLang="en-US" sz="1000" b="1" dirty="0">
                  <a:solidFill>
                    <a:schemeClr val="tx1"/>
                  </a:solidFill>
                  <a:latin typeface="游ゴシック" panose="020B0400000000000000" pitchFamily="50" charset="-128"/>
                  <a:ea typeface="游ゴシック" panose="020B0400000000000000" pitchFamily="50" charset="-128"/>
                  <a:cs typeface="MS Gothic"/>
                  <a:sym typeface="MS Gothic"/>
                </a:rPr>
                <a:t>投稿あたり</a:t>
              </a:r>
              <a:r>
                <a:rPr lang="en-US" altLang="ja-JP" sz="1000" b="1" dirty="0">
                  <a:solidFill>
                    <a:schemeClr val="tx1"/>
                  </a:solidFill>
                  <a:latin typeface="游ゴシック" panose="020B0400000000000000" pitchFamily="50" charset="-128"/>
                  <a:ea typeface="游ゴシック" panose="020B0400000000000000" pitchFamily="50" charset="-128"/>
                  <a:cs typeface="MS Gothic"/>
                  <a:sym typeface="MS Gothic"/>
                </a:rPr>
                <a:t>1-3</a:t>
              </a:r>
              <a:r>
                <a:rPr lang="ja-JP" altLang="en-US" sz="1000" b="1" dirty="0">
                  <a:solidFill>
                    <a:schemeClr val="tx1"/>
                  </a:solidFill>
                  <a:latin typeface="游ゴシック" panose="020B0400000000000000" pitchFamily="50" charset="-128"/>
                  <a:ea typeface="游ゴシック" panose="020B0400000000000000" pitchFamily="50" charset="-128"/>
                  <a:cs typeface="MS Gothic"/>
                  <a:sym typeface="MS Gothic"/>
                </a:rPr>
                <a:t>点程度</a:t>
              </a:r>
              <a:r>
                <a:rPr lang="ja-JP" altLang="en-US" sz="1000" dirty="0">
                  <a:solidFill>
                    <a:schemeClr val="tx1"/>
                  </a:solidFill>
                  <a:latin typeface="游ゴシック" panose="020B0400000000000000" pitchFamily="50" charset="-128"/>
                  <a:ea typeface="游ゴシック" panose="020B0400000000000000" pitchFamily="50" charset="-128"/>
                  <a:cs typeface="MS Gothic"/>
                  <a:sym typeface="MS Gothic"/>
                </a:rPr>
                <a:t>の写真を掲載し、もの作りへのこだわりなどを伝える</a:t>
              </a:r>
              <a:r>
                <a:rPr lang="en-US" altLang="ja-JP" sz="1000" dirty="0">
                  <a:solidFill>
                    <a:schemeClr val="tx1"/>
                  </a:solidFill>
                  <a:latin typeface="游ゴシック" panose="020B0400000000000000" pitchFamily="50" charset="-128"/>
                  <a:ea typeface="游ゴシック" panose="020B0400000000000000" pitchFamily="50" charset="-128"/>
                  <a:cs typeface="MS Gothic"/>
                  <a:sym typeface="MS Gothic"/>
                </a:rPr>
                <a:t>Instagram</a:t>
              </a:r>
              <a:r>
                <a:rPr lang="ja-JP" altLang="en-US" sz="1000" dirty="0">
                  <a:solidFill>
                    <a:schemeClr val="tx1"/>
                  </a:solidFill>
                  <a:latin typeface="游ゴシック" panose="020B0400000000000000" pitchFamily="50" charset="-128"/>
                  <a:ea typeface="游ゴシック" panose="020B0400000000000000" pitchFamily="50" charset="-128"/>
                  <a:cs typeface="MS Gothic"/>
                  <a:sym typeface="MS Gothic"/>
                </a:rPr>
                <a:t>プランです。</a:t>
              </a:r>
              <a:endParaRPr lang="ja-JP" altLang="en-US" sz="10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p:txBody>
        </p:sp>
        <p:grpSp>
          <p:nvGrpSpPr>
            <p:cNvPr id="3" name="グループ化 2">
              <a:extLst>
                <a:ext uri="{FF2B5EF4-FFF2-40B4-BE49-F238E27FC236}">
                  <a16:creationId xmlns:a16="http://schemas.microsoft.com/office/drawing/2014/main" id="{C9651199-DA4D-4752-1546-07A414CF8CBC}"/>
                </a:ext>
              </a:extLst>
            </p:cNvPr>
            <p:cNvGrpSpPr/>
            <p:nvPr/>
          </p:nvGrpSpPr>
          <p:grpSpPr>
            <a:xfrm>
              <a:off x="220132" y="1447800"/>
              <a:ext cx="2167625" cy="2531269"/>
              <a:chOff x="692455" y="3062287"/>
              <a:chExt cx="2167625" cy="2531269"/>
            </a:xfrm>
          </p:grpSpPr>
          <p:sp>
            <p:nvSpPr>
              <p:cNvPr id="576" name="Google Shape;576;p20"/>
              <p:cNvSpPr txBox="1"/>
              <p:nvPr/>
            </p:nvSpPr>
            <p:spPr>
              <a:xfrm>
                <a:off x="692455" y="3062287"/>
                <a:ext cx="2167625" cy="286617"/>
              </a:xfrm>
              <a:prstGeom prst="rect">
                <a:avLst/>
              </a:prstGeom>
              <a:noFill/>
              <a:ln>
                <a:noFill/>
              </a:ln>
            </p:spPr>
            <p:txBody>
              <a:bodyPr spcFirstLastPara="1" wrap="square" lIns="0" tIns="9525" rIns="0" bIns="0" anchor="t" anchorCtr="0">
                <a:spAutoFit/>
              </a:bodyPr>
              <a:lstStyle/>
              <a:p>
                <a:pPr marL="12700" marR="0" lvl="0" indent="0" algn="ctr" rtl="0">
                  <a:lnSpc>
                    <a:spcPct val="100000"/>
                  </a:lnSpc>
                  <a:spcBef>
                    <a:spcPts val="0"/>
                  </a:spcBef>
                  <a:spcAft>
                    <a:spcPts val="0"/>
                  </a:spcAft>
                  <a:buNone/>
                </a:pPr>
                <a:r>
                  <a:rPr lang="ja-JP" altLang="en-US" sz="900" b="1" dirty="0">
                    <a:solidFill>
                      <a:schemeClr val="tx1"/>
                    </a:solidFill>
                    <a:latin typeface="游ゴシック" panose="020B0400000000000000" pitchFamily="50" charset="-128"/>
                    <a:ea typeface="游ゴシック" panose="020B0400000000000000" pitchFamily="50" charset="-128"/>
                    <a:cs typeface="MS Gothic"/>
                    <a:sym typeface="MS Gothic"/>
                  </a:rPr>
                  <a:t>①提供写真</a:t>
                </a:r>
                <a:r>
                  <a:rPr lang="en-US" altLang="ja-JP"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②編集部撮影の素材</a:t>
                </a:r>
                <a:endParaRPr lang="en-US" altLang="ja-JP"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を基に</a:t>
                </a:r>
                <a:r>
                  <a:rPr lang="ja"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フィード投稿</a:t>
                </a:r>
                <a:endParaRPr sz="9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p:txBody>
          </p:sp>
          <p:grpSp>
            <p:nvGrpSpPr>
              <p:cNvPr id="18" name="グループ化 17">
                <a:extLst>
                  <a:ext uri="{FF2B5EF4-FFF2-40B4-BE49-F238E27FC236}">
                    <a16:creationId xmlns:a16="http://schemas.microsoft.com/office/drawing/2014/main" id="{0CFF8788-FB41-A8C7-C56E-7359AF57DF33}"/>
                  </a:ext>
                </a:extLst>
              </p:cNvPr>
              <p:cNvGrpSpPr/>
              <p:nvPr/>
            </p:nvGrpSpPr>
            <p:grpSpPr>
              <a:xfrm>
                <a:off x="1150980" y="3355723"/>
                <a:ext cx="1169566" cy="2237833"/>
                <a:chOff x="-119773" y="3314544"/>
                <a:chExt cx="1169566" cy="2237833"/>
              </a:xfrm>
            </p:grpSpPr>
            <p:pic>
              <p:nvPicPr>
                <p:cNvPr id="12" name="Google Shape;446;p18">
                  <a:extLst>
                    <a:ext uri="{FF2B5EF4-FFF2-40B4-BE49-F238E27FC236}">
                      <a16:creationId xmlns:a16="http://schemas.microsoft.com/office/drawing/2014/main" id="{9233AF9D-F1D3-76A6-1DF1-3C2F6B30ECD2}"/>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773" y="3314544"/>
                  <a:ext cx="1169566" cy="2237833"/>
                </a:xfrm>
                <a:prstGeom prst="rect">
                  <a:avLst/>
                </a:prstGeom>
                <a:noFill/>
                <a:ln>
                  <a:noFill/>
                </a:ln>
              </p:spPr>
            </p:pic>
            <p:pic>
              <p:nvPicPr>
                <p:cNvPr id="17" name="図 16">
                  <a:extLst>
                    <a:ext uri="{FF2B5EF4-FFF2-40B4-BE49-F238E27FC236}">
                      <a16:creationId xmlns:a16="http://schemas.microsoft.com/office/drawing/2014/main" id="{2E80C2D2-5E37-4ECA-0759-46A220FE629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727" y="3551013"/>
                  <a:ext cx="983674" cy="1887064"/>
                </a:xfrm>
                <a:prstGeom prst="rect">
                  <a:avLst/>
                </a:prstGeom>
              </p:spPr>
            </p:pic>
            <p:pic>
              <p:nvPicPr>
                <p:cNvPr id="4" name="図 3">
                  <a:extLst>
                    <a:ext uri="{FF2B5EF4-FFF2-40B4-BE49-F238E27FC236}">
                      <a16:creationId xmlns:a16="http://schemas.microsoft.com/office/drawing/2014/main" id="{F47D008D-A491-DE52-D8B8-B031F157E49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840" y="3880496"/>
                  <a:ext cx="990337" cy="978938"/>
                </a:xfrm>
                <a:prstGeom prst="rect">
                  <a:avLst/>
                </a:prstGeom>
              </p:spPr>
            </p:pic>
          </p:grpSp>
        </p:grpSp>
        <p:sp>
          <p:nvSpPr>
            <p:cNvPr id="6" name="正方形/長方形 5">
              <a:extLst>
                <a:ext uri="{FF2B5EF4-FFF2-40B4-BE49-F238E27FC236}">
                  <a16:creationId xmlns:a16="http://schemas.microsoft.com/office/drawing/2014/main" id="{D4394D6C-2089-5F85-65FF-18B205FC3600}"/>
                </a:ext>
              </a:extLst>
            </p:cNvPr>
            <p:cNvSpPr/>
            <p:nvPr/>
          </p:nvSpPr>
          <p:spPr>
            <a:xfrm>
              <a:off x="2964179" y="4945380"/>
              <a:ext cx="3154233" cy="144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3" name="Google Shape;571;p20">
              <a:extLst>
                <a:ext uri="{FF2B5EF4-FFF2-40B4-BE49-F238E27FC236}">
                  <a16:creationId xmlns:a16="http://schemas.microsoft.com/office/drawing/2014/main" id="{8E71C25A-554C-B16A-36C7-DEFC8E260AFA}"/>
                </a:ext>
              </a:extLst>
            </p:cNvPr>
            <p:cNvGraphicFramePr/>
            <p:nvPr>
              <p:extLst>
                <p:ext uri="{D42A27DB-BD31-4B8C-83A1-F6EECF244321}">
                  <p14:modId xmlns:p14="http://schemas.microsoft.com/office/powerpoint/2010/main" val="3187854705"/>
                </p:ext>
              </p:extLst>
            </p:nvPr>
          </p:nvGraphicFramePr>
          <p:xfrm>
            <a:off x="4572000" y="681045"/>
            <a:ext cx="4459049" cy="4193200"/>
          </p:xfrm>
          <a:graphic>
            <a:graphicData uri="http://schemas.openxmlformats.org/drawingml/2006/table">
              <a:tbl>
                <a:tblPr firstRow="1" bandRow="1">
                  <a:noFill/>
                  <a:tableStyleId>{62A0D10D-50CF-4121-8E0F-D59097571FAB}</a:tableStyleId>
                </a:tblPr>
                <a:tblGrid>
                  <a:gridCol w="1071109">
                    <a:extLst>
                      <a:ext uri="{9D8B030D-6E8A-4147-A177-3AD203B41FA5}">
                        <a16:colId xmlns:a16="http://schemas.microsoft.com/office/drawing/2014/main" val="20000"/>
                      </a:ext>
                    </a:extLst>
                  </a:gridCol>
                  <a:gridCol w="3387940">
                    <a:extLst>
                      <a:ext uri="{9D8B030D-6E8A-4147-A177-3AD203B41FA5}">
                        <a16:colId xmlns:a16="http://schemas.microsoft.com/office/drawing/2014/main" val="20001"/>
                      </a:ext>
                    </a:extLst>
                  </a:gridCol>
                </a:tblGrid>
                <a:tr h="599450">
                  <a:tc>
                    <a:txBody>
                      <a:bodyPr/>
                      <a:lstStyle/>
                      <a:p>
                        <a:pPr marL="0" marR="0" lvl="0" indent="0" algn="ctr" rtl="0">
                          <a:lnSpc>
                            <a:spcPct val="100000"/>
                          </a:lnSpc>
                          <a:spcBef>
                            <a:spcPts val="0"/>
                          </a:spcBef>
                          <a:spcAft>
                            <a:spcPts val="0"/>
                          </a:spcAft>
                          <a:buNone/>
                        </a:pPr>
                        <a:r>
                          <a:rPr lang="ja" sz="900" b="1" u="none" strike="noStrike" cap="none" dirty="0">
                            <a:latin typeface="游ゴシック" panose="020B0400000000000000" pitchFamily="50" charset="-128"/>
                            <a:ea typeface="游ゴシック" panose="020B0400000000000000" pitchFamily="50" charset="-128"/>
                            <a:cs typeface="MS Gothic"/>
                            <a:sym typeface="MS Gothic"/>
                          </a:rPr>
                          <a:t>料金</a:t>
                        </a:r>
                        <a:endParaRPr sz="1600" b="1"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①</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SNS</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単体　</a:t>
                        </a:r>
                        <a:endPar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N</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en-US" alt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3</a:t>
                        </a:r>
                        <a:r>
                          <a:rPr 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00,000円 </a:t>
                        </a:r>
                        <a:r>
                          <a:rPr lang="en-US" alt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en-US" altLang="ja" sz="12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 </a:t>
                        </a:r>
                        <a:endParaRPr lang="en-US" altLang="ja-JP" sz="7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② </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モデル</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スタジオ撮影あり</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)SNS</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単体  　　　</a:t>
                        </a:r>
                        <a:endPar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9</a:t>
                        </a:r>
                        <a:r>
                          <a:rPr lang="ja"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00,000円 ～</a:t>
                        </a:r>
                        <a:r>
                          <a:rPr lang="en-US" alt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endParaRPr sz="12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700" b="1" u="none" strike="noStrike" cap="none" dirty="0">
                            <a:latin typeface="游ゴシック" panose="020B0400000000000000" pitchFamily="50" charset="-128"/>
                            <a:ea typeface="游ゴシック" panose="020B0400000000000000" pitchFamily="50" charset="-128"/>
                            <a:cs typeface="MS Gothic"/>
                            <a:sym typeface="MS Gothic"/>
                          </a:rPr>
                          <a:t>              掲載費 </a:t>
                        </a:r>
                        <a:r>
                          <a:rPr lang="en-US" altLang="ja" sz="700" b="1" u="none" strike="noStrike" cap="none" dirty="0">
                            <a:latin typeface="游ゴシック" panose="020B0400000000000000" pitchFamily="50" charset="-128"/>
                            <a:ea typeface="游ゴシック" panose="020B0400000000000000" pitchFamily="50" charset="-128"/>
                            <a:cs typeface="MS Gothic"/>
                            <a:sym typeface="MS Gothic"/>
                          </a:rPr>
                          <a:t>G 300,000</a:t>
                        </a:r>
                        <a:r>
                          <a:rPr lang="ja-JP" altLang="en-US" sz="700" b="1" u="none" strike="noStrike" cap="none" dirty="0">
                            <a:latin typeface="游ゴシック" panose="020B0400000000000000" pitchFamily="50" charset="-128"/>
                            <a:ea typeface="游ゴシック" panose="020B0400000000000000" pitchFamily="50" charset="-128"/>
                            <a:cs typeface="MS Gothic"/>
                            <a:sym typeface="MS Gothic"/>
                          </a:rPr>
                          <a:t>円 ＋ 制作費 </a:t>
                        </a:r>
                        <a:r>
                          <a:rPr lang="en-US" altLang="ja" sz="700" b="1" u="none" strike="noStrike" cap="none" dirty="0">
                            <a:latin typeface="游ゴシック" panose="020B0400000000000000" pitchFamily="50" charset="-128"/>
                            <a:ea typeface="游ゴシック" panose="020B0400000000000000" pitchFamily="50" charset="-128"/>
                            <a:cs typeface="MS Gothic"/>
                            <a:sym typeface="MS Gothic"/>
                          </a:rPr>
                          <a:t>N 600,000</a:t>
                        </a:r>
                        <a:r>
                          <a:rPr lang="ja-JP" altLang="en-US" sz="700" b="1" u="none" strike="noStrike" cap="none" dirty="0">
                            <a:latin typeface="游ゴシック" panose="020B0400000000000000" pitchFamily="50" charset="-128"/>
                            <a:ea typeface="游ゴシック" panose="020B0400000000000000" pitchFamily="50" charset="-128"/>
                            <a:cs typeface="MS Gothic"/>
                            <a:sym typeface="MS Gothic"/>
                          </a:rPr>
                          <a:t>円～</a:t>
                        </a:r>
                        <a:endParaRPr lang="ja-JP" altLang="en-US" sz="7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 altLang="ja-JP"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※税別料金です。　</a:t>
                        </a:r>
                        <a:r>
                          <a:rPr lang="en-US" altLang="ja-JP"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制作費</a:t>
                        </a:r>
                        <a:r>
                          <a:rPr lang="ja-JP" altLang="en-US"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を含みます。</a:t>
                        </a:r>
                        <a:endParaRPr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※商材によってお受けできない場合もあります。</a:t>
                        </a:r>
                        <a:endParaRPr sz="1600" b="1" dirty="0">
                          <a:solidFill>
                            <a:schemeClr val="tx1"/>
                          </a:solidFill>
                          <a:latin typeface="游ゴシック" panose="020B0400000000000000" pitchFamily="50" charset="-128"/>
                          <a:ea typeface="游ゴシック" panose="020B0400000000000000" pitchFamily="50" charset="-12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0"/>
                    </a:ext>
                  </a:extLst>
                </a:tr>
                <a:tr h="25200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想定リーチ数</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10,000 - 20,000 リーチ想定</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5200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実施項目</a:t>
                        </a:r>
                        <a:endParaRPr sz="9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Instagram：フィード投稿 1回</a:t>
                        </a:r>
                        <a:endParaRPr lang="en-US" alt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2"/>
                    </a:ext>
                  </a:extLst>
                </a:tr>
                <a:tr h="25200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計測期間</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公開日より4週間</a:t>
                        </a:r>
                        <a:endParaRPr sz="1600" dirty="0">
                          <a:solidFill>
                            <a:schemeClr val="tx1"/>
                          </a:solidFill>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7010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投稿内容</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・画像</a:t>
                        </a:r>
                        <a:r>
                          <a:rPr lang="en-US" alt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1</a:t>
                        </a: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en-US" alt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3</a:t>
                        </a: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枚程度想定</a:t>
                        </a:r>
                        <a:r>
                          <a:rPr lang="en-US" alt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・テキスト</a:t>
                        </a:r>
                        <a:endParaRPr lang="en-US" alt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・任意のハッシュタグ（編集部にて選定）</a:t>
                        </a:r>
                        <a:endParaRPr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・クライアント様ご指定のハッシュタグ（3つまで）</a:t>
                        </a:r>
                        <a:endParaRPr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900" dirty="0">
                            <a:solidFill>
                              <a:schemeClr val="tx1"/>
                            </a:solidFill>
                            <a:latin typeface="游ゴシック" panose="020B0400000000000000" pitchFamily="50" charset="-128"/>
                            <a:ea typeface="游ゴシック" panose="020B0400000000000000" pitchFamily="50" charset="-128"/>
                          </a:rPr>
                          <a:t>・投稿には</a:t>
                        </a:r>
                        <a:r>
                          <a:rPr lang="en-US" altLang="ja-JP" sz="900" dirty="0">
                            <a:solidFill>
                              <a:schemeClr val="tx1"/>
                            </a:solidFill>
                            <a:latin typeface="游ゴシック" panose="020B0400000000000000" pitchFamily="50" charset="-128"/>
                            <a:ea typeface="游ゴシック" panose="020B0400000000000000" pitchFamily="50" charset="-128"/>
                          </a:rPr>
                          <a:t>『</a:t>
                        </a:r>
                        <a:r>
                          <a:rPr lang="ja-JP" altLang="en-US" sz="900" dirty="0">
                            <a:solidFill>
                              <a:schemeClr val="tx1"/>
                            </a:solidFill>
                            <a:latin typeface="游ゴシック" panose="020B0400000000000000" pitchFamily="50" charset="-128"/>
                            <a:ea typeface="游ゴシック" panose="020B0400000000000000" pitchFamily="50" charset="-128"/>
                          </a:rPr>
                          <a:t>＃</a:t>
                        </a:r>
                        <a:r>
                          <a:rPr lang="en-US" altLang="ja-JP" sz="900" dirty="0">
                            <a:solidFill>
                              <a:schemeClr val="tx1"/>
                            </a:solidFill>
                            <a:latin typeface="游ゴシック" panose="020B0400000000000000" pitchFamily="50" charset="-128"/>
                            <a:ea typeface="游ゴシック" panose="020B0400000000000000" pitchFamily="50" charset="-128"/>
                          </a:rPr>
                          <a:t>PR</a:t>
                        </a:r>
                        <a:r>
                          <a:rPr lang="ja-JP" altLang="en-US" sz="900" dirty="0">
                            <a:solidFill>
                              <a:schemeClr val="tx1"/>
                            </a:solidFill>
                            <a:latin typeface="游ゴシック" panose="020B0400000000000000" pitchFamily="50" charset="-128"/>
                            <a:ea typeface="游ゴシック" panose="020B0400000000000000" pitchFamily="50" charset="-128"/>
                          </a:rPr>
                          <a:t>（大文字） ＃貴社名もしくは正式なサービス</a:t>
                        </a:r>
                        <a:r>
                          <a:rPr lang="en-US" altLang="ja-JP" sz="900" dirty="0">
                            <a:solidFill>
                              <a:schemeClr val="tx1"/>
                            </a:solidFill>
                            <a:latin typeface="游ゴシック" panose="020B0400000000000000" pitchFamily="50" charset="-128"/>
                            <a:ea typeface="游ゴシック" panose="020B0400000000000000" pitchFamily="50" charset="-128"/>
                          </a:rPr>
                          <a:t>/</a:t>
                        </a:r>
                        <a:r>
                          <a:rPr lang="ja-JP" altLang="en-US" sz="900" dirty="0">
                            <a:solidFill>
                              <a:schemeClr val="tx1"/>
                            </a:solidFill>
                            <a:latin typeface="游ゴシック" panose="020B0400000000000000" pitchFamily="50" charset="-128"/>
                            <a:ea typeface="游ゴシック" panose="020B0400000000000000" pitchFamily="50" charset="-128"/>
                          </a:rPr>
                          <a:t>商品名</a:t>
                        </a:r>
                        <a:r>
                          <a:rPr lang="en-US" altLang="ja-JP" sz="900" dirty="0">
                            <a:solidFill>
                              <a:schemeClr val="tx1"/>
                            </a:solidFill>
                            <a:latin typeface="游ゴシック" panose="020B0400000000000000" pitchFamily="50" charset="-128"/>
                            <a:ea typeface="游ゴシック" panose="020B0400000000000000" pitchFamily="50" charset="-128"/>
                          </a:rPr>
                          <a:t>』</a:t>
                        </a:r>
                        <a:r>
                          <a:rPr lang="ja-JP" altLang="en-US" sz="900" dirty="0">
                            <a:solidFill>
                              <a:schemeClr val="tx1"/>
                            </a:solidFill>
                            <a:latin typeface="游ゴシック" panose="020B0400000000000000" pitchFamily="50" charset="-128"/>
                            <a:ea typeface="游ゴシック" panose="020B0400000000000000" pitchFamily="50" charset="-128"/>
                          </a:rPr>
                          <a:t>の順にて、ハッシュタグ列冒頭に記載します。</a:t>
                        </a:r>
                        <a:endParaRPr sz="900" dirty="0">
                          <a:solidFill>
                            <a:schemeClr val="tx1"/>
                          </a:solidFill>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4"/>
                    </a:ext>
                  </a:extLst>
                </a:tr>
                <a:tr h="25200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レポート</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エンゲージメント数</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Instagram</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imp</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数</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いいね、保存数など</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記事公開日</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任意の平日でご希望の日時を指定いただけます。</a:t>
                        </a:r>
                        <a:endParaRPr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①</a:t>
                        </a: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公開ご希望日の</a:t>
                        </a:r>
                        <a:r>
                          <a:rPr lang="en-US" alt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15</a:t>
                        </a:r>
                        <a:r>
                          <a:rPr lang="ja-JP" altLang="en-US"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営業</a:t>
                        </a: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日前までにお申し込みください。</a:t>
                        </a:r>
                        <a:endParaRPr lang="en-US" alt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900" u="none" strike="noStrike" cap="none" dirty="0">
                            <a:solidFill>
                              <a:schemeClr val="tx1"/>
                            </a:solidFill>
                            <a:latin typeface="游ゴシック" panose="020B0400000000000000" pitchFamily="50" charset="-128"/>
                            <a:ea typeface="游ゴシック" panose="020B0400000000000000" pitchFamily="50" charset="-128"/>
                            <a:sym typeface="MS Gothic"/>
                          </a:rPr>
                          <a:t>②公開ご希望日の</a:t>
                        </a:r>
                        <a:r>
                          <a:rPr lang="en-US" altLang="ja-JP" sz="900" u="none" strike="noStrike" cap="none" dirty="0">
                            <a:solidFill>
                              <a:schemeClr val="tx1"/>
                            </a:solidFill>
                            <a:latin typeface="游ゴシック" panose="020B0400000000000000" pitchFamily="50" charset="-128"/>
                            <a:ea typeface="游ゴシック" panose="020B0400000000000000" pitchFamily="50" charset="-128"/>
                            <a:sym typeface="MS Gothic"/>
                          </a:rPr>
                          <a:t>30</a:t>
                        </a:r>
                        <a:r>
                          <a:rPr lang="ja-JP" altLang="en-US" sz="900" u="none" strike="noStrike" cap="none" dirty="0">
                            <a:solidFill>
                              <a:schemeClr val="tx1"/>
                            </a:solidFill>
                            <a:latin typeface="游ゴシック" panose="020B0400000000000000" pitchFamily="50" charset="-128"/>
                            <a:ea typeface="游ゴシック" panose="020B0400000000000000" pitchFamily="50" charset="-128"/>
                            <a:sym typeface="MS Gothic"/>
                          </a:rPr>
                          <a:t>営業日前までにお申し込みください。</a:t>
                        </a:r>
                        <a:endParaRPr sz="1600" dirty="0">
                          <a:solidFill>
                            <a:schemeClr val="tx1"/>
                          </a:solidFill>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6"/>
                    </a:ext>
                  </a:extLst>
                </a:tr>
                <a:tr h="5994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注意事項</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JP" altLang="en-US" sz="8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・クライアント、リリース画像の審査を事前に行わせていただきます。</a:t>
                        </a:r>
                        <a:endParaRPr lang="en-US" altLang="ja" sz="8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遠方</a:t>
                        </a: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取材・撮影</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をする</a:t>
                        </a: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場合は</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別途費用が発生いたします。</a:t>
                        </a:r>
                        <a:endParaRPr lang="en-US" alt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dirty="0">
                            <a:solidFill>
                              <a:schemeClr val="tx1"/>
                            </a:solidFill>
                            <a:latin typeface="游ゴシック" panose="020B0400000000000000" pitchFamily="50" charset="-128"/>
                            <a:ea typeface="游ゴシック" panose="020B0400000000000000" pitchFamily="50" charset="-128"/>
                          </a:rPr>
                          <a:t>・</a:t>
                        </a:r>
                        <a:r>
                          <a:rPr lang="en-US" altLang="ja-JP" sz="800" dirty="0">
                            <a:solidFill>
                              <a:schemeClr val="tx1"/>
                            </a:solidFill>
                            <a:latin typeface="游ゴシック" panose="020B0400000000000000" pitchFamily="50" charset="-128"/>
                            <a:ea typeface="游ゴシック" panose="020B0400000000000000" pitchFamily="50" charset="-128"/>
                          </a:rPr>
                          <a:t>Meta</a:t>
                        </a:r>
                        <a:r>
                          <a:rPr lang="ja-JP" altLang="en-US" sz="800" dirty="0">
                            <a:solidFill>
                              <a:schemeClr val="tx1"/>
                            </a:solidFill>
                            <a:latin typeface="游ゴシック" panose="020B0400000000000000" pitchFamily="50" charset="-128"/>
                            <a:ea typeface="游ゴシック" panose="020B0400000000000000" pitchFamily="50" charset="-128"/>
                          </a:rPr>
                          <a:t>社の提供するブランドコンテンツタグの紐づけを行います。</a:t>
                        </a:r>
                        <a:endParaRPr sz="800" dirty="0">
                          <a:solidFill>
                            <a:schemeClr val="tx1"/>
                          </a:solidFill>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・広告を含む外部配信を行う場合がございます。</a:t>
                        </a:r>
                        <a:endParaRPr sz="1600" dirty="0">
                          <a:solidFill>
                            <a:schemeClr val="tx1"/>
                          </a:solidFill>
                        </a:endParaRPr>
                      </a:p>
                      <a:p>
                        <a:pPr marL="0" marR="0" lvl="0" indent="0" algn="l" rtl="0">
                          <a:lnSpc>
                            <a:spcPct val="100000"/>
                          </a:lnSpc>
                          <a:spcBef>
                            <a:spcPts val="0"/>
                          </a:spcBef>
                          <a:spcAft>
                            <a:spcPts val="0"/>
                          </a:spcAft>
                          <a:buNone/>
                        </a:pP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・二次利用については各営業担当にご相談ください。</a:t>
                        </a:r>
                        <a:endParaRPr sz="1600" dirty="0">
                          <a:solidFill>
                            <a:schemeClr val="tx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grpSp>
          <p:nvGrpSpPr>
            <p:cNvPr id="29" name="グループ化 28">
              <a:extLst>
                <a:ext uri="{FF2B5EF4-FFF2-40B4-BE49-F238E27FC236}">
                  <a16:creationId xmlns:a16="http://schemas.microsoft.com/office/drawing/2014/main" id="{0FBA85C9-B6F5-2C67-CDD2-C6A3B6D1B889}"/>
                </a:ext>
              </a:extLst>
            </p:cNvPr>
            <p:cNvGrpSpPr/>
            <p:nvPr/>
          </p:nvGrpSpPr>
          <p:grpSpPr>
            <a:xfrm>
              <a:off x="365536" y="4105996"/>
              <a:ext cx="2005965" cy="597502"/>
              <a:chOff x="2215767" y="2591521"/>
              <a:chExt cx="2005965" cy="597502"/>
            </a:xfrm>
          </p:grpSpPr>
          <p:sp>
            <p:nvSpPr>
              <p:cNvPr id="30" name="Google Shape;637;p22">
                <a:extLst>
                  <a:ext uri="{FF2B5EF4-FFF2-40B4-BE49-F238E27FC236}">
                    <a16:creationId xmlns:a16="http://schemas.microsoft.com/office/drawing/2014/main" id="{006673AD-846B-E4FB-2382-EB27BFD3309C}"/>
                  </a:ext>
                </a:extLst>
              </p:cNvPr>
              <p:cNvSpPr/>
              <p:nvPr/>
            </p:nvSpPr>
            <p:spPr>
              <a:xfrm>
                <a:off x="2215767" y="2656100"/>
                <a:ext cx="2005965" cy="532923"/>
              </a:xfrm>
              <a:custGeom>
                <a:avLst/>
                <a:gdLst/>
                <a:ahLst/>
                <a:cxnLst/>
                <a:rect l="l" t="t" r="r" b="b"/>
                <a:pathLst>
                  <a:path w="2674620" h="710564" extrusionOk="0">
                    <a:moveTo>
                      <a:pt x="0" y="710183"/>
                    </a:moveTo>
                    <a:lnTo>
                      <a:pt x="2674620" y="710183"/>
                    </a:lnTo>
                    <a:lnTo>
                      <a:pt x="2674620" y="0"/>
                    </a:lnTo>
                    <a:lnTo>
                      <a:pt x="0" y="0"/>
                    </a:lnTo>
                    <a:lnTo>
                      <a:pt x="0" y="710183"/>
                    </a:lnTo>
                    <a:close/>
                  </a:path>
                </a:pathLst>
              </a:custGeom>
              <a:noFill/>
              <a:ln w="25550" cap="flat" cmpd="sng">
                <a:solidFill>
                  <a:srgbClr val="0D0D0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1" name="Google Shape;638;p22">
                <a:extLst>
                  <a:ext uri="{FF2B5EF4-FFF2-40B4-BE49-F238E27FC236}">
                    <a16:creationId xmlns:a16="http://schemas.microsoft.com/office/drawing/2014/main" id="{AC700638-58E5-E85E-B535-311ABB5169DE}"/>
                  </a:ext>
                </a:extLst>
              </p:cNvPr>
              <p:cNvSpPr txBox="1"/>
              <p:nvPr/>
            </p:nvSpPr>
            <p:spPr>
              <a:xfrm>
                <a:off x="2684779" y="2759577"/>
                <a:ext cx="1221900" cy="393921"/>
              </a:xfrm>
              <a:prstGeom prst="rect">
                <a:avLst/>
              </a:prstGeom>
              <a:noFill/>
              <a:ln>
                <a:noFill/>
              </a:ln>
            </p:spPr>
            <p:txBody>
              <a:bodyPr spcFirstLastPara="1" wrap="square" lIns="0" tIns="10000" rIns="0" bIns="0" anchor="t" anchorCtr="0">
                <a:spAutoFit/>
              </a:bodyPr>
              <a:lstStyle/>
              <a:p>
                <a:pPr marL="12700" marR="0" lvl="0" indent="0" algn="l" rtl="0">
                  <a:lnSpc>
                    <a:spcPct val="119047"/>
                  </a:lnSpc>
                  <a:spcBef>
                    <a:spcPts val="0"/>
                  </a:spcBef>
                  <a:spcAft>
                    <a:spcPts val="0"/>
                  </a:spcAft>
                  <a:buNone/>
                </a:pPr>
                <a:r>
                  <a:rPr 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広告配信：￥</a:t>
                </a:r>
                <a:r>
                  <a:rPr lang="en-US" alt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5</a:t>
                </a:r>
                <a:r>
                  <a:rPr 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00,000(G)~</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18333"/>
                  </a:lnSpc>
                  <a:spcBef>
                    <a:spcPts val="0"/>
                  </a:spcBef>
                  <a:spcAft>
                    <a:spcPts val="0"/>
                  </a:spcAft>
                  <a:buNone/>
                </a:pPr>
                <a:r>
                  <a:rPr lang="ja" sz="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※ターゲット/配信量により金額は変動</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4" name="Google Shape;639;p22">
                <a:extLst>
                  <a:ext uri="{FF2B5EF4-FFF2-40B4-BE49-F238E27FC236}">
                    <a16:creationId xmlns:a16="http://schemas.microsoft.com/office/drawing/2014/main" id="{6A336CBE-961F-5112-0A70-8183DB5BC3B5}"/>
                  </a:ext>
                </a:extLst>
              </p:cNvPr>
              <p:cNvSpPr txBox="1"/>
              <p:nvPr/>
            </p:nvSpPr>
            <p:spPr>
              <a:xfrm>
                <a:off x="2625533" y="2591521"/>
                <a:ext cx="1080300" cy="126943"/>
              </a:xfrm>
              <a:prstGeom prst="rect">
                <a:avLst/>
              </a:prstGeom>
              <a:solidFill>
                <a:srgbClr val="000000"/>
              </a:solidFill>
              <a:ln>
                <a:noFill/>
              </a:ln>
            </p:spPr>
            <p:txBody>
              <a:bodyPr spcFirstLastPara="1" wrap="square" lIns="0" tIns="34275" rIns="0" bIns="0" anchor="t" anchorCtr="0">
                <a:spAutoFit/>
              </a:bodyPr>
              <a:lstStyle/>
              <a:p>
                <a:pPr marL="266693" marR="0" lvl="0" indent="0" algn="l" rtl="0">
                  <a:lnSpc>
                    <a:spcPct val="100000"/>
                  </a:lnSpc>
                  <a:spcBef>
                    <a:spcPts val="0"/>
                  </a:spcBef>
                  <a:spcAft>
                    <a:spcPts val="0"/>
                  </a:spcAft>
                  <a:buNone/>
                </a:pPr>
                <a:r>
                  <a:rPr lang="ja" sz="6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配信オプション</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35" name="Google Shape;653;p22">
                <a:extLst>
                  <a:ext uri="{FF2B5EF4-FFF2-40B4-BE49-F238E27FC236}">
                    <a16:creationId xmlns:a16="http://schemas.microsoft.com/office/drawing/2014/main" id="{A8285F66-2688-0F97-D027-801AFD514896}"/>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308923" y="2821265"/>
                <a:ext cx="281177" cy="282321"/>
              </a:xfrm>
              <a:prstGeom prst="rect">
                <a:avLst/>
              </a:prstGeom>
              <a:noFill/>
              <a:ln>
                <a:noFill/>
              </a:ln>
            </p:spPr>
          </p:pic>
        </p:grpSp>
        <p:sp>
          <p:nvSpPr>
            <p:cNvPr id="43" name="テキスト ボックス 42">
              <a:extLst>
                <a:ext uri="{FF2B5EF4-FFF2-40B4-BE49-F238E27FC236}">
                  <a16:creationId xmlns:a16="http://schemas.microsoft.com/office/drawing/2014/main" id="{6A811CAD-8D11-D73F-6F23-9004EBA656E7}"/>
                </a:ext>
              </a:extLst>
            </p:cNvPr>
            <p:cNvSpPr txBox="1"/>
            <p:nvPr/>
          </p:nvSpPr>
          <p:spPr>
            <a:xfrm>
              <a:off x="64295" y="4710411"/>
              <a:ext cx="4221956" cy="461665"/>
            </a:xfrm>
            <a:prstGeom prst="rect">
              <a:avLst/>
            </a:prstGeom>
            <a:noFill/>
          </p:spPr>
          <p:txBody>
            <a:bodyPr wrap="square" rtlCol="0">
              <a:spAutoFit/>
            </a:bodyPr>
            <a:lstStyle/>
            <a:p>
              <a:r>
                <a:rPr kumimoji="1" lang="en-US" altLang="ja-JP" sz="1200" b="1" dirty="0">
                  <a:solidFill>
                    <a:srgbClr val="FF0000"/>
                  </a:solidFill>
                  <a:latin typeface="游ゴシック" panose="020B0400000000000000" pitchFamily="50" charset="-128"/>
                  <a:ea typeface="游ゴシック" panose="020B0400000000000000" pitchFamily="50" charset="-128"/>
                </a:rPr>
                <a:t>※</a:t>
              </a:r>
              <a:r>
                <a:rPr kumimoji="1" lang="ja-JP" altLang="en-US" sz="1200" b="1" dirty="0">
                  <a:solidFill>
                    <a:srgbClr val="FF0000"/>
                  </a:solidFill>
                  <a:latin typeface="游ゴシック" panose="020B0400000000000000" pitchFamily="50" charset="-128"/>
                  <a:ea typeface="游ゴシック" panose="020B0400000000000000" pitchFamily="50" charset="-128"/>
                </a:rPr>
                <a:t>記事タイアップを実施し写真１枚を</a:t>
              </a:r>
              <a:r>
                <a:rPr kumimoji="1" lang="en-US" altLang="ja-JP" sz="1200" b="1" dirty="0">
                  <a:solidFill>
                    <a:srgbClr val="FF0000"/>
                  </a:solidFill>
                  <a:latin typeface="游ゴシック" panose="020B0400000000000000" pitchFamily="50" charset="-128"/>
                  <a:ea typeface="游ゴシック" panose="020B0400000000000000" pitchFamily="50" charset="-128"/>
                </a:rPr>
                <a:t>Instagram</a:t>
              </a:r>
              <a:r>
                <a:rPr kumimoji="1" lang="ja-JP" altLang="en-US" sz="1200" b="1" dirty="0">
                  <a:solidFill>
                    <a:srgbClr val="FF0000"/>
                  </a:solidFill>
                  <a:latin typeface="游ゴシック" panose="020B0400000000000000" pitchFamily="50" charset="-128"/>
                  <a:ea typeface="游ゴシック" panose="020B0400000000000000" pitchFamily="50" charset="-128"/>
                </a:rPr>
                <a:t>投稿</a:t>
              </a:r>
              <a:endParaRPr kumimoji="1" lang="en-US" altLang="ja-JP" sz="1200" b="1" dirty="0">
                <a:solidFill>
                  <a:srgbClr val="FF0000"/>
                </a:solidFill>
                <a:latin typeface="游ゴシック" panose="020B0400000000000000" pitchFamily="50" charset="-128"/>
                <a:ea typeface="游ゴシック" panose="020B0400000000000000" pitchFamily="50" charset="-128"/>
              </a:endParaRPr>
            </a:p>
            <a:p>
              <a:r>
                <a:rPr kumimoji="1" lang="ja-JP" altLang="en-US" sz="1200" b="1" dirty="0">
                  <a:solidFill>
                    <a:srgbClr val="FF0000"/>
                  </a:solidFill>
                  <a:latin typeface="游ゴシック" panose="020B0400000000000000" pitchFamily="50" charset="-128"/>
                  <a:ea typeface="游ゴシック" panose="020B0400000000000000" pitchFamily="50" charset="-128"/>
                </a:rPr>
                <a:t>（オプションメニュー）の場合は「</a:t>
              </a:r>
              <a:r>
                <a:rPr kumimoji="1" lang="en-US" altLang="ja-JP" sz="1200" b="1" dirty="0">
                  <a:solidFill>
                    <a:srgbClr val="FF0000"/>
                  </a:solidFill>
                  <a:latin typeface="游ゴシック" panose="020B0400000000000000" pitchFamily="50" charset="-128"/>
                  <a:ea typeface="游ゴシック" panose="020B0400000000000000" pitchFamily="50" charset="-128"/>
                </a:rPr>
                <a:t>G10</a:t>
              </a:r>
              <a:r>
                <a:rPr kumimoji="1" lang="ja-JP" altLang="en-US" sz="1200" b="1" dirty="0">
                  <a:solidFill>
                    <a:srgbClr val="FF0000"/>
                  </a:solidFill>
                  <a:latin typeface="游ゴシック" panose="020B0400000000000000" pitchFamily="50" charset="-128"/>
                  <a:ea typeface="游ゴシック" panose="020B0400000000000000" pitchFamily="50" charset="-128"/>
                </a:rPr>
                <a:t>万円」となります。</a:t>
              </a:r>
            </a:p>
          </p:txBody>
        </p:sp>
        <p:pic>
          <p:nvPicPr>
            <p:cNvPr id="23" name="Google Shape;991;p35">
              <a:extLst>
                <a:ext uri="{FF2B5EF4-FFF2-40B4-BE49-F238E27FC236}">
                  <a16:creationId xmlns:a16="http://schemas.microsoft.com/office/drawing/2014/main" id="{D6272C46-67A3-CDB6-9464-82944A3C40AE}"/>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93377" y="2307431"/>
              <a:ext cx="963986" cy="992982"/>
            </a:xfrm>
            <a:prstGeom prst="rect">
              <a:avLst/>
            </a:prstGeom>
            <a:noFill/>
            <a:ln>
              <a:noFill/>
            </a:ln>
          </p:spPr>
        </p:pic>
        <p:grpSp>
          <p:nvGrpSpPr>
            <p:cNvPr id="2" name="グループ化 1">
              <a:extLst>
                <a:ext uri="{FF2B5EF4-FFF2-40B4-BE49-F238E27FC236}">
                  <a16:creationId xmlns:a16="http://schemas.microsoft.com/office/drawing/2014/main" id="{66557D05-2914-DA79-ABE4-48DCEB67490F}"/>
                </a:ext>
              </a:extLst>
            </p:cNvPr>
            <p:cNvGrpSpPr/>
            <p:nvPr/>
          </p:nvGrpSpPr>
          <p:grpSpPr>
            <a:xfrm>
              <a:off x="2478883" y="1094240"/>
              <a:ext cx="1821655" cy="3118581"/>
              <a:chOff x="2478883" y="1094240"/>
              <a:chExt cx="1821655" cy="3118581"/>
            </a:xfrm>
          </p:grpSpPr>
          <p:grpSp>
            <p:nvGrpSpPr>
              <p:cNvPr id="36" name="グループ化 35">
                <a:extLst>
                  <a:ext uri="{FF2B5EF4-FFF2-40B4-BE49-F238E27FC236}">
                    <a16:creationId xmlns:a16="http://schemas.microsoft.com/office/drawing/2014/main" id="{95407CF8-F1F9-F5C0-793A-3688B0A0FF26}"/>
                  </a:ext>
                </a:extLst>
              </p:cNvPr>
              <p:cNvGrpSpPr/>
              <p:nvPr/>
            </p:nvGrpSpPr>
            <p:grpSpPr>
              <a:xfrm>
                <a:off x="2565028" y="1450181"/>
                <a:ext cx="1735510" cy="2762640"/>
                <a:chOff x="685800" y="1787652"/>
                <a:chExt cx="2143125" cy="3053819"/>
              </a:xfrm>
            </p:grpSpPr>
            <p:sp>
              <p:nvSpPr>
                <p:cNvPr id="38" name="Google Shape;990;p35">
                  <a:extLst>
                    <a:ext uri="{FF2B5EF4-FFF2-40B4-BE49-F238E27FC236}">
                      <a16:creationId xmlns:a16="http://schemas.microsoft.com/office/drawing/2014/main" id="{3C6F313C-86B0-A84C-E512-C950C9D022AE}"/>
                    </a:ext>
                  </a:extLst>
                </p:cNvPr>
                <p:cNvSpPr txBox="1"/>
                <p:nvPr/>
              </p:nvSpPr>
              <p:spPr>
                <a:xfrm>
                  <a:off x="745541" y="3898202"/>
                  <a:ext cx="2001600" cy="943269"/>
                </a:xfrm>
                <a:prstGeom prst="rect">
                  <a:avLst/>
                </a:prstGeom>
                <a:noFill/>
                <a:ln>
                  <a:noFill/>
                </a:ln>
              </p:spPr>
              <p:txBody>
                <a:bodyPr spcFirstLastPara="1" wrap="square" lIns="0" tIns="10475" rIns="0" bIns="0" anchor="t" anchorCtr="0">
                  <a:spAutoFit/>
                </a:bodyPr>
                <a:lstStyle/>
                <a:p>
                  <a:pPr marL="12700" marR="0" lvl="0" indent="0" algn="l" rtl="0">
                    <a:lnSpc>
                      <a:spcPct val="99300"/>
                    </a:lnSpc>
                    <a:spcBef>
                      <a:spcPts val="0"/>
                    </a:spcBef>
                    <a:spcAft>
                      <a:spcPts val="0"/>
                    </a:spcAft>
                    <a:buNone/>
                  </a:pPr>
                  <a:r>
                    <a:rPr lang="ja"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金子敦子さんがこの夏、寝具をいま話題のアイテムに一  新！ 北欧「ノルディックスリープ」の丸洗いできるふわ ふわピロー＆デュペに金子さんが感動している様子を、さ きほどサイトにアップいたしましたー。この記事から購入 すると20％OFFになるので、ぜひチェックしてみてくださいね。</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15625"/>
                    </a:lnSpc>
                    <a:spcBef>
                      <a:spcPts val="0"/>
                    </a:spcBef>
                    <a:spcAft>
                      <a:spcPts val="0"/>
                    </a:spcAft>
                    <a:buNone/>
                  </a:pPr>
                  <a:r>
                    <a:rPr lang="ja"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just" rtl="0">
                    <a:lnSpc>
                      <a:spcPct val="100000"/>
                    </a:lnSpc>
                    <a:spcBef>
                      <a:spcPts val="0"/>
                    </a:spcBef>
                    <a:spcAft>
                      <a:spcPts val="0"/>
                    </a:spcAft>
                    <a:buNone/>
                  </a:pPr>
                  <a:r>
                    <a:rPr lang="ja"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#PR</a:t>
                  </a:r>
                  <a:r>
                    <a:rPr lang="ja" altLang="ja-JP"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 #ノルディックスリープ</a:t>
                  </a:r>
                  <a:r>
                    <a:rPr lang="ja"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#暮らしとおしゃれの編集室#金子敦子さん#夏の寝具  #NORDICSLEEP #枕#洗える枕#洗え る布団#肌掛け#肌掛け布団#nordicsleepjapan</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39" name="Google Shape;991;p35">
                  <a:extLst>
                    <a:ext uri="{FF2B5EF4-FFF2-40B4-BE49-F238E27FC236}">
                      <a16:creationId xmlns:a16="http://schemas.microsoft.com/office/drawing/2014/main" id="{C22592A4-D879-DC8A-9FE2-F0E70595545C}"/>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85800" y="1787652"/>
                  <a:ext cx="2143125" cy="2031111"/>
                </a:xfrm>
                <a:prstGeom prst="rect">
                  <a:avLst/>
                </a:prstGeom>
                <a:noFill/>
                <a:ln>
                  <a:noFill/>
                </a:ln>
              </p:spPr>
            </p:pic>
          </p:grpSp>
          <p:sp>
            <p:nvSpPr>
              <p:cNvPr id="40" name="テキスト ボックス 39">
                <a:extLst>
                  <a:ext uri="{FF2B5EF4-FFF2-40B4-BE49-F238E27FC236}">
                    <a16:creationId xmlns:a16="http://schemas.microsoft.com/office/drawing/2014/main" id="{DEFAD67B-7A11-B41B-20C0-17342DFD7569}"/>
                  </a:ext>
                </a:extLst>
              </p:cNvPr>
              <p:cNvSpPr txBox="1"/>
              <p:nvPr/>
            </p:nvSpPr>
            <p:spPr>
              <a:xfrm>
                <a:off x="2478883" y="1094240"/>
                <a:ext cx="1614486" cy="400110"/>
              </a:xfrm>
              <a:prstGeom prst="rect">
                <a:avLst/>
              </a:prstGeom>
              <a:noFill/>
            </p:spPr>
            <p:txBody>
              <a:bodyPr wrap="square" rtlCol="0">
                <a:spAutoFit/>
              </a:bodyPr>
              <a:lstStyle/>
              <a:p>
                <a:r>
                  <a:rPr kumimoji="1" lang="ja-JP" altLang="en-US" sz="1000" b="1" dirty="0">
                    <a:latin typeface="游ゴシック" panose="020B0400000000000000" pitchFamily="50" charset="-128"/>
                    <a:ea typeface="游ゴシック" panose="020B0400000000000000" pitchFamily="50" charset="-128"/>
                  </a:rPr>
                  <a:t>▼事例 </a:t>
                </a:r>
                <a:endParaRPr kumimoji="1" lang="en-US" altLang="ja-JP" sz="1000" b="1" dirty="0">
                  <a:latin typeface="游ゴシック" panose="020B0400000000000000" pitchFamily="50" charset="-128"/>
                  <a:ea typeface="游ゴシック" panose="020B0400000000000000" pitchFamily="50" charset="-128"/>
                </a:endParaRPr>
              </a:p>
              <a:p>
                <a:r>
                  <a:rPr kumimoji="1" lang="ja-JP" altLang="en-US" sz="1000" dirty="0">
                    <a:latin typeface="游ゴシック" panose="020B0400000000000000" pitchFamily="50" charset="-128"/>
                    <a:ea typeface="游ゴシック" panose="020B0400000000000000" pitchFamily="50" charset="-128"/>
                  </a:rPr>
                  <a:t>ノルディックスリープ</a:t>
                </a:r>
                <a:r>
                  <a:rPr kumimoji="1" lang="ja-JP" altLang="en-US"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様</a:t>
                </a:r>
                <a:endParaRPr kumimoji="1" lang="en-US" altLang="ja-JP"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p:txBody>
          </p:sp>
        </p:grpSp>
      </p:grpSp>
    </p:spTree>
    <p:extLst>
      <p:ext uri="{BB962C8B-B14F-4D97-AF65-F5344CB8AC3E}">
        <p14:creationId xmlns:p14="http://schemas.microsoft.com/office/powerpoint/2010/main" val="4012780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20" name="Google Shape;620;p21"/>
          <p:cNvSpPr txBox="1">
            <a:spLocks noGrp="1"/>
          </p:cNvSpPr>
          <p:nvPr>
            <p:ph type="sldNum" idx="12"/>
          </p:nvPr>
        </p:nvSpPr>
        <p:spPr>
          <a:xfrm>
            <a:off x="8690344" y="495112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18</a:t>
            </a:fld>
            <a:endParaRPr dirty="0"/>
          </a:p>
        </p:txBody>
      </p:sp>
      <p:grpSp>
        <p:nvGrpSpPr>
          <p:cNvPr id="2" name="グループ化 1">
            <a:extLst>
              <a:ext uri="{FF2B5EF4-FFF2-40B4-BE49-F238E27FC236}">
                <a16:creationId xmlns:a16="http://schemas.microsoft.com/office/drawing/2014/main" id="{F36593CB-38B4-4DD6-8CD9-6596E687E990}"/>
              </a:ext>
            </a:extLst>
          </p:cNvPr>
          <p:cNvGrpSpPr/>
          <p:nvPr/>
        </p:nvGrpSpPr>
        <p:grpSpPr>
          <a:xfrm>
            <a:off x="0" y="0"/>
            <a:ext cx="9070041" cy="5128260"/>
            <a:chOff x="0" y="0"/>
            <a:chExt cx="9070041" cy="5128260"/>
          </a:xfrm>
        </p:grpSpPr>
        <p:graphicFrame>
          <p:nvGraphicFramePr>
            <p:cNvPr id="601" name="Google Shape;601;p21"/>
            <p:cNvGraphicFramePr/>
            <p:nvPr>
              <p:extLst>
                <p:ext uri="{D42A27DB-BD31-4B8C-83A1-F6EECF244321}">
                  <p14:modId xmlns:p14="http://schemas.microsoft.com/office/powerpoint/2010/main" val="1799362325"/>
                </p:ext>
              </p:extLst>
            </p:nvPr>
          </p:nvGraphicFramePr>
          <p:xfrm>
            <a:off x="4601817" y="643187"/>
            <a:ext cx="4454088" cy="4269400"/>
          </p:xfrm>
          <a:graphic>
            <a:graphicData uri="http://schemas.openxmlformats.org/drawingml/2006/table">
              <a:tbl>
                <a:tblPr firstRow="1" bandRow="1">
                  <a:noFill/>
                  <a:tableStyleId>{62A0D10D-50CF-4121-8E0F-D59097571FAB}</a:tableStyleId>
                </a:tblPr>
                <a:tblGrid>
                  <a:gridCol w="1069918">
                    <a:extLst>
                      <a:ext uri="{9D8B030D-6E8A-4147-A177-3AD203B41FA5}">
                        <a16:colId xmlns:a16="http://schemas.microsoft.com/office/drawing/2014/main" val="20000"/>
                      </a:ext>
                    </a:extLst>
                  </a:gridCol>
                  <a:gridCol w="3384170">
                    <a:extLst>
                      <a:ext uri="{9D8B030D-6E8A-4147-A177-3AD203B41FA5}">
                        <a16:colId xmlns:a16="http://schemas.microsoft.com/office/drawing/2014/main" val="20001"/>
                      </a:ext>
                    </a:extLst>
                  </a:gridCol>
                </a:tblGrid>
                <a:tr h="599450">
                  <a:tc>
                    <a:txBody>
                      <a:bodyPr/>
                      <a:lstStyle/>
                      <a:p>
                        <a:pPr marL="0" marR="0" lvl="0" indent="0" algn="ctr" rtl="0">
                          <a:lnSpc>
                            <a:spcPct val="100000"/>
                          </a:lnSpc>
                          <a:spcBef>
                            <a:spcPts val="0"/>
                          </a:spcBef>
                          <a:spcAft>
                            <a:spcPts val="0"/>
                          </a:spcAft>
                          <a:buNone/>
                        </a:pPr>
                        <a:r>
                          <a:rPr lang="ja" sz="900" b="1" u="none" strike="noStrike" cap="none" dirty="0">
                            <a:latin typeface="游ゴシック" panose="020B0400000000000000" pitchFamily="50" charset="-128"/>
                            <a:ea typeface="游ゴシック" panose="020B0400000000000000" pitchFamily="50" charset="-128"/>
                            <a:cs typeface="MS Gothic"/>
                            <a:sym typeface="MS Gothic"/>
                          </a:rPr>
                          <a:t>料金</a:t>
                        </a:r>
                        <a:endParaRPr sz="1600" b="1"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①</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SNS</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単体</a:t>
                        </a:r>
                        <a:endPar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en-US" alt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N 4</a:t>
                        </a:r>
                        <a:r>
                          <a:rPr 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00,000円 ～</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endParaRPr lang="en-US" alt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②</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モデル</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スタジオ撮影あり</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)SNS</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単体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1,000,000</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円 ～</a:t>
                        </a:r>
                        <a:endParaRPr lang="ja-JP" altLang="en-US" sz="12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ja-JP" altLang="en-US"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掲載費 </a:t>
                        </a:r>
                        <a:r>
                          <a:rPr lang="en-US" altLang="ja-JP"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G 300,000</a:t>
                        </a:r>
                        <a:r>
                          <a:rPr lang="ja-JP" altLang="en-US"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円 ＋ 制作費 </a:t>
                        </a:r>
                        <a:r>
                          <a:rPr lang="en-US" altLang="ja-JP"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N 700,000</a:t>
                        </a:r>
                        <a:r>
                          <a:rPr lang="ja-JP" altLang="en-US"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円～</a:t>
                        </a:r>
                        <a:endParaRPr lang="en-US" altLang="ja-JP"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altLang="ja"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 altLang="ja-JP"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※税別料金です。　</a:t>
                        </a:r>
                        <a:r>
                          <a:rPr lang="en-US" altLang="ja-JP"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制作費を含みます。</a:t>
                        </a:r>
                        <a:endParaRPr lang="en-US" altLang="ja"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※商材によってお受けできない場合もあります。</a:t>
                        </a:r>
                        <a:endParaRPr sz="1600" b="1" dirty="0">
                          <a:solidFill>
                            <a:schemeClr val="tx1"/>
                          </a:solidFill>
                          <a:latin typeface="游ゴシック" panose="020B0400000000000000" pitchFamily="50" charset="-128"/>
                          <a:ea typeface="游ゴシック" panose="020B0400000000000000" pitchFamily="50" charset="-12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0"/>
                    </a:ext>
                  </a:extLst>
                </a:tr>
                <a:tr h="25200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想定リーチ数</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10,000 - 20,000 リーチ想定</a:t>
                        </a:r>
                        <a:endParaRPr sz="1600" dirty="0">
                          <a:solidFill>
                            <a:schemeClr val="tx1"/>
                          </a:solidFill>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5200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実施項目</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Instagram：フィード投稿 1回</a:t>
                        </a:r>
                        <a:endParaRPr lang="en-US" alt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2"/>
                    </a:ext>
                  </a:extLst>
                </a:tr>
                <a:tr h="25200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計測期間</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公開日より4週間</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7010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投稿内容</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・画像3-5枚程度想定</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　</a:t>
                        </a:r>
                        <a:r>
                          <a:rPr lang="ja" sz="900" u="none" strike="noStrike" cap="none" dirty="0">
                            <a:latin typeface="游ゴシック" panose="020B0400000000000000" pitchFamily="50" charset="-128"/>
                            <a:ea typeface="游ゴシック" panose="020B0400000000000000" pitchFamily="50" charset="-128"/>
                            <a:cs typeface="MS Gothic"/>
                            <a:sym typeface="MS Gothic"/>
                          </a:rPr>
                          <a:t>・テキスト</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・任意のハッシュタグ（編集部にて選定）</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・クライアント様ご指定のハッシュタグ（3つまで）</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・投稿には</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PR</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（大文字） ＃貴社名もしくは正式なサービス</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商品名</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の順にて、ハッシュタグ列冒頭に記載します。</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4"/>
                    </a:ext>
                  </a:extLst>
                </a:tr>
                <a:tr h="25200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レポート</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Instagram</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imp</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数</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いいね、保存数など</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記事公開日</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任意の平日でご希望の日時を指定いただけます。</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①</a:t>
                        </a:r>
                        <a:r>
                          <a:rPr lang="ja" sz="900" u="none" strike="noStrike" cap="none" dirty="0">
                            <a:latin typeface="游ゴシック" panose="020B0400000000000000" pitchFamily="50" charset="-128"/>
                            <a:ea typeface="游ゴシック" panose="020B0400000000000000" pitchFamily="50" charset="-128"/>
                            <a:cs typeface="MS Gothic"/>
                            <a:sym typeface="MS Gothic"/>
                          </a:rPr>
                          <a:t>公開ご希望日の</a:t>
                        </a:r>
                        <a:r>
                          <a:rPr lang="en-US" altLang="ja" sz="900" u="none" strike="noStrike" cap="none" dirty="0">
                            <a:latin typeface="游ゴシック" panose="020B0400000000000000" pitchFamily="50" charset="-128"/>
                            <a:ea typeface="游ゴシック" panose="020B0400000000000000" pitchFamily="50" charset="-128"/>
                            <a:cs typeface="MS Gothic"/>
                            <a:sym typeface="MS Gothic"/>
                          </a:rPr>
                          <a:t>25</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営業</a:t>
                        </a:r>
                        <a:r>
                          <a:rPr lang="ja" sz="900" u="none" strike="noStrike" cap="none" dirty="0">
                            <a:latin typeface="游ゴシック" panose="020B0400000000000000" pitchFamily="50" charset="-128"/>
                            <a:ea typeface="游ゴシック" panose="020B0400000000000000" pitchFamily="50" charset="-128"/>
                            <a:cs typeface="MS Gothic"/>
                            <a:sym typeface="MS Gothic"/>
                          </a:rPr>
                          <a:t>日前までにお申し込みください。</a:t>
                        </a:r>
                        <a:endParaRPr lang="en-US" altLang="ja"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sym typeface="MS Gothic"/>
                          </a:rPr>
                          <a:t>②公開ご希望日の</a:t>
                        </a:r>
                        <a:r>
                          <a:rPr lang="en-US" altLang="ja-JP" sz="900" u="none" strike="noStrike" cap="none" dirty="0">
                            <a:latin typeface="游ゴシック" panose="020B0400000000000000" pitchFamily="50" charset="-128"/>
                            <a:ea typeface="游ゴシック" panose="020B0400000000000000" pitchFamily="50" charset="-128"/>
                            <a:sym typeface="MS Gothic"/>
                          </a:rPr>
                          <a:t>30</a:t>
                        </a:r>
                        <a:r>
                          <a:rPr lang="ja-JP" altLang="en-US" sz="900" u="none" strike="noStrike" cap="none" dirty="0">
                            <a:latin typeface="游ゴシック" panose="020B0400000000000000" pitchFamily="50" charset="-128"/>
                            <a:ea typeface="游ゴシック" panose="020B0400000000000000" pitchFamily="50" charset="-128"/>
                            <a:sym typeface="MS Gothic"/>
                          </a:rPr>
                          <a:t>営業日前までにお申し込みください。</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6"/>
                    </a:ext>
                  </a:extLst>
                </a:tr>
                <a:tr h="5994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注意事項</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8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・クライアント、リリース画像の審査を事前に行わせていただきます。</a:t>
                        </a:r>
                        <a:endParaRPr lang="en-US" altLang="ja-JP" sz="8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・遠方取材・撮影をする場合は、別途費用が発生いたします。</a:t>
                        </a:r>
                        <a:endParaRPr lang="ja-JP" altLang="en-US" sz="800" dirty="0">
                          <a:solidFill>
                            <a:schemeClr val="tx1"/>
                          </a:solidFill>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・広告を含む外部配信を行う</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場合がございます。</a:t>
                        </a:r>
                        <a:endParaRPr lang="ja-JP" altLang="en-US" sz="8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800" dirty="0">
                            <a:solidFill>
                              <a:schemeClr val="tx1"/>
                            </a:solidFill>
                            <a:latin typeface="游ゴシック" panose="020B0400000000000000" pitchFamily="50" charset="-128"/>
                            <a:ea typeface="游ゴシック" panose="020B0400000000000000" pitchFamily="50" charset="-128"/>
                          </a:rPr>
                          <a:t>・</a:t>
                        </a:r>
                        <a:r>
                          <a:rPr lang="en-US" altLang="ja-JP" sz="800" dirty="0">
                            <a:solidFill>
                              <a:schemeClr val="tx1"/>
                            </a:solidFill>
                            <a:latin typeface="游ゴシック" panose="020B0400000000000000" pitchFamily="50" charset="-128"/>
                            <a:ea typeface="游ゴシック" panose="020B0400000000000000" pitchFamily="50" charset="-128"/>
                          </a:rPr>
                          <a:t>Meta</a:t>
                        </a:r>
                        <a:r>
                          <a:rPr lang="ja-JP" altLang="en-US" sz="800" dirty="0">
                            <a:solidFill>
                              <a:schemeClr val="tx1"/>
                            </a:solidFill>
                            <a:latin typeface="游ゴシック" panose="020B0400000000000000" pitchFamily="50" charset="-128"/>
                            <a:ea typeface="游ゴシック" panose="020B0400000000000000" pitchFamily="50" charset="-128"/>
                          </a:rPr>
                          <a:t>社の提供するブランドコンテンツタグの紐づけを行います。</a:t>
                        </a:r>
                        <a:endPar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・二次利用については各営業担当にご相談ください。</a:t>
                        </a:r>
                        <a:endParaRPr lang="ja-JP" altLang="en-US" sz="8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pic>
          <p:nvPicPr>
            <p:cNvPr id="9" name="Google Shape;600;p21">
              <a:extLst>
                <a:ext uri="{FF2B5EF4-FFF2-40B4-BE49-F238E27FC236}">
                  <a16:creationId xmlns:a16="http://schemas.microsoft.com/office/drawing/2014/main" id="{BBE37E77-E91E-A631-0F04-88253E3BCBF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73355" y="841823"/>
              <a:ext cx="335966" cy="335966"/>
            </a:xfrm>
            <a:prstGeom prst="rect">
              <a:avLst/>
            </a:prstGeom>
            <a:noFill/>
            <a:ln>
              <a:noFill/>
            </a:ln>
          </p:spPr>
        </p:pic>
        <p:sp>
          <p:nvSpPr>
            <p:cNvPr id="32" name="正方形/長方形 31">
              <a:extLst>
                <a:ext uri="{FF2B5EF4-FFF2-40B4-BE49-F238E27FC236}">
                  <a16:creationId xmlns:a16="http://schemas.microsoft.com/office/drawing/2014/main" id="{EEA581C1-5C86-9A8F-FF37-CCF041441B52}"/>
                </a:ext>
              </a:extLst>
            </p:cNvPr>
            <p:cNvSpPr/>
            <p:nvPr/>
          </p:nvSpPr>
          <p:spPr>
            <a:xfrm>
              <a:off x="2964180" y="4945380"/>
              <a:ext cx="1607820"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Google Shape;774;p27">
              <a:extLst>
                <a:ext uri="{FF2B5EF4-FFF2-40B4-BE49-F238E27FC236}">
                  <a16:creationId xmlns:a16="http://schemas.microsoft.com/office/drawing/2014/main" id="{5DD3CB2C-B2E5-73DE-2FED-C5787CD2624F}"/>
                </a:ext>
              </a:extLst>
            </p:cNvPr>
            <p:cNvSpPr txBox="1"/>
            <p:nvPr/>
          </p:nvSpPr>
          <p:spPr>
            <a:xfrm>
              <a:off x="1713778" y="276840"/>
              <a:ext cx="7356263" cy="347688"/>
            </a:xfrm>
            <a:prstGeom prst="rect">
              <a:avLst/>
            </a:prstGeom>
            <a:noFill/>
            <a:ln>
              <a:noFill/>
            </a:ln>
          </p:spPr>
          <p:txBody>
            <a:bodyPr spcFirstLastPara="1" wrap="square" lIns="0" tIns="39525" rIns="0" bIns="0" anchor="t" anchorCtr="0">
              <a:spAutoFit/>
            </a:bodyPr>
            <a:lstStyle/>
            <a:p>
              <a:pPr marL="12700" marR="0" lvl="0" indent="0" algn="l" rtl="0">
                <a:lnSpc>
                  <a:spcPct val="100000"/>
                </a:lnSpc>
                <a:spcBef>
                  <a:spcPts val="0"/>
                </a:spcBef>
                <a:spcAft>
                  <a:spcPts val="0"/>
                </a:spcAft>
                <a:buNone/>
              </a:pPr>
              <a:r>
                <a:rPr lang="ja-JP" altLang="en-US" sz="1000" b="0" i="0"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リリース</a:t>
              </a:r>
              <a:r>
                <a:rPr lang="en-US" altLang="ja-JP" sz="1000" b="0" i="0"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1000" b="0" i="0"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提供写真</a:t>
              </a:r>
              <a:r>
                <a:rPr lang="en-US" altLang="ja-JP" sz="1000" b="0" i="0"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1000" b="0" i="0"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商品</a:t>
              </a:r>
              <a:r>
                <a:rPr lang="ja-JP" altLang="en-US" sz="10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を編集部へお預けいただき、オリジナルの切り口で</a:t>
              </a:r>
              <a:r>
                <a:rPr lang="ja-JP" altLang="en-US" sz="10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インスタ投稿（マガジン形式）を制作</a:t>
              </a:r>
              <a:r>
                <a:rPr lang="ja-JP" altLang="en-US" sz="10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いたします。</a:t>
              </a:r>
              <a:endParaRPr lang="en-US" altLang="ja-JP" sz="10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en-US" altLang="ja-JP" sz="1000" b="1" dirty="0">
                  <a:solidFill>
                    <a:schemeClr val="tx1"/>
                  </a:solidFill>
                  <a:latin typeface="游ゴシック" panose="020B0400000000000000" pitchFamily="50" charset="-128"/>
                  <a:ea typeface="游ゴシック" panose="020B0400000000000000" pitchFamily="50" charset="-128"/>
                  <a:cs typeface="MS Gothic"/>
                  <a:sym typeface="MS Gothic"/>
                </a:rPr>
                <a:t>1</a:t>
              </a:r>
              <a:r>
                <a:rPr lang="ja-JP" altLang="en-US" sz="1000" b="1" dirty="0">
                  <a:solidFill>
                    <a:schemeClr val="tx1"/>
                  </a:solidFill>
                  <a:latin typeface="游ゴシック" panose="020B0400000000000000" pitchFamily="50" charset="-128"/>
                  <a:ea typeface="游ゴシック" panose="020B0400000000000000" pitchFamily="50" charset="-128"/>
                  <a:cs typeface="MS Gothic"/>
                  <a:sym typeface="MS Gothic"/>
                </a:rPr>
                <a:t>投稿あたり</a:t>
              </a:r>
              <a:r>
                <a:rPr lang="en-US" altLang="ja-JP" sz="1000" b="1" dirty="0">
                  <a:solidFill>
                    <a:schemeClr val="tx1"/>
                  </a:solidFill>
                  <a:latin typeface="游ゴシック" panose="020B0400000000000000" pitchFamily="50" charset="-128"/>
                  <a:ea typeface="游ゴシック" panose="020B0400000000000000" pitchFamily="50" charset="-128"/>
                  <a:cs typeface="MS Gothic"/>
                  <a:sym typeface="MS Gothic"/>
                </a:rPr>
                <a:t>3-5</a:t>
              </a:r>
              <a:r>
                <a:rPr lang="ja-JP" altLang="en-US" sz="1000" b="1" dirty="0">
                  <a:solidFill>
                    <a:schemeClr val="tx1"/>
                  </a:solidFill>
                  <a:latin typeface="游ゴシック" panose="020B0400000000000000" pitchFamily="50" charset="-128"/>
                  <a:ea typeface="游ゴシック" panose="020B0400000000000000" pitchFamily="50" charset="-128"/>
                  <a:cs typeface="MS Gothic"/>
                  <a:sym typeface="MS Gothic"/>
                </a:rPr>
                <a:t>点程度</a:t>
              </a:r>
              <a:r>
                <a:rPr lang="ja-JP" altLang="en-US" sz="1000" dirty="0">
                  <a:solidFill>
                    <a:schemeClr val="tx1"/>
                  </a:solidFill>
                  <a:latin typeface="游ゴシック" panose="020B0400000000000000" pitchFamily="50" charset="-128"/>
                  <a:ea typeface="游ゴシック" panose="020B0400000000000000" pitchFamily="50" charset="-128"/>
                  <a:cs typeface="MS Gothic"/>
                  <a:sym typeface="MS Gothic"/>
                </a:rPr>
                <a:t>の写真を掲載し、マガジン形式で制作する事でこだわりや実際の使い方などを深く伝えるプランです。</a:t>
              </a:r>
              <a:endParaRPr lang="ja-JP" altLang="en-US" sz="10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p:txBody>
        </p:sp>
        <p:sp>
          <p:nvSpPr>
            <p:cNvPr id="29" name="正方形/長方形 28">
              <a:extLst>
                <a:ext uri="{FF2B5EF4-FFF2-40B4-BE49-F238E27FC236}">
                  <a16:creationId xmlns:a16="http://schemas.microsoft.com/office/drawing/2014/main" id="{9D076F17-7798-7069-0EC6-04ADC4278689}"/>
                </a:ext>
              </a:extLst>
            </p:cNvPr>
            <p:cNvSpPr/>
            <p:nvPr/>
          </p:nvSpPr>
          <p:spPr>
            <a:xfrm>
              <a:off x="4572000" y="4926419"/>
              <a:ext cx="1757916" cy="148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0" name="Google Shape;610;p21"/>
            <p:cNvSpPr txBox="1"/>
            <p:nvPr/>
          </p:nvSpPr>
          <p:spPr>
            <a:xfrm>
              <a:off x="332461" y="97687"/>
              <a:ext cx="465300" cy="240930"/>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15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NEW</a:t>
              </a:r>
              <a:endParaRPr sz="1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14" name="Google Shape;614;p21"/>
            <p:cNvSpPr/>
            <p:nvPr/>
          </p:nvSpPr>
          <p:spPr>
            <a:xfrm>
              <a:off x="0" y="0"/>
              <a:ext cx="1619726" cy="1235869"/>
            </a:xfrm>
            <a:custGeom>
              <a:avLst/>
              <a:gdLst/>
              <a:ahLst/>
              <a:cxnLst/>
              <a:rect l="l" t="t" r="r" b="b"/>
              <a:pathLst>
                <a:path w="2159635" h="1647825" extrusionOk="0">
                  <a:moveTo>
                    <a:pt x="2159508" y="0"/>
                  </a:moveTo>
                  <a:lnTo>
                    <a:pt x="0" y="0"/>
                  </a:lnTo>
                  <a:lnTo>
                    <a:pt x="0" y="1647444"/>
                  </a:lnTo>
                  <a:lnTo>
                    <a:pt x="2159508" y="1647444"/>
                  </a:lnTo>
                  <a:lnTo>
                    <a:pt x="2159508"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15" name="Google Shape;615;p21"/>
            <p:cNvSpPr txBox="1"/>
            <p:nvPr/>
          </p:nvSpPr>
          <p:spPr>
            <a:xfrm>
              <a:off x="266623" y="22704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16" name="Google Shape;616;p21"/>
            <p:cNvSpPr txBox="1"/>
            <p:nvPr/>
          </p:nvSpPr>
          <p:spPr>
            <a:xfrm>
              <a:off x="209709" y="447260"/>
              <a:ext cx="1340171" cy="193804"/>
            </a:xfrm>
            <a:prstGeom prst="rect">
              <a:avLst/>
            </a:prstGeom>
            <a:noFill/>
            <a:ln>
              <a:noFill/>
            </a:ln>
          </p:spPr>
          <p:txBody>
            <a:bodyPr spcFirstLastPara="1" wrap="square" lIns="0" tIns="9050" rIns="0" bIns="0" anchor="t" anchorCtr="0">
              <a:spAutoFit/>
            </a:bodyPr>
            <a:lstStyle/>
            <a:p>
              <a:pPr marL="12700" marR="0" lvl="0" indent="0" algn="l" rtl="0">
                <a:lnSpc>
                  <a:spcPct val="100000"/>
                </a:lnSpc>
                <a:spcBef>
                  <a:spcPts val="0"/>
                </a:spcBef>
                <a:spcAft>
                  <a:spcPts val="0"/>
                </a:spcAft>
                <a:buClr>
                  <a:schemeClr val="dk1"/>
                </a:buClr>
                <a:buSzPts val="1100"/>
                <a:buFont typeface="Arial"/>
                <a:buNone/>
              </a:pPr>
              <a:r>
                <a:rPr lang="ja" sz="12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SNS広告メニュー</a:t>
              </a:r>
              <a:endParaRPr sz="12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p:txBody>
        </p:sp>
        <p:sp>
          <p:nvSpPr>
            <p:cNvPr id="617" name="Google Shape;617;p21"/>
            <p:cNvSpPr txBox="1"/>
            <p:nvPr/>
          </p:nvSpPr>
          <p:spPr>
            <a:xfrm>
              <a:off x="30409" y="693022"/>
              <a:ext cx="1558908" cy="378470"/>
            </a:xfrm>
            <a:prstGeom prst="rect">
              <a:avLst/>
            </a:prstGeom>
            <a:noFill/>
            <a:ln>
              <a:noFill/>
            </a:ln>
          </p:spPr>
          <p:txBody>
            <a:bodyPr spcFirstLastPara="1" wrap="square" lIns="0" tIns="9050" rIns="0" bIns="0" anchor="t" anchorCtr="0">
              <a:spAutoFit/>
            </a:bodyPr>
            <a:lstStyle/>
            <a:p>
              <a:pPr marL="12700" marR="0" lvl="0" indent="0" algn="ctr" rtl="0">
                <a:lnSpc>
                  <a:spcPct val="100000"/>
                </a:lnSpc>
                <a:spcBef>
                  <a:spcPts val="0"/>
                </a:spcBef>
                <a:spcAft>
                  <a:spcPts val="0"/>
                </a:spcAft>
                <a:buNone/>
              </a:pPr>
              <a:r>
                <a:rPr lang="ja" sz="12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Instagram</a:t>
              </a:r>
              <a:endParaRPr b="1" dirty="0">
                <a:solidFill>
                  <a:schemeClr val="bg1"/>
                </a:solidFill>
                <a:latin typeface="游ゴシック" panose="020B0400000000000000" pitchFamily="50" charset="-128"/>
                <a:ea typeface="游ゴシック" panose="020B0400000000000000" pitchFamily="50" charset="-128"/>
              </a:endParaRPr>
            </a:p>
            <a:p>
              <a:pPr marL="12700" marR="0" lvl="0" indent="0" algn="ctr" rtl="0">
                <a:lnSpc>
                  <a:spcPct val="100000"/>
                </a:lnSpc>
                <a:spcBef>
                  <a:spcPts val="0"/>
                </a:spcBef>
                <a:spcAft>
                  <a:spcPts val="0"/>
                </a:spcAft>
                <a:buNone/>
              </a:pPr>
              <a:r>
                <a:rPr lang="ja" sz="12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インスタマガジン</a:t>
              </a:r>
              <a:r>
                <a:rPr lang="ja-JP" altLang="en-US" sz="12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投稿</a:t>
              </a:r>
              <a:endParaRPr lang="en-US" altLang="ja" sz="12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p:txBody>
        </p:sp>
        <p:grpSp>
          <p:nvGrpSpPr>
            <p:cNvPr id="7" name="グループ化 6">
              <a:extLst>
                <a:ext uri="{FF2B5EF4-FFF2-40B4-BE49-F238E27FC236}">
                  <a16:creationId xmlns:a16="http://schemas.microsoft.com/office/drawing/2014/main" id="{0587DE9F-67FD-B48D-98C8-DF9038F68388}"/>
                </a:ext>
              </a:extLst>
            </p:cNvPr>
            <p:cNvGrpSpPr/>
            <p:nvPr/>
          </p:nvGrpSpPr>
          <p:grpSpPr>
            <a:xfrm>
              <a:off x="2658005" y="1359351"/>
              <a:ext cx="1893094" cy="3259216"/>
              <a:chOff x="2658005" y="1359351"/>
              <a:chExt cx="1893094" cy="3259216"/>
            </a:xfrm>
          </p:grpSpPr>
          <p:grpSp>
            <p:nvGrpSpPr>
              <p:cNvPr id="6" name="グループ化 5">
                <a:extLst>
                  <a:ext uri="{FF2B5EF4-FFF2-40B4-BE49-F238E27FC236}">
                    <a16:creationId xmlns:a16="http://schemas.microsoft.com/office/drawing/2014/main" id="{A55D9176-723D-0682-DE46-6FE2F6B112A8}"/>
                  </a:ext>
                </a:extLst>
              </p:cNvPr>
              <p:cNvGrpSpPr/>
              <p:nvPr/>
            </p:nvGrpSpPr>
            <p:grpSpPr>
              <a:xfrm>
                <a:off x="2658005" y="1359351"/>
                <a:ext cx="1893094" cy="1746830"/>
                <a:chOff x="2428876" y="1794327"/>
                <a:chExt cx="1893094" cy="1746830"/>
              </a:xfrm>
            </p:grpSpPr>
            <p:grpSp>
              <p:nvGrpSpPr>
                <p:cNvPr id="3" name="グループ化 2">
                  <a:extLst>
                    <a:ext uri="{FF2B5EF4-FFF2-40B4-BE49-F238E27FC236}">
                      <a16:creationId xmlns:a16="http://schemas.microsoft.com/office/drawing/2014/main" id="{90304C91-E894-0118-2FFF-C1F01607A21E}"/>
                    </a:ext>
                  </a:extLst>
                </p:cNvPr>
                <p:cNvGrpSpPr/>
                <p:nvPr/>
              </p:nvGrpSpPr>
              <p:grpSpPr>
                <a:xfrm>
                  <a:off x="2428876" y="1794327"/>
                  <a:ext cx="1893094" cy="1434232"/>
                  <a:chOff x="2407444" y="3480252"/>
                  <a:chExt cx="1893094" cy="1434232"/>
                </a:xfrm>
              </p:grpSpPr>
              <p:grpSp>
                <p:nvGrpSpPr>
                  <p:cNvPr id="26" name="グループ化 25">
                    <a:extLst>
                      <a:ext uri="{FF2B5EF4-FFF2-40B4-BE49-F238E27FC236}">
                        <a16:creationId xmlns:a16="http://schemas.microsoft.com/office/drawing/2014/main" id="{22FA71CA-4F3E-6371-6936-9CF1766D1EBE}"/>
                      </a:ext>
                    </a:extLst>
                  </p:cNvPr>
                  <p:cNvGrpSpPr/>
                  <p:nvPr/>
                </p:nvGrpSpPr>
                <p:grpSpPr>
                  <a:xfrm>
                    <a:off x="2407444" y="3480252"/>
                    <a:ext cx="1893094" cy="1434232"/>
                    <a:chOff x="7736713" y="3523115"/>
                    <a:chExt cx="1893094" cy="1434232"/>
                  </a:xfrm>
                </p:grpSpPr>
                <p:pic>
                  <p:nvPicPr>
                    <p:cNvPr id="27" name="図 26">
                      <a:extLst>
                        <a:ext uri="{FF2B5EF4-FFF2-40B4-BE49-F238E27FC236}">
                          <a16:creationId xmlns:a16="http://schemas.microsoft.com/office/drawing/2014/main" id="{279BA461-95A6-B9C0-5CBC-975A576A5D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29801" y="4194226"/>
                      <a:ext cx="763121" cy="763121"/>
                    </a:xfrm>
                    <a:prstGeom prst="rect">
                      <a:avLst/>
                    </a:prstGeom>
                  </p:spPr>
                </p:pic>
                <p:sp>
                  <p:nvSpPr>
                    <p:cNvPr id="28" name="テキスト ボックス 27">
                      <a:extLst>
                        <a:ext uri="{FF2B5EF4-FFF2-40B4-BE49-F238E27FC236}">
                          <a16:creationId xmlns:a16="http://schemas.microsoft.com/office/drawing/2014/main" id="{AC9755D3-9719-95BD-53D9-5D62D7A1522E}"/>
                        </a:ext>
                      </a:extLst>
                    </p:cNvPr>
                    <p:cNvSpPr txBox="1"/>
                    <p:nvPr/>
                  </p:nvSpPr>
                  <p:spPr>
                    <a:xfrm>
                      <a:off x="7736713" y="3523115"/>
                      <a:ext cx="1893094" cy="677108"/>
                    </a:xfrm>
                    <a:prstGeom prst="rect">
                      <a:avLst/>
                    </a:prstGeom>
                    <a:noFill/>
                  </p:spPr>
                  <p:txBody>
                    <a:bodyPr wrap="square" rtlCol="0">
                      <a:spAutoFit/>
                    </a:bodyPr>
                    <a:lstStyle/>
                    <a:p>
                      <a:r>
                        <a:rPr kumimoji="1" lang="ja-JP" altLang="en-US" sz="1000" b="1" dirty="0">
                          <a:latin typeface="游ゴシック" panose="020B0400000000000000" pitchFamily="50" charset="-128"/>
                          <a:ea typeface="游ゴシック" panose="020B0400000000000000" pitchFamily="50" charset="-128"/>
                        </a:rPr>
                        <a:t>▼事例</a:t>
                      </a:r>
                      <a:r>
                        <a:rPr kumimoji="1" lang="en-US" altLang="ja-JP" sz="1000" b="1" dirty="0">
                          <a:latin typeface="游ゴシック" panose="020B0400000000000000" pitchFamily="50" charset="-128"/>
                          <a:ea typeface="游ゴシック" panose="020B0400000000000000" pitchFamily="50" charset="-128"/>
                        </a:rPr>
                        <a:t>(</a:t>
                      </a:r>
                      <a:r>
                        <a:rPr kumimoji="1" lang="ja-JP" altLang="en-US" sz="1000" b="1" dirty="0">
                          <a:latin typeface="游ゴシック" panose="020B0400000000000000" pitchFamily="50" charset="-128"/>
                          <a:ea typeface="游ゴシック" panose="020B0400000000000000" pitchFamily="50" charset="-128"/>
                        </a:rPr>
                        <a:t>後方事例ページ参照</a:t>
                      </a:r>
                      <a:r>
                        <a:rPr kumimoji="1" lang="en-US" altLang="ja-JP" sz="1000" b="1" dirty="0">
                          <a:latin typeface="游ゴシック" panose="020B0400000000000000" pitchFamily="50" charset="-128"/>
                          <a:ea typeface="游ゴシック" panose="020B0400000000000000" pitchFamily="50" charset="-128"/>
                        </a:rPr>
                        <a:t>)</a:t>
                      </a:r>
                      <a:r>
                        <a:rPr kumimoji="1" lang="ja-JP" altLang="en-US" sz="1000" b="1" dirty="0">
                          <a:latin typeface="游ゴシック" panose="020B0400000000000000" pitchFamily="50" charset="-128"/>
                          <a:ea typeface="游ゴシック" panose="020B0400000000000000" pitchFamily="50" charset="-128"/>
                        </a:rPr>
                        <a:t> </a:t>
                      </a:r>
                      <a:endParaRPr kumimoji="1" lang="en-US" altLang="ja-JP" sz="1000" b="1" dirty="0">
                        <a:latin typeface="游ゴシック" panose="020B0400000000000000" pitchFamily="50" charset="-128"/>
                        <a:ea typeface="游ゴシック" panose="020B0400000000000000" pitchFamily="50" charset="-128"/>
                      </a:endParaRPr>
                    </a:p>
                    <a:p>
                      <a:r>
                        <a:rPr kumimoji="1" lang="ja-JP" altLang="en-US" sz="1000" dirty="0">
                          <a:latin typeface="游ゴシック" panose="020B0400000000000000" pitchFamily="50" charset="-128"/>
                          <a:ea typeface="游ゴシック" panose="020B0400000000000000" pitchFamily="50" charset="-128"/>
                        </a:rPr>
                        <a:t>　　</a:t>
                      </a:r>
                      <a:r>
                        <a:rPr kumimoji="1" lang="ja-JP" altLang="en-US" sz="900" dirty="0">
                          <a:latin typeface="游ゴシック" panose="020B0400000000000000" pitchFamily="50" charset="-128"/>
                          <a:ea typeface="游ゴシック" panose="020B0400000000000000" pitchFamily="50" charset="-128"/>
                        </a:rPr>
                        <a:t>第１回投稿</a:t>
                      </a:r>
                      <a:endParaRPr kumimoji="1" lang="en-US" altLang="ja-JP" sz="900" dirty="0">
                        <a:latin typeface="游ゴシック" panose="020B0400000000000000" pitchFamily="50" charset="-128"/>
                        <a:ea typeface="游ゴシック" panose="020B0400000000000000" pitchFamily="50" charset="-128"/>
                      </a:endParaRPr>
                    </a:p>
                    <a:p>
                      <a:endParaRPr kumimoji="1" lang="en-US" altLang="ja-JP" sz="900" dirty="0">
                        <a:latin typeface="游ゴシック" panose="020B0400000000000000" pitchFamily="50" charset="-128"/>
                        <a:ea typeface="游ゴシック" panose="020B0400000000000000" pitchFamily="50" charset="-128"/>
                      </a:endParaRPr>
                    </a:p>
                    <a:p>
                      <a:r>
                        <a:rPr kumimoji="1" lang="ja-JP" altLang="en-US"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北千住ルミネ様</a:t>
                      </a:r>
                      <a:endParaRPr kumimoji="1" lang="en-US" altLang="ja-JP"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p:txBody>
                </p:sp>
              </p:grpSp>
              <p:pic>
                <p:nvPicPr>
                  <p:cNvPr id="30" name="Google Shape;140;p19">
                    <a:extLst>
                      <a:ext uri="{FF2B5EF4-FFF2-40B4-BE49-F238E27FC236}">
                        <a16:creationId xmlns:a16="http://schemas.microsoft.com/office/drawing/2014/main" id="{826C49EF-9D7C-2428-3DD0-8E8EAF795BF5}"/>
                      </a:ext>
                    </a:extLst>
                  </p:cNvPr>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3429844" y="3699536"/>
                    <a:ext cx="270619" cy="236669"/>
                  </a:xfrm>
                  <a:prstGeom prst="rect">
                    <a:avLst/>
                  </a:prstGeom>
                  <a:noFill/>
                  <a:ln>
                    <a:noFill/>
                  </a:ln>
                </p:spPr>
              </p:pic>
            </p:grpSp>
            <p:sp>
              <p:nvSpPr>
                <p:cNvPr id="4" name="テキスト ボックス 3">
                  <a:extLst>
                    <a:ext uri="{FF2B5EF4-FFF2-40B4-BE49-F238E27FC236}">
                      <a16:creationId xmlns:a16="http://schemas.microsoft.com/office/drawing/2014/main" id="{64DECEB8-D952-4E82-C6CE-2A6D4FAF1154}"/>
                    </a:ext>
                  </a:extLst>
                </p:cNvPr>
                <p:cNvSpPr txBox="1"/>
                <p:nvPr/>
              </p:nvSpPr>
              <p:spPr>
                <a:xfrm>
                  <a:off x="2643187" y="3171825"/>
                  <a:ext cx="1171575" cy="369332"/>
                </a:xfrm>
                <a:prstGeom prst="rect">
                  <a:avLst/>
                </a:prstGeom>
                <a:noFill/>
              </p:spPr>
              <p:txBody>
                <a:bodyPr wrap="square" rtlCol="0">
                  <a:spAutoFit/>
                </a:bodyPr>
                <a:lstStyle/>
                <a:p>
                  <a:pPr algn="ctr"/>
                  <a:r>
                    <a:rPr kumimoji="1" lang="ja-JP" altLang="en-US" sz="900" dirty="0">
                      <a:latin typeface="游ゴシック" panose="020B0400000000000000" pitchFamily="50" charset="-128"/>
                      <a:ea typeface="游ゴシック" panose="020B0400000000000000" pitchFamily="50" charset="-128"/>
                    </a:rPr>
                    <a:t>インスタマガジン全６本制作</a:t>
                  </a:r>
                </a:p>
              </p:txBody>
            </p:sp>
          </p:grpSp>
          <p:pic>
            <p:nvPicPr>
              <p:cNvPr id="48" name="図 47">
                <a:extLst>
                  <a:ext uri="{FF2B5EF4-FFF2-40B4-BE49-F238E27FC236}">
                    <a16:creationId xmlns:a16="http://schemas.microsoft.com/office/drawing/2014/main" id="{6706B5F5-2111-5A94-C8B4-48FF3CB4B55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64285" y="3143425"/>
                <a:ext cx="1166053" cy="1475142"/>
              </a:xfrm>
              <a:prstGeom prst="rect">
                <a:avLst/>
              </a:prstGeom>
              <a:ln w="12700">
                <a:solidFill>
                  <a:srgbClr val="7E7E7E"/>
                </a:solidFill>
              </a:ln>
            </p:spPr>
          </p:pic>
        </p:grpSp>
        <p:grpSp>
          <p:nvGrpSpPr>
            <p:cNvPr id="11" name="グループ化 10">
              <a:extLst>
                <a:ext uri="{FF2B5EF4-FFF2-40B4-BE49-F238E27FC236}">
                  <a16:creationId xmlns:a16="http://schemas.microsoft.com/office/drawing/2014/main" id="{331BD4CC-930C-8486-1758-2AD176F3E59B}"/>
                </a:ext>
              </a:extLst>
            </p:cNvPr>
            <p:cNvGrpSpPr/>
            <p:nvPr/>
          </p:nvGrpSpPr>
          <p:grpSpPr>
            <a:xfrm>
              <a:off x="186270" y="1439333"/>
              <a:ext cx="2167625" cy="2637120"/>
              <a:chOff x="186270" y="1439333"/>
              <a:chExt cx="2167625" cy="2637120"/>
            </a:xfrm>
          </p:grpSpPr>
          <p:pic>
            <p:nvPicPr>
              <p:cNvPr id="10" name="Google Shape;446;p18">
                <a:extLst>
                  <a:ext uri="{FF2B5EF4-FFF2-40B4-BE49-F238E27FC236}">
                    <a16:creationId xmlns:a16="http://schemas.microsoft.com/office/drawing/2014/main" id="{62E8DFBA-6C43-3A26-3671-05EE6AA7F985}"/>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31801" y="1808489"/>
                <a:ext cx="1149677" cy="2267964"/>
              </a:xfrm>
              <a:prstGeom prst="rect">
                <a:avLst/>
              </a:prstGeom>
              <a:noFill/>
              <a:ln>
                <a:noFill/>
              </a:ln>
            </p:spPr>
          </p:pic>
          <p:pic>
            <p:nvPicPr>
              <p:cNvPr id="14" name="図 13">
                <a:extLst>
                  <a:ext uri="{FF2B5EF4-FFF2-40B4-BE49-F238E27FC236}">
                    <a16:creationId xmlns:a16="http://schemas.microsoft.com/office/drawing/2014/main" id="{E46A466A-FBE8-4438-5614-B29A7E83C5C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50533" y="1983554"/>
                <a:ext cx="967670" cy="1903657"/>
              </a:xfrm>
              <a:prstGeom prst="rect">
                <a:avLst/>
              </a:prstGeom>
            </p:spPr>
          </p:pic>
          <p:pic>
            <p:nvPicPr>
              <p:cNvPr id="34" name="図 33">
                <a:extLst>
                  <a:ext uri="{FF2B5EF4-FFF2-40B4-BE49-F238E27FC236}">
                    <a16:creationId xmlns:a16="http://schemas.microsoft.com/office/drawing/2014/main" id="{FAE369FD-C83C-BFA7-A147-35B1085FD02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74066" y="2388405"/>
                <a:ext cx="864283" cy="1089588"/>
              </a:xfrm>
              <a:prstGeom prst="rect">
                <a:avLst/>
              </a:prstGeom>
              <a:ln w="12700">
                <a:solidFill>
                  <a:srgbClr val="7E7E7E"/>
                </a:solidFill>
              </a:ln>
            </p:spPr>
          </p:pic>
          <p:sp>
            <p:nvSpPr>
              <p:cNvPr id="50" name="Google Shape;576;p20">
                <a:extLst>
                  <a:ext uri="{FF2B5EF4-FFF2-40B4-BE49-F238E27FC236}">
                    <a16:creationId xmlns:a16="http://schemas.microsoft.com/office/drawing/2014/main" id="{F6A9427D-102D-801F-5609-9968368CE8D4}"/>
                  </a:ext>
                </a:extLst>
              </p:cNvPr>
              <p:cNvSpPr txBox="1"/>
              <p:nvPr/>
            </p:nvSpPr>
            <p:spPr>
              <a:xfrm>
                <a:off x="186270" y="1439333"/>
                <a:ext cx="2167625" cy="286617"/>
              </a:xfrm>
              <a:prstGeom prst="rect">
                <a:avLst/>
              </a:prstGeom>
              <a:noFill/>
              <a:ln>
                <a:noFill/>
              </a:ln>
            </p:spPr>
            <p:txBody>
              <a:bodyPr spcFirstLastPara="1" wrap="square" lIns="0" tIns="9525" rIns="0" bIns="0" anchor="t" anchorCtr="0">
                <a:spAutoFit/>
              </a:bodyPr>
              <a:lstStyle/>
              <a:p>
                <a:pPr marL="12700" marR="0" lvl="0" indent="0" algn="ctr" rtl="0">
                  <a:lnSpc>
                    <a:spcPct val="100000"/>
                  </a:lnSpc>
                  <a:spcBef>
                    <a:spcPts val="0"/>
                  </a:spcBef>
                  <a:spcAft>
                    <a:spcPts val="0"/>
                  </a:spcAft>
                  <a:buNone/>
                </a:pPr>
                <a:r>
                  <a:rPr lang="ja-JP" altLang="en-US" sz="900" b="1" dirty="0">
                    <a:solidFill>
                      <a:schemeClr val="tx1"/>
                    </a:solidFill>
                    <a:latin typeface="游ゴシック" panose="020B0400000000000000" pitchFamily="50" charset="-128"/>
                    <a:ea typeface="游ゴシック" panose="020B0400000000000000" pitchFamily="50" charset="-128"/>
                    <a:cs typeface="MS Gothic"/>
                    <a:sym typeface="MS Gothic"/>
                  </a:rPr>
                  <a:t>①提供写真</a:t>
                </a:r>
                <a:r>
                  <a:rPr lang="en-US" altLang="ja-JP"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②編集部撮影の素材</a:t>
                </a:r>
                <a:endParaRPr lang="en-US" altLang="ja-JP"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を基に</a:t>
                </a:r>
                <a:r>
                  <a:rPr lang="ja"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フィード投稿</a:t>
                </a:r>
                <a:endParaRPr sz="9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p:txBody>
          </p:sp>
        </p:grpSp>
      </p:grpSp>
    </p:spTree>
    <p:extLst>
      <p:ext uri="{BB962C8B-B14F-4D97-AF65-F5344CB8AC3E}">
        <p14:creationId xmlns:p14="http://schemas.microsoft.com/office/powerpoint/2010/main" val="3004273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7" name="正方形/長方形 6">
            <a:extLst>
              <a:ext uri="{FF2B5EF4-FFF2-40B4-BE49-F238E27FC236}">
                <a16:creationId xmlns:a16="http://schemas.microsoft.com/office/drawing/2014/main" id="{7321B30D-0636-6321-CEA0-AEDA8CD8D758}"/>
              </a:ext>
            </a:extLst>
          </p:cNvPr>
          <p:cNvSpPr/>
          <p:nvPr/>
        </p:nvSpPr>
        <p:spPr>
          <a:xfrm>
            <a:off x="2861733" y="4978400"/>
            <a:ext cx="3158067" cy="165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9" name="Google Shape;649;p22"/>
          <p:cNvSpPr txBox="1">
            <a:spLocks noGrp="1"/>
          </p:cNvSpPr>
          <p:nvPr>
            <p:ph type="title"/>
          </p:nvPr>
        </p:nvSpPr>
        <p:spPr>
          <a:xfrm>
            <a:off x="3154776" y="166307"/>
            <a:ext cx="4316369" cy="286617"/>
          </a:xfrm>
          <a:prstGeom prst="rect">
            <a:avLst/>
          </a:prstGeom>
          <a:noFill/>
          <a:ln>
            <a:noFill/>
          </a:ln>
        </p:spPr>
        <p:txBody>
          <a:bodyPr spcFirstLastPara="1" wrap="square" lIns="0" tIns="9525" rIns="0" bIns="0" anchor="t" anchorCtr="0">
            <a:spAutoFit/>
          </a:bodyPr>
          <a:lstStyle/>
          <a:p>
            <a:pPr marL="12700" lvl="0" indent="0" algn="l" rtl="0">
              <a:lnSpc>
                <a:spcPct val="100000"/>
              </a:lnSpc>
              <a:spcBef>
                <a:spcPts val="0"/>
              </a:spcBef>
              <a:spcAft>
                <a:spcPts val="0"/>
              </a:spcAft>
              <a:buSzPts val="1100"/>
              <a:buNone/>
            </a:pPr>
            <a:r>
              <a:rPr lang="ja" sz="1800" dirty="0">
                <a:solidFill>
                  <a:srgbClr val="FFFFFF"/>
                </a:solidFill>
                <a:cs typeface="MS Gothic"/>
                <a:sym typeface="MS Gothic"/>
              </a:rPr>
              <a:t>YouTube動画 ＋ Instagram 配信プラン</a:t>
            </a:r>
            <a:endParaRPr sz="1800" dirty="0">
              <a:cs typeface="MS Gothic"/>
              <a:sym typeface="MS Gothic"/>
            </a:endParaRPr>
          </a:p>
        </p:txBody>
      </p:sp>
      <p:sp>
        <p:nvSpPr>
          <p:cNvPr id="665" name="Google Shape;665;p22"/>
          <p:cNvSpPr txBox="1">
            <a:spLocks noGrp="1"/>
          </p:cNvSpPr>
          <p:nvPr>
            <p:ph type="sldNum" idx="12"/>
          </p:nvPr>
        </p:nvSpPr>
        <p:spPr>
          <a:xfrm>
            <a:off x="8690344" y="4977021"/>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19</a:t>
            </a:fld>
            <a:endParaRPr dirty="0"/>
          </a:p>
        </p:txBody>
      </p:sp>
      <p:sp>
        <p:nvSpPr>
          <p:cNvPr id="662" name="Google Shape;662;p22"/>
          <p:cNvSpPr txBox="1"/>
          <p:nvPr/>
        </p:nvSpPr>
        <p:spPr>
          <a:xfrm>
            <a:off x="1869139" y="80977"/>
            <a:ext cx="7122707" cy="342017"/>
          </a:xfrm>
          <a:prstGeom prst="rect">
            <a:avLst/>
          </a:prstGeom>
          <a:noFill/>
          <a:ln>
            <a:noFill/>
          </a:ln>
        </p:spPr>
        <p:txBody>
          <a:bodyPr spcFirstLastPara="1" wrap="square" lIns="0" tIns="9525" rIns="0" bIns="0" anchor="t" anchorCtr="0">
            <a:spAutoFit/>
          </a:bodyPr>
          <a:lstStyle/>
          <a:p>
            <a:pPr marL="0" marR="0" lvl="0" indent="0" algn="l" rtl="0">
              <a:lnSpc>
                <a:spcPct val="107916"/>
              </a:lnSpc>
              <a:spcBef>
                <a:spcPts val="0"/>
              </a:spcBef>
              <a:spcAft>
                <a:spcPts val="0"/>
              </a:spcAft>
              <a:buNone/>
            </a:pPr>
            <a:r>
              <a:rPr lang="en-US" altLang="ja" sz="1000" b="0" i="0"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YouTube</a:t>
            </a:r>
            <a:r>
              <a:rPr lang="ja-JP" altLang="en-US" sz="1000" b="0" i="0"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での動画視聴が圧倒的に多い読者（読者アンケートより）を抱えているメディアだからこそ</a:t>
            </a:r>
            <a:r>
              <a:rPr lang="en-US" altLang="ja" sz="1000" b="0" i="0"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 </a:t>
            </a:r>
          </a:p>
          <a:p>
            <a:pPr marL="0" marR="0" lvl="0" indent="0" algn="l" rtl="0">
              <a:lnSpc>
                <a:spcPct val="107916"/>
              </a:lnSpc>
              <a:spcBef>
                <a:spcPts val="0"/>
              </a:spcBef>
              <a:spcAft>
                <a:spcPts val="0"/>
              </a:spcAft>
              <a:buNone/>
            </a:pPr>
            <a:r>
              <a:rPr lang="en-US" altLang="ja" sz="1000" b="0" i="0"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YouTube</a:t>
            </a:r>
            <a:r>
              <a:rPr lang="ja-JP" altLang="en-US" sz="1000" b="0" i="0"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で</a:t>
            </a:r>
            <a:r>
              <a:rPr lang="ja" sz="1000" b="0" i="0"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商品やサービスを新規に取材/撮影させていただき、</a:t>
            </a:r>
            <a:r>
              <a:rPr lang="ja" altLang="ja-JP" sz="1000" b="0" i="0"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Instagram</a:t>
            </a:r>
            <a:r>
              <a:rPr lang="ja-JP" altLang="en-US" sz="1000" b="0" i="0"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リール</a:t>
            </a:r>
            <a:r>
              <a:rPr lang="ja" altLang="ja-JP" sz="1000" b="0" i="0"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動画</a:t>
            </a:r>
            <a:r>
              <a:rPr lang="ja-JP" altLang="en-US" sz="1000"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も</a:t>
            </a:r>
            <a:r>
              <a:rPr lang="ja" sz="1000" b="0" i="0"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制作いたします。</a:t>
            </a:r>
            <a:endParaRPr sz="1000" b="0" i="0"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endParaRPr>
          </a:p>
        </p:txBody>
      </p:sp>
      <p:sp>
        <p:nvSpPr>
          <p:cNvPr id="652" name="Google Shape;652;p22"/>
          <p:cNvSpPr txBox="1"/>
          <p:nvPr/>
        </p:nvSpPr>
        <p:spPr>
          <a:xfrm>
            <a:off x="332461" y="97687"/>
            <a:ext cx="465300" cy="240930"/>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15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NEW</a:t>
            </a:r>
            <a:endParaRPr sz="1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58" name="Google Shape;658;p22"/>
          <p:cNvSpPr/>
          <p:nvPr/>
        </p:nvSpPr>
        <p:spPr>
          <a:xfrm>
            <a:off x="0" y="0"/>
            <a:ext cx="1619726" cy="1235869"/>
          </a:xfrm>
          <a:custGeom>
            <a:avLst/>
            <a:gdLst/>
            <a:ahLst/>
            <a:cxnLst/>
            <a:rect l="l" t="t" r="r" b="b"/>
            <a:pathLst>
              <a:path w="2159635" h="1647825" extrusionOk="0">
                <a:moveTo>
                  <a:pt x="2159508" y="0"/>
                </a:moveTo>
                <a:lnTo>
                  <a:pt x="0" y="0"/>
                </a:lnTo>
                <a:lnTo>
                  <a:pt x="0" y="1647444"/>
                </a:lnTo>
                <a:lnTo>
                  <a:pt x="2159508" y="1647444"/>
                </a:lnTo>
                <a:lnTo>
                  <a:pt x="2159508"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59" name="Google Shape;659;p22"/>
          <p:cNvSpPr txBox="1"/>
          <p:nvPr/>
        </p:nvSpPr>
        <p:spPr>
          <a:xfrm>
            <a:off x="266623" y="127805"/>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60" name="Google Shape;660;p22"/>
          <p:cNvSpPr txBox="1"/>
          <p:nvPr/>
        </p:nvSpPr>
        <p:spPr>
          <a:xfrm>
            <a:off x="209709" y="348025"/>
            <a:ext cx="1394730" cy="193804"/>
          </a:xfrm>
          <a:prstGeom prst="rect">
            <a:avLst/>
          </a:prstGeom>
          <a:noFill/>
          <a:ln>
            <a:noFill/>
          </a:ln>
        </p:spPr>
        <p:txBody>
          <a:bodyPr spcFirstLastPara="1" wrap="square" lIns="0" tIns="9050" rIns="0" bIns="0" anchor="t" anchorCtr="0">
            <a:spAutoFit/>
          </a:bodyPr>
          <a:lstStyle/>
          <a:p>
            <a:pPr marL="12700" marR="0" lvl="0" indent="0" algn="l" rtl="0">
              <a:lnSpc>
                <a:spcPct val="100000"/>
              </a:lnSpc>
              <a:spcBef>
                <a:spcPts val="0"/>
              </a:spcBef>
              <a:spcAft>
                <a:spcPts val="0"/>
              </a:spcAft>
              <a:buClr>
                <a:schemeClr val="dk1"/>
              </a:buClr>
              <a:buSzPts val="1100"/>
              <a:buFont typeface="Arial"/>
              <a:buNone/>
            </a:pPr>
            <a:r>
              <a:rPr lang="ja" sz="12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SNS広告メニュー</a:t>
            </a:r>
            <a:endParaRPr sz="1200" b="1" i="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p:txBody>
      </p:sp>
      <p:graphicFrame>
        <p:nvGraphicFramePr>
          <p:cNvPr id="35" name="Google Shape;628;p22">
            <a:extLst>
              <a:ext uri="{FF2B5EF4-FFF2-40B4-BE49-F238E27FC236}">
                <a16:creationId xmlns:a16="http://schemas.microsoft.com/office/drawing/2014/main" id="{91F0B4C7-17B8-1C3D-A3AC-0726A72113FB}"/>
              </a:ext>
            </a:extLst>
          </p:cNvPr>
          <p:cNvGraphicFramePr/>
          <p:nvPr>
            <p:extLst>
              <p:ext uri="{D42A27DB-BD31-4B8C-83A1-F6EECF244321}">
                <p14:modId xmlns:p14="http://schemas.microsoft.com/office/powerpoint/2010/main" val="672317079"/>
              </p:ext>
            </p:extLst>
          </p:nvPr>
        </p:nvGraphicFramePr>
        <p:xfrm>
          <a:off x="4513902" y="418601"/>
          <a:ext cx="4595594" cy="4700389"/>
        </p:xfrm>
        <a:graphic>
          <a:graphicData uri="http://schemas.openxmlformats.org/drawingml/2006/table">
            <a:tbl>
              <a:tblPr firstRow="1" bandRow="1">
                <a:noFill/>
                <a:tableStyleId>{62A0D10D-50CF-4121-8E0F-D59097571FAB}</a:tableStyleId>
              </a:tblPr>
              <a:tblGrid>
                <a:gridCol w="973521">
                  <a:extLst>
                    <a:ext uri="{9D8B030D-6E8A-4147-A177-3AD203B41FA5}">
                      <a16:colId xmlns:a16="http://schemas.microsoft.com/office/drawing/2014/main" val="20000"/>
                    </a:ext>
                  </a:extLst>
                </a:gridCol>
                <a:gridCol w="3622073">
                  <a:extLst>
                    <a:ext uri="{9D8B030D-6E8A-4147-A177-3AD203B41FA5}">
                      <a16:colId xmlns:a16="http://schemas.microsoft.com/office/drawing/2014/main" val="20001"/>
                    </a:ext>
                  </a:extLst>
                </a:gridCol>
              </a:tblGrid>
              <a:tr h="1343406">
                <a:tc>
                  <a:txBody>
                    <a:bodyPr/>
                    <a:lstStyle/>
                    <a:p>
                      <a:pPr marL="0" marR="0" lvl="0" indent="0" algn="ctr" rtl="0">
                        <a:lnSpc>
                          <a:spcPct val="100000"/>
                        </a:lnSpc>
                        <a:spcBef>
                          <a:spcPts val="0"/>
                        </a:spcBef>
                        <a:spcAft>
                          <a:spcPts val="0"/>
                        </a:spcAft>
                        <a:buNone/>
                      </a:pPr>
                      <a:r>
                        <a:rPr lang="ja" sz="8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料金</a:t>
                      </a:r>
                      <a:endParaRPr b="1" dirty="0">
                        <a:solidFill>
                          <a:schemeClr val="tx1">
                            <a:lumMod val="50000"/>
                          </a:schemeClr>
                        </a:solidFill>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JP" altLang="en-US" sz="105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①</a:t>
                      </a:r>
                      <a:r>
                        <a:rPr lang="en-US" altLang="ja-JP" sz="105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a:t>
                      </a:r>
                      <a:r>
                        <a:rPr lang="ja-JP" altLang="en-US" sz="105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静止画スライドで制作</a:t>
                      </a:r>
                      <a:r>
                        <a:rPr lang="en-US" altLang="ja-JP" sz="105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a:t>
                      </a:r>
                      <a:r>
                        <a:rPr lang="ja" sz="105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1,</a:t>
                      </a:r>
                      <a:r>
                        <a:rPr lang="en-US" altLang="ja" sz="105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3</a:t>
                      </a:r>
                      <a:r>
                        <a:rPr lang="ja" sz="105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00,000円 ～</a:t>
                      </a:r>
                      <a:endParaRPr sz="105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5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7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掲載費 G 500,000円 ＋ 制作費 N </a:t>
                      </a:r>
                      <a:r>
                        <a:rPr lang="en-US" altLang="ja" sz="7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8</a:t>
                      </a:r>
                      <a:r>
                        <a:rPr lang="ja" sz="7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00,000円～</a:t>
                      </a:r>
                      <a:endParaRPr lang="en-US" altLang="ja" sz="7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5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lang="en-US" altLang="ja" sz="5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105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②</a:t>
                      </a:r>
                      <a:r>
                        <a:rPr lang="en-US" altLang="ja-JP" sz="105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a:t>
                      </a:r>
                      <a:r>
                        <a:rPr lang="ja-JP" altLang="en-US" sz="105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モデル</a:t>
                      </a:r>
                      <a:r>
                        <a:rPr lang="en-US" altLang="ja-JP" sz="105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a:t>
                      </a:r>
                      <a:r>
                        <a:rPr lang="ja-JP" altLang="en-US" sz="105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スタジオ撮影</a:t>
                      </a:r>
                      <a:r>
                        <a:rPr lang="en-US" altLang="ja-JP" sz="105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/IG</a:t>
                      </a:r>
                      <a:r>
                        <a:rPr lang="ja-JP" altLang="en-US" sz="105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広告配信あり</a:t>
                      </a:r>
                      <a:r>
                        <a:rPr lang="en-US" altLang="ja-JP" sz="105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)2,000,000</a:t>
                      </a:r>
                      <a:r>
                        <a:rPr lang="ja-JP" altLang="en-US" sz="105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円 ～</a:t>
                      </a:r>
                    </a:p>
                    <a:p>
                      <a:pPr marL="0" marR="0" lvl="0" indent="0" algn="l" rtl="0">
                        <a:lnSpc>
                          <a:spcPct val="100000"/>
                        </a:lnSpc>
                        <a:spcBef>
                          <a:spcPts val="0"/>
                        </a:spcBef>
                        <a:spcAft>
                          <a:spcPts val="0"/>
                        </a:spcAft>
                        <a:buNone/>
                      </a:pPr>
                      <a:endParaRPr lang="ja-JP" altLang="en-US" sz="4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7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掲載費 </a:t>
                      </a:r>
                      <a:r>
                        <a:rPr lang="en-US" altLang="ja-JP" sz="7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G 500,000</a:t>
                      </a:r>
                      <a:r>
                        <a:rPr lang="ja-JP" altLang="en-US" sz="7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円 ＋ 制作費 </a:t>
                      </a:r>
                      <a:r>
                        <a:rPr lang="en-US" altLang="ja-JP" sz="7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N 1,500,000</a:t>
                      </a:r>
                      <a:r>
                        <a:rPr lang="ja-JP" altLang="en-US" sz="7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円～</a:t>
                      </a:r>
                      <a:endParaRPr lang="en-US" altLang="ja-JP" sz="7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lang="en-US" altLang="ja" sz="5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600" b="0"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※税別料金です。</a:t>
                      </a:r>
                      <a:r>
                        <a:rPr lang="ja-JP" altLang="en-US" sz="600" b="0"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　</a:t>
                      </a:r>
                      <a:r>
                        <a:rPr lang="en-US" altLang="ja-JP" sz="600" b="0"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a:t>
                      </a:r>
                      <a:r>
                        <a:rPr lang="ja-JP" altLang="en-US" sz="600" b="0"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制作費を含みます</a:t>
                      </a:r>
                      <a:endParaRPr sz="600" b="0"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600" b="0"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※商材によってお受けできない場合もあります。</a:t>
                      </a:r>
                      <a:endParaRPr lang="en-US" altLang="ja" sz="600" b="0"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en-US" altLang="ja-JP" sz="6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a:t>
                      </a:r>
                      <a:r>
                        <a:rPr lang="ja-JP" altLang="en-US" sz="6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①の尺は</a:t>
                      </a:r>
                      <a:r>
                        <a:rPr lang="en-US" altLang="ja-JP" sz="6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15-30</a:t>
                      </a:r>
                      <a:r>
                        <a:rPr lang="ja-JP" altLang="en-US" sz="6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秒。いただいた素材のみで制作となります。（簡易コンテ無し）</a:t>
                      </a:r>
                      <a:endParaRPr lang="en-US" altLang="ja-JP" sz="6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en-US" altLang="ja-JP" sz="6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a:t>
                      </a:r>
                      <a:r>
                        <a:rPr lang="ja-JP" altLang="en-US" sz="6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②のインスタグラムの尺は、</a:t>
                      </a:r>
                      <a:r>
                        <a:rPr lang="en-US" altLang="ja-JP" sz="6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60</a:t>
                      </a:r>
                      <a:r>
                        <a:rPr lang="ja-JP" altLang="en-US" sz="6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秒以内での制作となります。</a:t>
                      </a:r>
                      <a:endParaRPr lang="en-US" altLang="ja" sz="600" b="1"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0"/>
                  </a:ext>
                </a:extLst>
              </a:tr>
              <a:tr h="332085">
                <a:tc>
                  <a:txBody>
                    <a:bodyPr/>
                    <a:lstStyle/>
                    <a:p>
                      <a:pPr marL="0" marR="0" lvl="0" indent="0" algn="ctr"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想定リーチ数</a:t>
                      </a:r>
                      <a:endParaRPr lang="en-US" altLang="ja" sz="8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None/>
                      </a:pPr>
                      <a:r>
                        <a:rPr lang="ja-JP" altLang="en-US" sz="800" u="none" strike="noStrike" cap="none" dirty="0">
                          <a:latin typeface="游ゴシック" panose="020B0400000000000000" pitchFamily="50" charset="-128"/>
                          <a:ea typeface="游ゴシック" panose="020B0400000000000000" pitchFamily="50" charset="-128"/>
                          <a:sym typeface="MS Gothic"/>
                        </a:rPr>
                        <a:t>（</a:t>
                      </a:r>
                      <a:r>
                        <a:rPr lang="en-US" altLang="ja-JP" sz="800" u="none" strike="noStrike" cap="none" dirty="0">
                          <a:latin typeface="游ゴシック" panose="020B0400000000000000" pitchFamily="50" charset="-128"/>
                          <a:ea typeface="游ゴシック" panose="020B0400000000000000" pitchFamily="50" charset="-128"/>
                          <a:sym typeface="MS Gothic"/>
                        </a:rPr>
                        <a:t>YT+IG</a:t>
                      </a:r>
                      <a:r>
                        <a:rPr lang="ja-JP" altLang="en-US" sz="800" u="none" strike="noStrike" cap="none" dirty="0">
                          <a:latin typeface="游ゴシック" panose="020B0400000000000000" pitchFamily="50" charset="-128"/>
                          <a:ea typeface="游ゴシック" panose="020B0400000000000000" pitchFamily="50" charset="-128"/>
                          <a:sym typeface="MS Gothic"/>
                        </a:rPr>
                        <a:t>合計）</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ja-JP" altLang="en-US" sz="800"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①</a:t>
                      </a:r>
                      <a:r>
                        <a:rPr lang="ja" sz="800"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10,000 再生想定</a:t>
                      </a:r>
                      <a:r>
                        <a:rPr lang="ja-JP" altLang="en-US" sz="800" u="none" strike="noStrike" cap="none" dirty="0">
                          <a:solidFill>
                            <a:schemeClr val="tx1">
                              <a:lumMod val="50000"/>
                            </a:schemeClr>
                          </a:solidFill>
                          <a:latin typeface="游ゴシック" panose="020B0400000000000000" pitchFamily="50" charset="-128"/>
                          <a:ea typeface="游ゴシック" panose="020B0400000000000000" pitchFamily="50" charset="-128"/>
                          <a:cs typeface="MS Gothic"/>
                          <a:sym typeface="MS Gothic"/>
                        </a:rPr>
                        <a:t>　</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②</a:t>
                      </a:r>
                      <a:r>
                        <a:rPr lang="en-US" altLang="ja-JP"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40,000 </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再生想定　</a:t>
                      </a:r>
                      <a:endParaRPr lang="en-US" altLang="ja-JP"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en-US" altLang="ja-JP"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長期休暇や年末年始、年度末の単価高騰期はこの限りではありません</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32085">
                <a:tc>
                  <a:txBody>
                    <a:bodyPr/>
                    <a:lstStyle/>
                    <a:p>
                      <a:pPr marL="0" marR="0" lvl="0" indent="0" algn="ctr"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実施項目</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Instagram：</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リール投稿</a:t>
                      </a:r>
                      <a:r>
                        <a:rPr lang="en-US" altLang="ja-JP"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1</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回（</a:t>
                      </a: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フィード</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込み）、ストーリーズ</a:t>
                      </a:r>
                      <a:r>
                        <a:rPr lang="en-US" altLang="ja-JP"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1</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回。</a:t>
                      </a:r>
                      <a:endParaRPr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YouTube：アカウントへの投稿</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、ショートの作成。</a:t>
                      </a:r>
                      <a:endParaRPr dirty="0">
                        <a:solidFill>
                          <a:schemeClr val="tx1"/>
                        </a:solidFill>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2"/>
                  </a:ext>
                </a:extLst>
              </a:tr>
              <a:tr h="211331">
                <a:tc>
                  <a:txBody>
                    <a:bodyPr/>
                    <a:lstStyle/>
                    <a:p>
                      <a:pPr marL="0" marR="0" lvl="0" indent="0" algn="ctr"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計測期間</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公開日より4週間</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709106">
                <a:tc>
                  <a:txBody>
                    <a:bodyPr/>
                    <a:lstStyle/>
                    <a:p>
                      <a:pPr marL="0" marR="0" lvl="0" indent="0" algn="ctr"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投稿内容</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700" u="none" strike="noStrike" cap="none" dirty="0">
                          <a:latin typeface="游ゴシック" panose="020B0400000000000000" pitchFamily="50" charset="-128"/>
                          <a:ea typeface="游ゴシック" panose="020B0400000000000000" pitchFamily="50" charset="-128"/>
                          <a:cs typeface="MS Gothic"/>
                          <a:sym typeface="MS Gothic"/>
                        </a:rPr>
                        <a:t>・テキスト</a:t>
                      </a: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　</a:t>
                      </a:r>
                      <a:r>
                        <a:rPr lang="ja" sz="700" u="none" strike="noStrike" cap="none" dirty="0">
                          <a:latin typeface="游ゴシック" panose="020B0400000000000000" pitchFamily="50" charset="-128"/>
                          <a:ea typeface="游ゴシック" panose="020B0400000000000000" pitchFamily="50" charset="-128"/>
                          <a:cs typeface="MS Gothic"/>
                          <a:sym typeface="MS Gothic"/>
                        </a:rPr>
                        <a:t>・任意のハッシュタグ（編集部にて選定）</a:t>
                      </a:r>
                      <a:endParaRPr sz="7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700" u="none" strike="noStrike" cap="none" dirty="0">
                          <a:latin typeface="游ゴシック" panose="020B0400000000000000" pitchFamily="50" charset="-128"/>
                          <a:ea typeface="游ゴシック" panose="020B0400000000000000" pitchFamily="50" charset="-128"/>
                          <a:cs typeface="MS Gothic"/>
                          <a:sym typeface="MS Gothic"/>
                        </a:rPr>
                        <a:t>・クライアント様ご指定のハッシュタグ（3つまで）</a:t>
                      </a:r>
                      <a:endParaRPr lang="en-US" altLang="ja" sz="7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700" u="none" strike="noStrike" cap="none" dirty="0">
                          <a:latin typeface="游ゴシック" panose="020B0400000000000000" pitchFamily="50" charset="-128"/>
                          <a:ea typeface="游ゴシック" panose="020B0400000000000000" pitchFamily="50" charset="-128"/>
                          <a:cs typeface="MS Gothic"/>
                          <a:sym typeface="MS Gothic"/>
                        </a:rPr>
                        <a:t>Instagram</a:t>
                      </a: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投稿、動画の概要欄には</a:t>
                      </a:r>
                      <a:r>
                        <a:rPr lang="en-US" altLang="ja-JP" sz="70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700" u="none" strike="noStrike" cap="none" dirty="0">
                          <a:latin typeface="游ゴシック" panose="020B0400000000000000" pitchFamily="50" charset="-128"/>
                          <a:ea typeface="游ゴシック" panose="020B0400000000000000" pitchFamily="50" charset="-128"/>
                          <a:cs typeface="MS Gothic"/>
                          <a:sym typeface="MS Gothic"/>
                        </a:rPr>
                        <a:t>PR</a:t>
                      </a: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（大文字） ＃貴社名もしくは</a:t>
                      </a:r>
                      <a:endParaRPr lang="en-US" altLang="ja-JP" sz="7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　正式なサービス</a:t>
                      </a:r>
                      <a:r>
                        <a:rPr lang="en-US" altLang="ja-JP" sz="70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商品名</a:t>
                      </a:r>
                      <a:r>
                        <a:rPr lang="en-US" altLang="ja-JP" sz="70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の順にて、ハッシュタグ列冒頭に記載します。</a:t>
                      </a:r>
                      <a:endParaRPr lang="en-US" altLang="ja-JP" sz="7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700" u="none" strike="noStrike" cap="none" dirty="0">
                          <a:latin typeface="游ゴシック" panose="020B0400000000000000" pitchFamily="50" charset="-128"/>
                          <a:ea typeface="游ゴシック" panose="020B0400000000000000" pitchFamily="50" charset="-128"/>
                          <a:cs typeface="MS Gothic"/>
                          <a:sym typeface="MS Gothic"/>
                        </a:rPr>
                        <a:t>YouTube</a:t>
                      </a: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の「プロモーションを含みます」の表示が必須となります。</a:t>
                      </a:r>
                      <a:endParaRPr sz="7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4"/>
                  </a:ext>
                </a:extLst>
              </a:tr>
              <a:tr h="513218">
                <a:tc>
                  <a:txBody>
                    <a:bodyPr/>
                    <a:lstStyle/>
                    <a:p>
                      <a:pPr marL="0" marR="0" lvl="0" indent="0" algn="ctr"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レポート</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altLang="ja-JP" sz="700" u="none" strike="noStrike" cap="none" dirty="0">
                          <a:latin typeface="游ゴシック" panose="020B0400000000000000" pitchFamily="50" charset="-128"/>
                          <a:ea typeface="游ゴシック" panose="020B0400000000000000" pitchFamily="50" charset="-128"/>
                          <a:cs typeface="MS Gothic"/>
                          <a:sym typeface="MS Gothic"/>
                        </a:rPr>
                        <a:t>Instagram</a:t>
                      </a: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700" u="none" strike="noStrike" cap="none" dirty="0">
                          <a:latin typeface="游ゴシック" panose="020B0400000000000000" pitchFamily="50" charset="-128"/>
                          <a:ea typeface="游ゴシック" panose="020B0400000000000000" pitchFamily="50" charset="-128"/>
                          <a:cs typeface="MS Gothic"/>
                          <a:sym typeface="MS Gothic"/>
                        </a:rPr>
                        <a:t>imp</a:t>
                      </a: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数</a:t>
                      </a:r>
                      <a:r>
                        <a:rPr lang="en-US" altLang="ja-JP" sz="70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いいね、保存数など</a:t>
                      </a:r>
                      <a:endParaRPr lang="en-US" altLang="ja-JP" sz="7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en-US" altLang="ja-JP" sz="70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②の広告配信に関して、視聴定義は</a:t>
                      </a:r>
                      <a:r>
                        <a:rPr lang="en-US" altLang="ja-JP" sz="700" u="none" strike="noStrike" cap="none" dirty="0">
                          <a:latin typeface="游ゴシック" panose="020B0400000000000000" pitchFamily="50" charset="-128"/>
                          <a:ea typeface="游ゴシック" panose="020B0400000000000000" pitchFamily="50" charset="-128"/>
                          <a:cs typeface="MS Gothic"/>
                          <a:sym typeface="MS Gothic"/>
                        </a:rPr>
                        <a:t>15</a:t>
                      </a: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秒以上の視聴とする</a:t>
                      </a:r>
                      <a:endParaRPr sz="7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700" u="none" strike="noStrike" cap="none" dirty="0">
                          <a:latin typeface="游ゴシック" panose="020B0400000000000000" pitchFamily="50" charset="-128"/>
                          <a:ea typeface="游ゴシック" panose="020B0400000000000000" pitchFamily="50" charset="-128"/>
                          <a:cs typeface="MS Gothic"/>
                          <a:sym typeface="MS Gothic"/>
                        </a:rPr>
                        <a:t>YouTube：再生数、</a:t>
                      </a: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視聴維持率</a:t>
                      </a:r>
                      <a:r>
                        <a:rPr lang="ja" sz="700" u="none" strike="noStrike" cap="none" dirty="0">
                          <a:latin typeface="游ゴシック" panose="020B0400000000000000" pitchFamily="50" charset="-128"/>
                          <a:ea typeface="游ゴシック" panose="020B0400000000000000" pitchFamily="50" charset="-128"/>
                          <a:cs typeface="MS Gothic"/>
                          <a:sym typeface="MS Gothic"/>
                        </a:rPr>
                        <a:t>、再生時間、他</a:t>
                      </a:r>
                      <a:endParaRPr lang="en-US" altLang="ja" sz="7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en-US" altLang="ja-JP" sz="70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想定視聴回数は管理画面より取得する</a:t>
                      </a:r>
                      <a:endParaRPr sz="7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01897">
                <a:tc>
                  <a:txBody>
                    <a:bodyPr/>
                    <a:lstStyle/>
                    <a:p>
                      <a:pPr marL="0" marR="0" lvl="0" indent="0" algn="ctr"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記事公開日</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700" u="none" strike="noStrike" cap="none" dirty="0">
                          <a:latin typeface="游ゴシック" panose="020B0400000000000000" pitchFamily="50" charset="-128"/>
                          <a:ea typeface="游ゴシック" panose="020B0400000000000000" pitchFamily="50" charset="-128"/>
                          <a:cs typeface="MS Gothic"/>
                          <a:sym typeface="MS Gothic"/>
                        </a:rPr>
                        <a:t>任意の平日でご希望の日時を指定いただけます。</a:t>
                      </a:r>
                      <a:endParaRPr sz="7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700" u="none" strike="noStrike" cap="none" dirty="0">
                          <a:latin typeface="游ゴシック" panose="020B0400000000000000" pitchFamily="50" charset="-128"/>
                          <a:ea typeface="游ゴシック" panose="020B0400000000000000" pitchFamily="50" charset="-128"/>
                          <a:cs typeface="MS Gothic"/>
                          <a:sym typeface="MS Gothic"/>
                        </a:rPr>
                        <a:t>公開ご希望日の</a:t>
                      </a:r>
                      <a:r>
                        <a:rPr lang="en-US" altLang="ja" sz="700" u="none" strike="noStrike" cap="none" dirty="0">
                          <a:latin typeface="游ゴシック" panose="020B0400000000000000" pitchFamily="50" charset="-128"/>
                          <a:ea typeface="游ゴシック" panose="020B0400000000000000" pitchFamily="50" charset="-128"/>
                          <a:cs typeface="MS Gothic"/>
                          <a:sym typeface="MS Gothic"/>
                        </a:rPr>
                        <a:t>4</a:t>
                      </a:r>
                      <a:r>
                        <a:rPr lang="ja" sz="700" u="none" strike="noStrike" cap="none" dirty="0">
                          <a:latin typeface="游ゴシック" panose="020B0400000000000000" pitchFamily="50" charset="-128"/>
                          <a:ea typeface="游ゴシック" panose="020B0400000000000000" pitchFamily="50" charset="-128"/>
                          <a:cs typeface="MS Gothic"/>
                          <a:sym typeface="MS Gothic"/>
                        </a:rPr>
                        <a:t>0</a:t>
                      </a: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営業日</a:t>
                      </a:r>
                      <a:r>
                        <a:rPr lang="ja" sz="700" u="none" strike="noStrike" cap="none" dirty="0">
                          <a:latin typeface="游ゴシック" panose="020B0400000000000000" pitchFamily="50" charset="-128"/>
                          <a:ea typeface="游ゴシック" panose="020B0400000000000000" pitchFamily="50" charset="-128"/>
                          <a:cs typeface="MS Gothic"/>
                          <a:sym typeface="MS Gothic"/>
                        </a:rPr>
                        <a:t>前までにお申し込みください。</a:t>
                      </a:r>
                      <a:endParaRPr sz="12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6"/>
                  </a:ext>
                </a:extLst>
              </a:tr>
              <a:tr h="927983">
                <a:tc>
                  <a:txBody>
                    <a:bodyPr/>
                    <a:lstStyle/>
                    <a:p>
                      <a:pPr marL="0" marR="0" lvl="0" indent="0" algn="ctr"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注意事項</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・遠方での取材・撮影が必要な場合は別途費用が発生いたします。</a:t>
                      </a:r>
                      <a:endParaRPr dirty="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r>
                        <a:rPr 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・広告を含む外部配信を行う場合がございます。</a:t>
                      </a:r>
                      <a:endParaRPr dirty="0"/>
                    </a:p>
                    <a:p>
                      <a:pPr marL="0" marR="0" lvl="0" indent="0" algn="l" rtl="0">
                        <a:lnSpc>
                          <a:spcPct val="100000"/>
                        </a:lnSpc>
                        <a:spcBef>
                          <a:spcPts val="0"/>
                        </a:spcBef>
                        <a:spcAft>
                          <a:spcPts val="0"/>
                        </a:spcAft>
                        <a:buNone/>
                      </a:pPr>
                      <a:r>
                        <a:rPr 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・記事タイトルおよびサムネイルは公開後にも変更する場合がございます。</a:t>
                      </a:r>
                      <a:endParaRPr dirty="0"/>
                    </a:p>
                    <a:p>
                      <a:pPr marL="0" marR="0" lvl="0" indent="0" algn="l" rtl="0">
                        <a:lnSpc>
                          <a:spcPct val="100000"/>
                        </a:lnSpc>
                        <a:spcBef>
                          <a:spcPts val="0"/>
                        </a:spcBef>
                        <a:spcAft>
                          <a:spcPts val="0"/>
                        </a:spcAft>
                        <a:buNone/>
                      </a:pPr>
                      <a:r>
                        <a:rPr 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・起用モデルにより、アーカイブ不可になる場合がございます。</a:t>
                      </a:r>
                      <a:endParaRPr dirty="0"/>
                    </a:p>
                    <a:p>
                      <a:pPr marL="0" marR="0" lvl="0" indent="0" algn="l" rtl="0">
                        <a:lnSpc>
                          <a:spcPct val="100000"/>
                        </a:lnSpc>
                        <a:spcBef>
                          <a:spcPts val="0"/>
                        </a:spcBef>
                        <a:spcAft>
                          <a:spcPts val="0"/>
                        </a:spcAft>
                        <a:buNone/>
                      </a:pPr>
                      <a:r>
                        <a:rPr 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・動画の内容や尺、拘束時間により料金が変動する場合がございます。</a:t>
                      </a:r>
                      <a:endParaRPr dirty="0"/>
                    </a:p>
                    <a:p>
                      <a:pPr marL="0" marR="0" lvl="0" indent="0" algn="l" rtl="0">
                        <a:lnSpc>
                          <a:spcPct val="100000"/>
                        </a:lnSpc>
                        <a:spcBef>
                          <a:spcPts val="0"/>
                        </a:spcBef>
                        <a:spcAft>
                          <a:spcPts val="0"/>
                        </a:spcAft>
                        <a:buNone/>
                      </a:pPr>
                      <a:r>
                        <a:rPr 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・特殊効果等は別途お見積り・二次利用については各営業担当にご相談ください。</a:t>
                      </a:r>
                      <a:endParaRPr lang="en-US" alt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700" b="1" u="none" strike="noStrike" cap="none" dirty="0">
                          <a:solidFill>
                            <a:schemeClr val="dk1"/>
                          </a:solidFill>
                          <a:latin typeface="游ゴシック" panose="020B0400000000000000" pitchFamily="50" charset="-128"/>
                          <a:ea typeface="游ゴシック" panose="020B0400000000000000" pitchFamily="50" charset="-128"/>
                          <a:sym typeface="MS Gothic"/>
                        </a:rPr>
                        <a:t>・</a:t>
                      </a:r>
                      <a:r>
                        <a:rPr lang="en-US" altLang="ja-JP" sz="700" b="1" u="none" strike="noStrike" cap="none" dirty="0">
                          <a:solidFill>
                            <a:schemeClr val="dk1"/>
                          </a:solidFill>
                          <a:latin typeface="游ゴシック" panose="020B0400000000000000" pitchFamily="50" charset="-128"/>
                          <a:ea typeface="游ゴシック" panose="020B0400000000000000" pitchFamily="50" charset="-128"/>
                          <a:sym typeface="MS Gothic"/>
                        </a:rPr>
                        <a:t>Meta</a:t>
                      </a:r>
                      <a:r>
                        <a:rPr lang="ja-JP" altLang="en-US" sz="700" b="1" u="none" strike="noStrike" cap="none" dirty="0">
                          <a:solidFill>
                            <a:schemeClr val="dk1"/>
                          </a:solidFill>
                          <a:latin typeface="游ゴシック" panose="020B0400000000000000" pitchFamily="50" charset="-128"/>
                          <a:ea typeface="游ゴシック" panose="020B0400000000000000" pitchFamily="50" charset="-128"/>
                          <a:sym typeface="MS Gothic"/>
                        </a:rPr>
                        <a:t>社の提供するブランドコンテンツタグの紐づけを行います。</a:t>
                      </a:r>
                      <a:endParaRPr b="1"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grpSp>
        <p:nvGrpSpPr>
          <p:cNvPr id="3" name="グループ化 2">
            <a:extLst>
              <a:ext uri="{FF2B5EF4-FFF2-40B4-BE49-F238E27FC236}">
                <a16:creationId xmlns:a16="http://schemas.microsoft.com/office/drawing/2014/main" id="{5F2DDAF1-625B-1B60-07B5-C6C985E8BD3E}"/>
              </a:ext>
            </a:extLst>
          </p:cNvPr>
          <p:cNvGrpSpPr/>
          <p:nvPr/>
        </p:nvGrpSpPr>
        <p:grpSpPr>
          <a:xfrm>
            <a:off x="341435" y="1299014"/>
            <a:ext cx="4230566" cy="3743172"/>
            <a:chOff x="341435" y="1299014"/>
            <a:chExt cx="4230566" cy="3743172"/>
          </a:xfrm>
        </p:grpSpPr>
        <p:pic>
          <p:nvPicPr>
            <p:cNvPr id="625" name="Google Shape;625;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92884" y="1299014"/>
              <a:ext cx="272035" cy="291688"/>
            </a:xfrm>
            <a:prstGeom prst="rect">
              <a:avLst/>
            </a:prstGeom>
            <a:noFill/>
            <a:ln>
              <a:noFill/>
            </a:ln>
          </p:spPr>
        </p:pic>
        <p:sp>
          <p:nvSpPr>
            <p:cNvPr id="629" name="Google Shape;629;p22"/>
            <p:cNvSpPr txBox="1"/>
            <p:nvPr/>
          </p:nvSpPr>
          <p:spPr>
            <a:xfrm>
              <a:off x="3148584" y="1328300"/>
              <a:ext cx="1423417" cy="379430"/>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タイアップ動画を</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Instagram</a:t>
              </a: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リール</a:t>
              </a: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動画に掲載 </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フィード投稿からも投稿</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47" name="Google Shape;647;p22"/>
            <p:cNvSpPr txBox="1"/>
            <p:nvPr/>
          </p:nvSpPr>
          <p:spPr>
            <a:xfrm>
              <a:off x="348919" y="1552520"/>
              <a:ext cx="1868400" cy="133208"/>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公式アカウントにタイアップ動画を掲載</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664" name="Google Shape;664;p2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6903" y="1387514"/>
              <a:ext cx="726819" cy="165360"/>
            </a:xfrm>
            <a:prstGeom prst="rect">
              <a:avLst/>
            </a:prstGeom>
            <a:noFill/>
            <a:ln>
              <a:noFill/>
            </a:ln>
          </p:spPr>
        </p:pic>
        <p:pic>
          <p:nvPicPr>
            <p:cNvPr id="44" name="図 43">
              <a:extLst>
                <a:ext uri="{FF2B5EF4-FFF2-40B4-BE49-F238E27FC236}">
                  <a16:creationId xmlns:a16="http://schemas.microsoft.com/office/drawing/2014/main" id="{D0DDA7D8-BFF6-3E15-6A13-5DEA789DC7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40261" y="1685140"/>
              <a:ext cx="516818" cy="516818"/>
            </a:xfrm>
            <a:prstGeom prst="rect">
              <a:avLst/>
            </a:prstGeom>
          </p:spPr>
        </p:pic>
        <p:pic>
          <p:nvPicPr>
            <p:cNvPr id="6" name="図 5">
              <a:extLst>
                <a:ext uri="{FF2B5EF4-FFF2-40B4-BE49-F238E27FC236}">
                  <a16:creationId xmlns:a16="http://schemas.microsoft.com/office/drawing/2014/main" id="{641C14F1-21D7-9BCA-EFA1-0BC4F080B4A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6686" y="1703416"/>
              <a:ext cx="529292" cy="529292"/>
            </a:xfrm>
            <a:prstGeom prst="rect">
              <a:avLst/>
            </a:prstGeom>
          </p:spPr>
        </p:pic>
        <p:sp>
          <p:nvSpPr>
            <p:cNvPr id="48" name="テキスト ボックス 47">
              <a:extLst>
                <a:ext uri="{FF2B5EF4-FFF2-40B4-BE49-F238E27FC236}">
                  <a16:creationId xmlns:a16="http://schemas.microsoft.com/office/drawing/2014/main" id="{C65C56A9-18E4-8807-881D-1C293F31030D}"/>
                </a:ext>
              </a:extLst>
            </p:cNvPr>
            <p:cNvSpPr txBox="1"/>
            <p:nvPr/>
          </p:nvSpPr>
          <p:spPr>
            <a:xfrm>
              <a:off x="843804" y="1803155"/>
              <a:ext cx="897590" cy="415498"/>
            </a:xfrm>
            <a:prstGeom prst="rect">
              <a:avLst/>
            </a:prstGeom>
            <a:noFill/>
          </p:spPr>
          <p:txBody>
            <a:bodyPr wrap="square">
              <a:spAutoFit/>
            </a:bodyPr>
            <a:lstStyle/>
            <a:p>
              <a:r>
                <a:rPr lang="en-US" altLang="ja-JP" sz="700" b="0" i="0" u="none" strike="noStrike" dirty="0">
                  <a:solidFill>
                    <a:srgbClr val="000000"/>
                  </a:solidFill>
                  <a:effectLst/>
                  <a:latin typeface="docs-Calibri"/>
                </a:rPr>
                <a:t>https://www.youtube.com/watch?v=d3mSRbn6hKc</a:t>
              </a:r>
              <a:endParaRPr lang="ja-JP" altLang="en-US" sz="700" dirty="0"/>
            </a:p>
          </p:txBody>
        </p:sp>
        <p:pic>
          <p:nvPicPr>
            <p:cNvPr id="9" name="図 8">
              <a:extLst>
                <a:ext uri="{FF2B5EF4-FFF2-40B4-BE49-F238E27FC236}">
                  <a16:creationId xmlns:a16="http://schemas.microsoft.com/office/drawing/2014/main" id="{4E543AF8-0953-16DB-D67F-A2BE8FAF839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42900" y="2252878"/>
              <a:ext cx="1617991" cy="981635"/>
            </a:xfrm>
            <a:prstGeom prst="rect">
              <a:avLst/>
            </a:prstGeom>
          </p:spPr>
        </p:pic>
        <p:grpSp>
          <p:nvGrpSpPr>
            <p:cNvPr id="17" name="グループ化 16">
              <a:extLst>
                <a:ext uri="{FF2B5EF4-FFF2-40B4-BE49-F238E27FC236}">
                  <a16:creationId xmlns:a16="http://schemas.microsoft.com/office/drawing/2014/main" id="{D5F76D0A-3678-FD68-5335-534C9E15132D}"/>
                </a:ext>
              </a:extLst>
            </p:cNvPr>
            <p:cNvGrpSpPr/>
            <p:nvPr/>
          </p:nvGrpSpPr>
          <p:grpSpPr>
            <a:xfrm>
              <a:off x="3320552" y="1791400"/>
              <a:ext cx="921995" cy="1539687"/>
              <a:chOff x="3381064" y="2238935"/>
              <a:chExt cx="982508" cy="1701053"/>
            </a:xfrm>
          </p:grpSpPr>
          <p:pic>
            <p:nvPicPr>
              <p:cNvPr id="58" name="図 57">
                <a:extLst>
                  <a:ext uri="{FF2B5EF4-FFF2-40B4-BE49-F238E27FC236}">
                    <a16:creationId xmlns:a16="http://schemas.microsoft.com/office/drawing/2014/main" id="{8D147D0C-3CE8-C644-C341-34F403FD914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381064" y="2238935"/>
                <a:ext cx="982508" cy="1701053"/>
              </a:xfrm>
              <a:prstGeom prst="rect">
                <a:avLst/>
              </a:prstGeom>
            </p:spPr>
          </p:pic>
          <p:pic>
            <p:nvPicPr>
              <p:cNvPr id="16" name="図 15">
                <a:extLst>
                  <a:ext uri="{FF2B5EF4-FFF2-40B4-BE49-F238E27FC236}">
                    <a16:creationId xmlns:a16="http://schemas.microsoft.com/office/drawing/2014/main" id="{A9EC66B9-1B2E-CCC1-5F7B-7FD3ACC94FE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462619" y="2381066"/>
                <a:ext cx="826994" cy="1498410"/>
              </a:xfrm>
              <a:prstGeom prst="rect">
                <a:avLst/>
              </a:prstGeom>
            </p:spPr>
          </p:pic>
        </p:grpSp>
        <p:grpSp>
          <p:nvGrpSpPr>
            <p:cNvPr id="11" name="グループ化 10">
              <a:extLst>
                <a:ext uri="{FF2B5EF4-FFF2-40B4-BE49-F238E27FC236}">
                  <a16:creationId xmlns:a16="http://schemas.microsoft.com/office/drawing/2014/main" id="{DCC30080-8AB7-D1B9-A3D4-3CE4FC361252}"/>
                </a:ext>
              </a:extLst>
            </p:cNvPr>
            <p:cNvGrpSpPr/>
            <p:nvPr/>
          </p:nvGrpSpPr>
          <p:grpSpPr>
            <a:xfrm>
              <a:off x="1302588" y="4434620"/>
              <a:ext cx="2602635" cy="607566"/>
              <a:chOff x="1975449" y="4417367"/>
              <a:chExt cx="2602635" cy="607566"/>
            </a:xfrm>
          </p:grpSpPr>
          <p:sp>
            <p:nvSpPr>
              <p:cNvPr id="67" name="Google Shape;636;p22">
                <a:extLst>
                  <a:ext uri="{FF2B5EF4-FFF2-40B4-BE49-F238E27FC236}">
                    <a16:creationId xmlns:a16="http://schemas.microsoft.com/office/drawing/2014/main" id="{F9FCCB0D-8F67-1CF2-61B6-1F84FF2CD71A}"/>
                  </a:ext>
                </a:extLst>
              </p:cNvPr>
              <p:cNvSpPr/>
              <p:nvPr/>
            </p:nvSpPr>
            <p:spPr>
              <a:xfrm>
                <a:off x="2572119" y="4481956"/>
                <a:ext cx="2005965" cy="532923"/>
              </a:xfrm>
              <a:custGeom>
                <a:avLst/>
                <a:gdLst/>
                <a:ahLst/>
                <a:cxnLst/>
                <a:rect l="l" t="t" r="r" b="b"/>
                <a:pathLst>
                  <a:path w="2674620" h="710564" extrusionOk="0">
                    <a:moveTo>
                      <a:pt x="2674620" y="0"/>
                    </a:moveTo>
                    <a:lnTo>
                      <a:pt x="0" y="0"/>
                    </a:lnTo>
                    <a:lnTo>
                      <a:pt x="0" y="128765"/>
                    </a:lnTo>
                    <a:lnTo>
                      <a:pt x="0" y="710171"/>
                    </a:lnTo>
                    <a:lnTo>
                      <a:pt x="2674620" y="710171"/>
                    </a:lnTo>
                    <a:lnTo>
                      <a:pt x="2674620" y="128765"/>
                    </a:lnTo>
                    <a:lnTo>
                      <a:pt x="267462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9" name="Google Shape;638;p22">
                <a:extLst>
                  <a:ext uri="{FF2B5EF4-FFF2-40B4-BE49-F238E27FC236}">
                    <a16:creationId xmlns:a16="http://schemas.microsoft.com/office/drawing/2014/main" id="{503AB331-9CC9-6C03-6AFE-777A965C2B02}"/>
                  </a:ext>
                </a:extLst>
              </p:cNvPr>
              <p:cNvSpPr txBox="1"/>
              <p:nvPr/>
            </p:nvSpPr>
            <p:spPr>
              <a:xfrm>
                <a:off x="3041130" y="4585423"/>
                <a:ext cx="1522243" cy="393921"/>
              </a:xfrm>
              <a:prstGeom prst="rect">
                <a:avLst/>
              </a:prstGeom>
              <a:noFill/>
              <a:ln>
                <a:noFill/>
              </a:ln>
            </p:spPr>
            <p:txBody>
              <a:bodyPr spcFirstLastPara="1" wrap="square" lIns="0" tIns="10000" rIns="0" bIns="0" anchor="t" anchorCtr="0">
                <a:spAutoFit/>
              </a:bodyPr>
              <a:lstStyle/>
              <a:p>
                <a:pPr marL="12700" marR="0" lvl="0" indent="0" algn="l" rtl="0">
                  <a:lnSpc>
                    <a:spcPct val="119047"/>
                  </a:lnSpc>
                  <a:spcBef>
                    <a:spcPts val="0"/>
                  </a:spcBef>
                  <a:spcAft>
                    <a:spcPts val="0"/>
                  </a:spcAft>
                  <a:buNone/>
                </a:pPr>
                <a:r>
                  <a:rPr 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広告配信：</a:t>
                </a:r>
                <a:endParaRPr lang="en-US" alt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19047"/>
                  </a:lnSpc>
                  <a:spcBef>
                    <a:spcPts val="0"/>
                  </a:spcBef>
                  <a:spcAft>
                    <a:spcPts val="0"/>
                  </a:spcAft>
                  <a:buNone/>
                </a:pPr>
                <a:r>
                  <a:rPr lang="ja-JP" altLang="en-US" sz="800" b="1" dirty="0">
                    <a:latin typeface="游ゴシック" panose="020B0400000000000000" pitchFamily="50" charset="-128"/>
                    <a:ea typeface="游ゴシック" panose="020B0400000000000000" pitchFamily="50" charset="-128"/>
                    <a:cs typeface="MS Gothic"/>
                    <a:sym typeface="MS Gothic"/>
                  </a:rPr>
                  <a:t>各</a:t>
                </a:r>
                <a:r>
                  <a:rPr 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en-US" alt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5</a:t>
                </a:r>
                <a:r>
                  <a:rPr 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00,000(G)~</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18333"/>
                  </a:lnSpc>
                  <a:spcBef>
                    <a:spcPts val="0"/>
                  </a:spcBef>
                  <a:spcAft>
                    <a:spcPts val="0"/>
                  </a:spcAft>
                  <a:buNone/>
                </a:pPr>
                <a:r>
                  <a:rPr lang="ja" sz="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※ターゲット/配信量により金額は変動</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73" name="Google Shape;653;p22">
                <a:extLst>
                  <a:ext uri="{FF2B5EF4-FFF2-40B4-BE49-F238E27FC236}">
                    <a16:creationId xmlns:a16="http://schemas.microsoft.com/office/drawing/2014/main" id="{AB336332-895E-8841-946B-96122E247F1D}"/>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095932" y="4664364"/>
                <a:ext cx="281177" cy="282321"/>
              </a:xfrm>
              <a:prstGeom prst="rect">
                <a:avLst/>
              </a:prstGeom>
              <a:noFill/>
              <a:ln>
                <a:noFill/>
              </a:ln>
            </p:spPr>
          </p:pic>
          <p:pic>
            <p:nvPicPr>
              <p:cNvPr id="74" name="Google Shape;654;p22">
                <a:extLst>
                  <a:ext uri="{FF2B5EF4-FFF2-40B4-BE49-F238E27FC236}">
                    <a16:creationId xmlns:a16="http://schemas.microsoft.com/office/drawing/2014/main" id="{91975FD9-811F-9DAE-BD20-67A791406640}"/>
                  </a:ext>
                </a:extLst>
              </p:cNvP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425287" y="4749053"/>
                <a:ext cx="526923" cy="125731"/>
              </a:xfrm>
              <a:prstGeom prst="rect">
                <a:avLst/>
              </a:prstGeom>
              <a:noFill/>
              <a:ln>
                <a:noFill/>
              </a:ln>
            </p:spPr>
          </p:pic>
          <p:sp>
            <p:nvSpPr>
              <p:cNvPr id="76" name="Google Shape;643;p22">
                <a:extLst>
                  <a:ext uri="{FF2B5EF4-FFF2-40B4-BE49-F238E27FC236}">
                    <a16:creationId xmlns:a16="http://schemas.microsoft.com/office/drawing/2014/main" id="{23977307-DEC6-EABC-E987-EBA6D9EC534E}"/>
                  </a:ext>
                </a:extLst>
              </p:cNvPr>
              <p:cNvSpPr/>
              <p:nvPr/>
            </p:nvSpPr>
            <p:spPr>
              <a:xfrm>
                <a:off x="1975449" y="4492010"/>
                <a:ext cx="2398143" cy="532923"/>
              </a:xfrm>
              <a:custGeom>
                <a:avLst/>
                <a:gdLst/>
                <a:ahLst/>
                <a:cxnLst/>
                <a:rect l="l" t="t" r="r" b="b"/>
                <a:pathLst>
                  <a:path w="2763520" h="710564" extrusionOk="0">
                    <a:moveTo>
                      <a:pt x="0" y="710183"/>
                    </a:moveTo>
                    <a:lnTo>
                      <a:pt x="2763012" y="710183"/>
                    </a:lnTo>
                    <a:lnTo>
                      <a:pt x="2763012" y="0"/>
                    </a:lnTo>
                    <a:lnTo>
                      <a:pt x="0" y="0"/>
                    </a:lnTo>
                    <a:lnTo>
                      <a:pt x="0" y="710183"/>
                    </a:lnTo>
                    <a:close/>
                  </a:path>
                </a:pathLst>
              </a:custGeom>
              <a:noFill/>
              <a:ln w="25550" cap="flat" cmpd="sng">
                <a:solidFill>
                  <a:srgbClr val="0D0D0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0" name="Google Shape;639;p22">
                <a:extLst>
                  <a:ext uri="{FF2B5EF4-FFF2-40B4-BE49-F238E27FC236}">
                    <a16:creationId xmlns:a16="http://schemas.microsoft.com/office/drawing/2014/main" id="{D1E34DFD-BAA1-3A6C-36ED-581F581E3975}"/>
                  </a:ext>
                </a:extLst>
              </p:cNvPr>
              <p:cNvSpPr txBox="1"/>
              <p:nvPr/>
            </p:nvSpPr>
            <p:spPr>
              <a:xfrm>
                <a:off x="2576446" y="4417367"/>
                <a:ext cx="1080300" cy="126943"/>
              </a:xfrm>
              <a:prstGeom prst="rect">
                <a:avLst/>
              </a:prstGeom>
              <a:solidFill>
                <a:srgbClr val="000000"/>
              </a:solidFill>
              <a:ln>
                <a:noFill/>
              </a:ln>
            </p:spPr>
            <p:txBody>
              <a:bodyPr spcFirstLastPara="1" wrap="square" lIns="0" tIns="34275" rIns="0" bIns="0" anchor="t" anchorCtr="0">
                <a:spAutoFit/>
              </a:bodyPr>
              <a:lstStyle/>
              <a:p>
                <a:pPr marL="266693" marR="0" lvl="0" indent="0" algn="l" rtl="0">
                  <a:lnSpc>
                    <a:spcPct val="100000"/>
                  </a:lnSpc>
                  <a:spcBef>
                    <a:spcPts val="0"/>
                  </a:spcBef>
                  <a:spcAft>
                    <a:spcPts val="0"/>
                  </a:spcAft>
                  <a:buNone/>
                </a:pPr>
                <a:r>
                  <a:rPr lang="ja" sz="6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配信オプション</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sp>
          <p:nvSpPr>
            <p:cNvPr id="5" name="加算記号 4">
              <a:extLst>
                <a:ext uri="{FF2B5EF4-FFF2-40B4-BE49-F238E27FC236}">
                  <a16:creationId xmlns:a16="http://schemas.microsoft.com/office/drawing/2014/main" id="{E80C877C-B503-9B96-4771-D022CF65E6ED}"/>
                </a:ext>
              </a:extLst>
            </p:cNvPr>
            <p:cNvSpPr/>
            <p:nvPr/>
          </p:nvSpPr>
          <p:spPr>
            <a:xfrm>
              <a:off x="2226733" y="2548464"/>
              <a:ext cx="347134" cy="338667"/>
            </a:xfrm>
            <a:prstGeom prst="mathPlu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吹き出し: 角を丸めた四角形 42">
              <a:extLst>
                <a:ext uri="{FF2B5EF4-FFF2-40B4-BE49-F238E27FC236}">
                  <a16:creationId xmlns:a16="http://schemas.microsoft.com/office/drawing/2014/main" id="{9A71664F-7D3C-ACEE-50F1-A5A368E20335}"/>
                </a:ext>
              </a:extLst>
            </p:cNvPr>
            <p:cNvSpPr/>
            <p:nvPr/>
          </p:nvSpPr>
          <p:spPr>
            <a:xfrm>
              <a:off x="341435" y="3372920"/>
              <a:ext cx="4109794" cy="1000671"/>
            </a:xfrm>
            <a:prstGeom prst="wedgeRoundRectCallout">
              <a:avLst>
                <a:gd name="adj1" fmla="val 2723"/>
                <a:gd name="adj2" fmla="val -46982"/>
                <a:gd name="adj3" fmla="val 16667"/>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b="1" dirty="0">
                  <a:solidFill>
                    <a:srgbClr val="FF0000"/>
                  </a:solidFill>
                </a:rPr>
                <a:t>〈</a:t>
              </a:r>
              <a:r>
                <a:rPr kumimoji="1" lang="ja-JP" altLang="en-US" sz="1000" b="1" dirty="0">
                  <a:solidFill>
                    <a:srgbClr val="FF0000"/>
                  </a:solidFill>
                </a:rPr>
                <a:t>広告メニュー②</a:t>
              </a:r>
              <a:r>
                <a:rPr kumimoji="1" lang="en-US" altLang="ja-JP" sz="1000" b="1" dirty="0">
                  <a:solidFill>
                    <a:srgbClr val="FF0000"/>
                  </a:solidFill>
                </a:rPr>
                <a:t>〉</a:t>
              </a:r>
              <a:r>
                <a:rPr kumimoji="1" lang="ja-JP" altLang="en-US" sz="1000" b="1" dirty="0">
                  <a:solidFill>
                    <a:srgbClr val="FF0000"/>
                  </a:solidFill>
                </a:rPr>
                <a:t>を実施のお客様へ　</a:t>
              </a:r>
              <a:endParaRPr kumimoji="1" lang="en-US" altLang="ja-JP" sz="1000" b="1" dirty="0">
                <a:solidFill>
                  <a:srgbClr val="FF0000"/>
                </a:solidFill>
              </a:endParaRPr>
            </a:p>
            <a:p>
              <a:r>
                <a:rPr kumimoji="1" lang="en-US" altLang="ja-JP" sz="1000" b="1" dirty="0">
                  <a:solidFill>
                    <a:srgbClr val="FF0000"/>
                  </a:solidFill>
                </a:rPr>
                <a:t>2025</a:t>
              </a:r>
              <a:r>
                <a:rPr kumimoji="1" lang="ja-JP" altLang="en-US" sz="1000" b="1" dirty="0">
                  <a:solidFill>
                    <a:srgbClr val="FF0000"/>
                  </a:solidFill>
                </a:rPr>
                <a:t>年</a:t>
              </a:r>
              <a:r>
                <a:rPr kumimoji="1" lang="en-US" altLang="ja-JP" sz="1000" b="1" dirty="0">
                  <a:solidFill>
                    <a:srgbClr val="FF0000"/>
                  </a:solidFill>
                </a:rPr>
                <a:t>2</a:t>
              </a:r>
              <a:r>
                <a:rPr kumimoji="1" lang="ja-JP" altLang="en-US" sz="1000" b="1" dirty="0">
                  <a:solidFill>
                    <a:srgbClr val="FF0000"/>
                  </a:solidFill>
                </a:rPr>
                <a:t>月末日迄に掲載する動画をお申込みしてくれた場合　</a:t>
              </a:r>
              <a:endParaRPr kumimoji="1" lang="en-US" altLang="ja-JP" sz="1000" b="1" dirty="0">
                <a:solidFill>
                  <a:srgbClr val="FF0000"/>
                </a:solidFill>
              </a:endParaRPr>
            </a:p>
            <a:p>
              <a:r>
                <a:rPr kumimoji="1" lang="en-US" altLang="ja-JP" sz="1000" b="1" dirty="0">
                  <a:solidFill>
                    <a:schemeClr val="tx1"/>
                  </a:solidFill>
                </a:rPr>
                <a:t>YouTube</a:t>
              </a:r>
              <a:r>
                <a:rPr kumimoji="1" lang="ja-JP" altLang="en-US" sz="1000" b="1" dirty="0">
                  <a:solidFill>
                    <a:schemeClr val="tx1"/>
                  </a:solidFill>
                </a:rPr>
                <a:t>動画の二次利用</a:t>
              </a:r>
              <a:r>
                <a:rPr kumimoji="1" lang="en-US" altLang="ja-JP" sz="1000" b="1" dirty="0">
                  <a:solidFill>
                    <a:schemeClr val="tx1"/>
                  </a:solidFill>
                </a:rPr>
                <a:t>3</a:t>
              </a:r>
              <a:r>
                <a:rPr kumimoji="1" lang="ja-JP" altLang="en-US" sz="1000" b="1" dirty="0">
                  <a:solidFill>
                    <a:schemeClr val="tx1"/>
                  </a:solidFill>
                </a:rPr>
                <a:t>か月フリー！とさせていただきます。</a:t>
              </a:r>
            </a:p>
            <a:p>
              <a:r>
                <a:rPr kumimoji="1" lang="ja-JP" altLang="en-US" sz="1000" dirty="0">
                  <a:solidFill>
                    <a:schemeClr val="tx1"/>
                  </a:solidFill>
                </a:rPr>
                <a:t>　</a:t>
              </a:r>
              <a:r>
                <a:rPr kumimoji="1" lang="en-US" altLang="ja-JP" sz="900" dirty="0">
                  <a:solidFill>
                    <a:schemeClr val="tx1"/>
                  </a:solidFill>
                </a:rPr>
                <a:t>-</a:t>
              </a:r>
              <a:r>
                <a:rPr kumimoji="1" lang="ja-JP" altLang="en-US" sz="900" dirty="0">
                  <a:solidFill>
                    <a:schemeClr val="tx1"/>
                  </a:solidFill>
                </a:rPr>
                <a:t>　オウンドメディア、</a:t>
              </a:r>
              <a:r>
                <a:rPr kumimoji="1" lang="en-US" altLang="ja-JP" sz="900" dirty="0">
                  <a:solidFill>
                    <a:schemeClr val="tx1"/>
                  </a:solidFill>
                </a:rPr>
                <a:t>SNS AD</a:t>
              </a:r>
              <a:r>
                <a:rPr kumimoji="1" lang="ja-JP" altLang="en-US" sz="900" dirty="0">
                  <a:solidFill>
                    <a:schemeClr val="tx1"/>
                  </a:solidFill>
                </a:rPr>
                <a:t>（</a:t>
              </a:r>
              <a:r>
                <a:rPr kumimoji="1" lang="en-US" altLang="ja-JP" sz="900" dirty="0">
                  <a:solidFill>
                    <a:schemeClr val="tx1"/>
                  </a:solidFill>
                </a:rPr>
                <a:t>Instagram/Facebook</a:t>
              </a:r>
              <a:r>
                <a:rPr kumimoji="1" lang="ja-JP" altLang="en-US" sz="900" dirty="0">
                  <a:solidFill>
                    <a:schemeClr val="tx1"/>
                  </a:solidFill>
                </a:rPr>
                <a:t>）へご利用可能</a:t>
              </a:r>
            </a:p>
            <a:p>
              <a:r>
                <a:rPr kumimoji="1" lang="ja-JP" altLang="en-US" sz="900" dirty="0">
                  <a:solidFill>
                    <a:schemeClr val="tx1"/>
                  </a:solidFill>
                </a:rPr>
                <a:t>　</a:t>
              </a:r>
              <a:r>
                <a:rPr kumimoji="1" lang="en-US" altLang="ja-JP" sz="900" dirty="0">
                  <a:solidFill>
                    <a:schemeClr val="tx1"/>
                  </a:solidFill>
                </a:rPr>
                <a:t>-</a:t>
              </a:r>
              <a:r>
                <a:rPr kumimoji="1" lang="ja-JP" altLang="en-US" sz="900" dirty="0">
                  <a:solidFill>
                    <a:schemeClr val="tx1"/>
                  </a:solidFill>
                </a:rPr>
                <a:t>　利用期間は</a:t>
              </a:r>
              <a:r>
                <a:rPr kumimoji="1" lang="en-US" altLang="ja-JP" sz="900" dirty="0">
                  <a:solidFill>
                    <a:schemeClr val="tx1"/>
                  </a:solidFill>
                </a:rPr>
                <a:t>3</a:t>
              </a:r>
              <a:r>
                <a:rPr kumimoji="1" lang="ja-JP" altLang="en-US" sz="900" dirty="0">
                  <a:solidFill>
                    <a:schemeClr val="tx1"/>
                  </a:solidFill>
                </a:rPr>
                <a:t>ヶ月間</a:t>
              </a:r>
              <a:r>
                <a:rPr kumimoji="1" lang="en-US" altLang="ja-JP" sz="900" dirty="0">
                  <a:solidFill>
                    <a:schemeClr val="tx1"/>
                  </a:solidFill>
                </a:rPr>
                <a:t>(</a:t>
              </a:r>
              <a:r>
                <a:rPr kumimoji="1" lang="ja-JP" altLang="en-US" sz="900" dirty="0">
                  <a:solidFill>
                    <a:schemeClr val="tx1"/>
                  </a:solidFill>
                </a:rPr>
                <a:t>暮らしとおしゃれ格納開始から</a:t>
              </a:r>
              <a:r>
                <a:rPr kumimoji="1" lang="en-US" altLang="ja-JP" sz="900" dirty="0">
                  <a:solidFill>
                    <a:schemeClr val="tx1"/>
                  </a:solidFill>
                </a:rPr>
                <a:t>)</a:t>
              </a:r>
              <a:r>
                <a:rPr kumimoji="1" lang="ja-JP" altLang="en-US" sz="900" dirty="0">
                  <a:solidFill>
                    <a:schemeClr val="tx1"/>
                  </a:solidFill>
                </a:rPr>
                <a:t>　</a:t>
              </a:r>
              <a:endParaRPr kumimoji="1" lang="en-US" altLang="ja-JP" sz="900" dirty="0">
                <a:solidFill>
                  <a:schemeClr val="tx1"/>
                </a:solidFill>
              </a:endParaRPr>
            </a:p>
            <a:p>
              <a:r>
                <a:rPr kumimoji="1" lang="ja-JP" altLang="en-US" sz="900" dirty="0">
                  <a:solidFill>
                    <a:schemeClr val="tx1"/>
                  </a:solidFill>
                </a:rPr>
                <a:t>　</a:t>
              </a:r>
              <a:r>
                <a:rPr kumimoji="1" lang="en-US" altLang="ja-JP" sz="900" dirty="0">
                  <a:solidFill>
                    <a:schemeClr val="tx1"/>
                  </a:solidFill>
                </a:rPr>
                <a:t>-</a:t>
              </a:r>
              <a:r>
                <a:rPr kumimoji="1" lang="ja-JP" altLang="en-US" sz="900" dirty="0">
                  <a:solidFill>
                    <a:schemeClr val="tx1"/>
                  </a:solidFill>
                </a:rPr>
                <a:t>　フルバージョンと</a:t>
              </a:r>
              <a:r>
                <a:rPr kumimoji="1" lang="en-US" altLang="ja-JP" sz="900" dirty="0">
                  <a:solidFill>
                    <a:schemeClr val="tx1"/>
                  </a:solidFill>
                </a:rPr>
                <a:t>15</a:t>
              </a:r>
              <a:r>
                <a:rPr kumimoji="1" lang="ja-JP" altLang="en-US" sz="900" dirty="0">
                  <a:solidFill>
                    <a:schemeClr val="tx1"/>
                  </a:solidFill>
                </a:rPr>
                <a:t>～</a:t>
              </a:r>
              <a:r>
                <a:rPr kumimoji="1" lang="en-US" altLang="ja-JP" sz="900" dirty="0">
                  <a:solidFill>
                    <a:schemeClr val="tx1"/>
                  </a:solidFill>
                </a:rPr>
                <a:t>30</a:t>
              </a:r>
              <a:r>
                <a:rPr kumimoji="1" lang="ja-JP" altLang="en-US" sz="900" dirty="0">
                  <a:solidFill>
                    <a:schemeClr val="tx1"/>
                  </a:solidFill>
                </a:rPr>
                <a:t>秒程度のショートバージョン</a:t>
              </a:r>
              <a:r>
                <a:rPr kumimoji="1" lang="en-US" altLang="ja-JP" sz="900" dirty="0">
                  <a:solidFill>
                    <a:schemeClr val="tx1"/>
                  </a:solidFill>
                </a:rPr>
                <a:t>1</a:t>
              </a:r>
              <a:r>
                <a:rPr kumimoji="1" lang="ja-JP" altLang="en-US" sz="900" dirty="0">
                  <a:solidFill>
                    <a:schemeClr val="tx1"/>
                  </a:solidFill>
                </a:rPr>
                <a:t>つをご納品</a:t>
              </a:r>
            </a:p>
          </p:txBody>
        </p:sp>
        <p:sp>
          <p:nvSpPr>
            <p:cNvPr id="2" name="テキスト ボックス 1">
              <a:extLst>
                <a:ext uri="{FF2B5EF4-FFF2-40B4-BE49-F238E27FC236}">
                  <a16:creationId xmlns:a16="http://schemas.microsoft.com/office/drawing/2014/main" id="{455C2A24-28CC-A9ED-BB6D-ACE261B949BC}"/>
                </a:ext>
              </a:extLst>
            </p:cNvPr>
            <p:cNvSpPr txBox="1"/>
            <p:nvPr/>
          </p:nvSpPr>
          <p:spPr>
            <a:xfrm>
              <a:off x="2674189" y="2182484"/>
              <a:ext cx="672859" cy="215444"/>
            </a:xfrm>
            <a:prstGeom prst="rect">
              <a:avLst/>
            </a:prstGeom>
            <a:noFill/>
          </p:spPr>
          <p:txBody>
            <a:bodyPr wrap="square" rtlCol="0">
              <a:spAutoFit/>
            </a:bodyPr>
            <a:lstStyle/>
            <a:p>
              <a:r>
                <a:rPr kumimoji="1" lang="en-US" altLang="ja-JP" sz="800" b="1" dirty="0">
                  <a:solidFill>
                    <a:srgbClr val="FF0000"/>
                  </a:solidFill>
                  <a:latin typeface="游ゴシック" panose="020B0400000000000000" pitchFamily="50" charset="-128"/>
                  <a:ea typeface="游ゴシック" panose="020B0400000000000000" pitchFamily="50" charset="-128"/>
                </a:rPr>
                <a:t>※60s</a:t>
              </a:r>
              <a:r>
                <a:rPr kumimoji="1" lang="ja-JP" altLang="en-US" sz="800" b="1" dirty="0">
                  <a:solidFill>
                    <a:srgbClr val="FF0000"/>
                  </a:solidFill>
                  <a:latin typeface="游ゴシック" panose="020B0400000000000000" pitchFamily="50" charset="-128"/>
                  <a:ea typeface="游ゴシック" panose="020B0400000000000000" pitchFamily="50" charset="-128"/>
                </a:rPr>
                <a:t>以内</a:t>
              </a:r>
            </a:p>
          </p:txBody>
        </p:sp>
      </p:grpSp>
      <p:sp>
        <p:nvSpPr>
          <p:cNvPr id="39" name="Google Shape;617;p21">
            <a:extLst>
              <a:ext uri="{FF2B5EF4-FFF2-40B4-BE49-F238E27FC236}">
                <a16:creationId xmlns:a16="http://schemas.microsoft.com/office/drawing/2014/main" id="{2F2C00CD-97C3-1698-DED1-FED1B05C93DD}"/>
              </a:ext>
            </a:extLst>
          </p:cNvPr>
          <p:cNvSpPr txBox="1"/>
          <p:nvPr/>
        </p:nvSpPr>
        <p:spPr>
          <a:xfrm>
            <a:off x="30409" y="733366"/>
            <a:ext cx="1558908" cy="378470"/>
          </a:xfrm>
          <a:prstGeom prst="rect">
            <a:avLst/>
          </a:prstGeom>
          <a:noFill/>
          <a:ln>
            <a:noFill/>
          </a:ln>
        </p:spPr>
        <p:txBody>
          <a:bodyPr spcFirstLastPara="1" wrap="square" lIns="0" tIns="9050" rIns="0" bIns="0" anchor="t" anchorCtr="0">
            <a:spAutoFit/>
          </a:bodyPr>
          <a:lstStyle/>
          <a:p>
            <a:pPr marL="12700" marR="0" lvl="0" indent="0" algn="ctr" rtl="0">
              <a:lnSpc>
                <a:spcPct val="100000"/>
              </a:lnSpc>
              <a:spcBef>
                <a:spcPts val="0"/>
              </a:spcBef>
              <a:spcAft>
                <a:spcPts val="0"/>
              </a:spcAft>
              <a:buNone/>
            </a:pPr>
            <a:r>
              <a:rPr lang="en-US" altLang="ja-JP" sz="1200" b="1" dirty="0" err="1">
                <a:solidFill>
                  <a:schemeClr val="bg1"/>
                </a:solidFill>
                <a:latin typeface="游ゴシック" panose="020B0400000000000000" pitchFamily="50" charset="-128"/>
                <a:ea typeface="游ゴシック" panose="020B0400000000000000" pitchFamily="50" charset="-128"/>
                <a:cs typeface="MS Gothic"/>
                <a:sym typeface="MS Gothic"/>
              </a:rPr>
              <a:t>Youtube+Instagram</a:t>
            </a:r>
            <a:endParaRPr lang="en-US" altLang="ja-JP" sz="1200" b="1" dirty="0">
              <a:solidFill>
                <a:schemeClr val="bg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en-US" altLang="ja" sz="12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MOVIE</a:t>
            </a:r>
          </a:p>
        </p:txBody>
      </p:sp>
    </p:spTree>
    <p:extLst>
      <p:ext uri="{BB962C8B-B14F-4D97-AF65-F5344CB8AC3E}">
        <p14:creationId xmlns:p14="http://schemas.microsoft.com/office/powerpoint/2010/main" val="4181844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5" name="Google Shape;18;p48">
            <a:extLst>
              <a:ext uri="{FF2B5EF4-FFF2-40B4-BE49-F238E27FC236}">
                <a16:creationId xmlns:a16="http://schemas.microsoft.com/office/drawing/2014/main" id="{D4D7CAF5-BC7B-7FD8-694E-62DD44A7BE9D}"/>
              </a:ext>
            </a:extLst>
          </p:cNvPr>
          <p:cNvSpPr/>
          <p:nvPr/>
        </p:nvSpPr>
        <p:spPr>
          <a:xfrm>
            <a:off x="0" y="1"/>
            <a:ext cx="4010025" cy="5143499"/>
          </a:xfrm>
          <a:custGeom>
            <a:avLst/>
            <a:gdLst/>
            <a:ahLst/>
            <a:cxnLst/>
            <a:rect l="l" t="t" r="r" b="b"/>
            <a:pathLst>
              <a:path w="5346700" h="6461760" extrusionOk="0">
                <a:moveTo>
                  <a:pt x="0" y="6461760"/>
                </a:moveTo>
                <a:lnTo>
                  <a:pt x="5346192" y="6461760"/>
                </a:lnTo>
                <a:lnTo>
                  <a:pt x="5346192" y="0"/>
                </a:lnTo>
                <a:lnTo>
                  <a:pt x="0" y="0"/>
                </a:lnTo>
                <a:lnTo>
                  <a:pt x="0" y="6461760"/>
                </a:lnTo>
                <a:close/>
              </a:path>
            </a:pathLst>
          </a:custGeom>
          <a:solidFill>
            <a:srgbClr val="F1F1F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81" name="Google Shape;81;p2"/>
          <p:cNvSpPr txBox="1"/>
          <p:nvPr/>
        </p:nvSpPr>
        <p:spPr>
          <a:xfrm>
            <a:off x="4191952" y="310587"/>
            <a:ext cx="476400" cy="286617"/>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1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目次</a:t>
            </a:r>
            <a:endParaRPr sz="1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82" name="Google Shape;82;p2"/>
          <p:cNvSpPr txBox="1">
            <a:spLocks noGrp="1"/>
          </p:cNvSpPr>
          <p:nvPr>
            <p:ph type="title" idx="4294967295"/>
          </p:nvPr>
        </p:nvSpPr>
        <p:spPr>
          <a:xfrm>
            <a:off x="286229" y="311763"/>
            <a:ext cx="1081984" cy="285750"/>
          </a:xfrm>
          <a:prstGeom prst="rect">
            <a:avLst/>
          </a:prstGeom>
          <a:noFill/>
          <a:ln>
            <a:noFill/>
          </a:ln>
        </p:spPr>
        <p:txBody>
          <a:bodyPr spcFirstLastPara="1" wrap="square" lIns="0" tIns="9525" rIns="0" bIns="0" anchor="t" anchorCtr="0">
            <a:spAutoFit/>
          </a:bodyPr>
          <a:lstStyle/>
          <a:p>
            <a:pPr marL="12700" lvl="0" indent="0" algn="l" rtl="0">
              <a:lnSpc>
                <a:spcPct val="100000"/>
              </a:lnSpc>
              <a:spcBef>
                <a:spcPts val="0"/>
              </a:spcBef>
              <a:spcAft>
                <a:spcPts val="0"/>
              </a:spcAft>
              <a:buSzPts val="2800"/>
              <a:buNone/>
            </a:pPr>
            <a:r>
              <a:rPr lang="ja" sz="1800" b="1" dirty="0">
                <a:latin typeface="游ゴシック" panose="020B0400000000000000" pitchFamily="50" charset="-128"/>
                <a:ea typeface="游ゴシック" panose="020B0400000000000000" pitchFamily="50" charset="-128"/>
                <a:sym typeface="MS Gothic"/>
              </a:rPr>
              <a:t>お知らせ</a:t>
            </a:r>
            <a:endParaRPr sz="1800" b="1" dirty="0">
              <a:latin typeface="游ゴシック" panose="020B0400000000000000" pitchFamily="50" charset="-128"/>
              <a:ea typeface="游ゴシック" panose="020B0400000000000000" pitchFamily="50" charset="-128"/>
              <a:sym typeface="MS Gothic"/>
            </a:endParaRPr>
          </a:p>
        </p:txBody>
      </p:sp>
      <p:sp>
        <p:nvSpPr>
          <p:cNvPr id="83" name="Google Shape;83;p2"/>
          <p:cNvSpPr/>
          <p:nvPr/>
        </p:nvSpPr>
        <p:spPr>
          <a:xfrm>
            <a:off x="1410470" y="454190"/>
            <a:ext cx="2413159" cy="1428"/>
          </a:xfrm>
          <a:custGeom>
            <a:avLst/>
            <a:gdLst/>
            <a:ahLst/>
            <a:cxnLst/>
            <a:rect l="l" t="t" r="r" b="b"/>
            <a:pathLst>
              <a:path w="3217545" h="1904" extrusionOk="0">
                <a:moveTo>
                  <a:pt x="0" y="0"/>
                </a:moveTo>
                <a:lnTo>
                  <a:pt x="3217164" y="1524"/>
                </a:lnTo>
              </a:path>
            </a:pathLst>
          </a:custGeom>
          <a:noFill/>
          <a:ln w="9525" cap="flat" cmpd="sng">
            <a:solidFill>
              <a:srgbClr val="2525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84" name="Google Shape;84;p2"/>
          <p:cNvSpPr/>
          <p:nvPr/>
        </p:nvSpPr>
        <p:spPr>
          <a:xfrm>
            <a:off x="4928811" y="453895"/>
            <a:ext cx="2312669" cy="1428"/>
          </a:xfrm>
          <a:custGeom>
            <a:avLst/>
            <a:gdLst/>
            <a:ahLst/>
            <a:cxnLst/>
            <a:rect l="l" t="t" r="r" b="b"/>
            <a:pathLst>
              <a:path w="3083559" h="1904" extrusionOk="0">
                <a:moveTo>
                  <a:pt x="0" y="1524"/>
                </a:moveTo>
                <a:lnTo>
                  <a:pt x="3083052" y="0"/>
                </a:lnTo>
              </a:path>
            </a:pathLst>
          </a:custGeom>
          <a:noFill/>
          <a:ln w="9525" cap="flat" cmpd="sng">
            <a:solidFill>
              <a:srgbClr val="2525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85" name="Google Shape;85;p2"/>
          <p:cNvSpPr txBox="1"/>
          <p:nvPr/>
        </p:nvSpPr>
        <p:spPr>
          <a:xfrm>
            <a:off x="65172" y="532583"/>
            <a:ext cx="3720175" cy="5128797"/>
          </a:xfrm>
          <a:prstGeom prst="rect">
            <a:avLst/>
          </a:prstGeom>
          <a:noFill/>
          <a:ln>
            <a:noFill/>
          </a:ln>
        </p:spPr>
        <p:txBody>
          <a:bodyPr spcFirstLastPara="1" wrap="square" lIns="0" tIns="80475" rIns="0" bIns="0" anchor="t" anchorCtr="0">
            <a:spAutoFit/>
          </a:bodyPr>
          <a:lstStyle/>
          <a:p>
            <a:pPr marL="12700" marR="0" lvl="0" indent="0" algn="l" rtl="0">
              <a:lnSpc>
                <a:spcPct val="100000"/>
              </a:lnSpc>
              <a:spcBef>
                <a:spcPts val="0"/>
              </a:spcBef>
              <a:spcAft>
                <a:spcPts val="0"/>
              </a:spcAft>
              <a:buNone/>
            </a:pPr>
            <a:r>
              <a:rPr lang="ja" sz="1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【注目</a:t>
            </a:r>
            <a:r>
              <a:rPr lang="ja-JP" altLang="en-US" sz="1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メニュー</a:t>
            </a:r>
            <a:r>
              <a:rPr lang="ja" sz="1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endParaRPr dirty="0">
              <a:latin typeface="游ゴシック" panose="020B0400000000000000" pitchFamily="50" charset="-128"/>
              <a:ea typeface="游ゴシック" panose="020B0400000000000000" pitchFamily="50" charset="-128"/>
            </a:endParaRPr>
          </a:p>
          <a:p>
            <a:pPr marL="12700" marR="0" lvl="0" indent="0" algn="l" rtl="0">
              <a:lnSpc>
                <a:spcPct val="100000"/>
              </a:lnSpc>
              <a:spcBef>
                <a:spcPts val="0"/>
              </a:spcBef>
              <a:spcAft>
                <a:spcPts val="0"/>
              </a:spcAft>
              <a:buNone/>
            </a:pPr>
            <a:r>
              <a:rPr lang="ja" sz="1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1600" b="1" dirty="0">
                <a:latin typeface="游ゴシック" panose="020B0400000000000000" pitchFamily="50" charset="-128"/>
                <a:ea typeface="游ゴシック" panose="020B0400000000000000" pitchFamily="50" charset="-128"/>
                <a:cs typeface="MS Gothic"/>
                <a:sym typeface="MS Gothic"/>
              </a:rPr>
              <a:t>新</a:t>
            </a:r>
            <a:r>
              <a:rPr lang="ja" sz="1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メニュー </a:t>
            </a:r>
            <a:endParaRPr lang="en-US" altLang="ja" sz="1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en-US" altLang="ja-JP" sz="1200" b="1" dirty="0">
                <a:solidFill>
                  <a:schemeClr val="tx1"/>
                </a:solidFill>
                <a:latin typeface="游ゴシック" panose="020B0400000000000000" pitchFamily="50" charset="-128"/>
                <a:ea typeface="游ゴシック" panose="020B0400000000000000" pitchFamily="50" charset="-128"/>
                <a:cs typeface="MS Gothic"/>
                <a:sym typeface="MS Gothic"/>
              </a:rPr>
              <a:t>1.SNS</a:t>
            </a:r>
            <a:r>
              <a:rPr lang="ja-JP" altLang="en-US" sz="1200" b="1"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en-US" altLang="ja-JP" sz="1200" b="1"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1200" b="1" dirty="0">
                <a:solidFill>
                  <a:schemeClr val="tx1"/>
                </a:solidFill>
                <a:latin typeface="游ゴシック" panose="020B0400000000000000" pitchFamily="50" charset="-128"/>
                <a:ea typeface="游ゴシック" panose="020B0400000000000000" pitchFamily="50" charset="-128"/>
                <a:cs typeface="MS Gothic"/>
                <a:sym typeface="MS Gothic"/>
              </a:rPr>
              <a:t>動画</a:t>
            </a:r>
            <a:r>
              <a:rPr lang="en-US" altLang="ja-JP" sz="1200" b="1"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en-US" altLang="ja-JP" sz="1200" b="1" dirty="0" err="1">
                <a:solidFill>
                  <a:schemeClr val="tx1"/>
                </a:solidFill>
                <a:latin typeface="游ゴシック" panose="020B0400000000000000" pitchFamily="50" charset="-128"/>
                <a:ea typeface="游ゴシック" panose="020B0400000000000000" pitchFamily="50" charset="-128"/>
                <a:cs typeface="MS Gothic"/>
                <a:sym typeface="MS Gothic"/>
              </a:rPr>
              <a:t>Youtube+Instagram</a:t>
            </a:r>
            <a:r>
              <a:rPr lang="ja-JP" altLang="en-US" sz="1200" b="1"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en-US" altLang="ja-JP" sz="1200" b="1" dirty="0">
                <a:solidFill>
                  <a:schemeClr val="tx1"/>
                </a:solidFill>
                <a:latin typeface="游ゴシック" panose="020B0400000000000000" pitchFamily="50" charset="-128"/>
                <a:ea typeface="游ゴシック" panose="020B0400000000000000" pitchFamily="50" charset="-128"/>
                <a:cs typeface="MS Gothic"/>
                <a:sym typeface="MS Gothic"/>
              </a:rPr>
              <a:t>MOVIE</a:t>
            </a:r>
          </a:p>
          <a:p>
            <a:pPr marL="12700" marR="0" lvl="0" indent="0" algn="l" rtl="0">
              <a:lnSpc>
                <a:spcPct val="100000"/>
              </a:lnSpc>
              <a:spcBef>
                <a:spcPts val="0"/>
              </a:spcBef>
              <a:spcAft>
                <a:spcPts val="0"/>
              </a:spcAft>
              <a:buNone/>
            </a:pPr>
            <a:r>
              <a:rPr lang="ja-JP" altLang="en-US" sz="1200" b="1" dirty="0">
                <a:solidFill>
                  <a:schemeClr val="tx1"/>
                </a:solidFill>
                <a:latin typeface="游ゴシック" panose="020B0400000000000000" pitchFamily="50" charset="-128"/>
                <a:ea typeface="游ゴシック" panose="020B0400000000000000" pitchFamily="50" charset="-128"/>
                <a:cs typeface="MS Gothic"/>
                <a:sym typeface="MS Gothic"/>
              </a:rPr>
              <a:t>　　　動画メニューをリニューアル！</a:t>
            </a:r>
            <a:endParaRPr lang="en-US" altLang="ja-JP" sz="1200" b="1"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a:r>
              <a:rPr lang="ja-JP" altLang="en-US" sz="1200" b="1"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en-US" altLang="ja-JP" sz="1200" b="1" dirty="0">
                <a:solidFill>
                  <a:schemeClr val="tx1"/>
                </a:solidFill>
                <a:latin typeface="游ゴシック" panose="020B0400000000000000" pitchFamily="50" charset="-128"/>
                <a:ea typeface="游ゴシック" panose="020B0400000000000000" pitchFamily="50" charset="-128"/>
                <a:cs typeface="MS Gothic"/>
                <a:sym typeface="MS Gothic"/>
              </a:rPr>
              <a:t>IG</a:t>
            </a:r>
            <a:r>
              <a:rPr lang="ja-JP" altLang="en-US" sz="1200" b="1" dirty="0">
                <a:solidFill>
                  <a:schemeClr val="tx1"/>
                </a:solidFill>
                <a:latin typeface="游ゴシック" panose="020B0400000000000000" pitchFamily="50" charset="-128"/>
                <a:ea typeface="游ゴシック" panose="020B0400000000000000" pitchFamily="50" charset="-128"/>
                <a:cs typeface="MS Gothic"/>
                <a:sym typeface="MS Gothic"/>
              </a:rPr>
              <a:t>動画配信込もございます。</a:t>
            </a:r>
            <a:endParaRPr lang="en-US" altLang="ja-JP" sz="1200" b="1"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ja-JP" altLang="en-US" sz="1200" b="1"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ja-JP" altLang="en-US" sz="1200" b="1" dirty="0">
                <a:solidFill>
                  <a:srgbClr val="FF0000"/>
                </a:solidFill>
                <a:latin typeface="游ゴシック" panose="020B0400000000000000" pitchFamily="50" charset="-128"/>
                <a:ea typeface="游ゴシック" panose="020B0400000000000000" pitchFamily="50" charset="-128"/>
                <a:cs typeface="MS Gothic"/>
                <a:sym typeface="MS Gothic"/>
              </a:rPr>
              <a:t>期間限定で、</a:t>
            </a:r>
            <a:r>
              <a:rPr lang="en-US" altLang="ja-JP" sz="1200" b="1" dirty="0">
                <a:solidFill>
                  <a:srgbClr val="FF0000"/>
                </a:solidFill>
                <a:latin typeface="游ゴシック" panose="020B0400000000000000" pitchFamily="50" charset="-128"/>
                <a:ea typeface="游ゴシック" panose="020B0400000000000000" pitchFamily="50" charset="-128"/>
                <a:cs typeface="MS Gothic"/>
                <a:sym typeface="MS Gothic"/>
              </a:rPr>
              <a:t> </a:t>
            </a:r>
            <a:r>
              <a:rPr lang="en-US" altLang="ja-JP" sz="1200" b="1" dirty="0" err="1">
                <a:solidFill>
                  <a:srgbClr val="FF0000"/>
                </a:solidFill>
                <a:latin typeface="游ゴシック" panose="020B0400000000000000" pitchFamily="50" charset="-128"/>
                <a:ea typeface="游ゴシック" panose="020B0400000000000000" pitchFamily="50" charset="-128"/>
                <a:cs typeface="MS Gothic"/>
                <a:sym typeface="MS Gothic"/>
              </a:rPr>
              <a:t>Youtube</a:t>
            </a:r>
            <a:r>
              <a:rPr lang="ja-JP" altLang="en-US" sz="1200" b="1" dirty="0">
                <a:solidFill>
                  <a:srgbClr val="FF0000"/>
                </a:solidFill>
                <a:latin typeface="游ゴシック" panose="020B0400000000000000" pitchFamily="50" charset="-128"/>
                <a:ea typeface="游ゴシック" panose="020B0400000000000000" pitchFamily="50" charset="-128"/>
                <a:cs typeface="MS Gothic"/>
                <a:sym typeface="MS Gothic"/>
              </a:rPr>
              <a:t>の２次利用可能など</a:t>
            </a:r>
            <a:endParaRPr lang="en-US" altLang="ja-JP" sz="1200" b="1"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ja-JP" altLang="en-US" sz="1200" b="1" dirty="0">
                <a:solidFill>
                  <a:schemeClr val="tx1"/>
                </a:solidFill>
                <a:latin typeface="游ゴシック" panose="020B0400000000000000" pitchFamily="50" charset="-128"/>
                <a:ea typeface="游ゴシック" panose="020B0400000000000000" pitchFamily="50" charset="-128"/>
                <a:cs typeface="MS Gothic"/>
                <a:sym typeface="MS Gothic"/>
              </a:rPr>
              <a:t>　　　ぜひお試しください！　　　　　　　　　　　　　　　　</a:t>
            </a:r>
            <a:endParaRPr lang="en-US" altLang="ja-JP" sz="1200" b="1"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ja-JP" altLang="en-US" sz="1200" b="1"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ja-JP" altLang="en-US" sz="12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詳細は</a:t>
            </a:r>
            <a:r>
              <a:rPr lang="en-US" altLang="ja-JP" sz="12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P.19</a:t>
            </a:r>
            <a:r>
              <a:rPr lang="ja-JP" altLang="en-US" sz="12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参照</a:t>
            </a:r>
            <a:endParaRPr lang="en-US" altLang="ja-JP" sz="12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endParaRPr lang="en-US" altLang="ja-JP" sz="1200" b="1"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endParaRPr lang="en-US" altLang="ja-JP" sz="1200" b="1"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en-US" altLang="ja-JP" sz="1200" b="1" dirty="0">
                <a:solidFill>
                  <a:schemeClr val="tx1"/>
                </a:solidFill>
                <a:latin typeface="游ゴシック" panose="020B0400000000000000" pitchFamily="50" charset="-128"/>
                <a:ea typeface="游ゴシック" panose="020B0400000000000000" pitchFamily="50" charset="-128"/>
                <a:cs typeface="MS Gothic"/>
                <a:sym typeface="MS Gothic"/>
              </a:rPr>
              <a:t>2.</a:t>
            </a:r>
            <a:r>
              <a:rPr lang="ja-JP" altLang="en-US" sz="1200" b="1" dirty="0">
                <a:solidFill>
                  <a:schemeClr val="tx1"/>
                </a:solidFill>
                <a:latin typeface="游ゴシック" panose="020B0400000000000000" pitchFamily="50" charset="-128"/>
                <a:ea typeface="游ゴシック" panose="020B0400000000000000" pitchFamily="50" charset="-128"/>
                <a:cs typeface="MS Gothic"/>
                <a:sym typeface="MS Gothic"/>
              </a:rPr>
              <a:t>暮らしのおへそラジオスポンサード</a:t>
            </a:r>
            <a:endParaRPr lang="en-US" altLang="ja-JP" sz="1200" b="1"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a:r>
              <a:rPr lang="ja-JP" altLang="en-US" sz="1200" b="1"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ja-JP" altLang="en-US" sz="1200" b="1" u="sng" dirty="0">
                <a:solidFill>
                  <a:schemeClr val="tx1"/>
                </a:solidFill>
                <a:latin typeface="游ゴシック" panose="020B0400000000000000" pitchFamily="50" charset="-128"/>
                <a:ea typeface="游ゴシック" panose="020B0400000000000000" pitchFamily="50" charset="-128"/>
                <a:cs typeface="MS Gothic"/>
                <a:sym typeface="MS Gothic"/>
              </a:rPr>
              <a:t>記事</a:t>
            </a:r>
            <a:r>
              <a:rPr lang="en-US" altLang="ja-JP" sz="1200" b="1" u="sng"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1200" b="1" dirty="0">
                <a:solidFill>
                  <a:schemeClr val="tx1"/>
                </a:solidFill>
                <a:latin typeface="游ゴシック" panose="020B0400000000000000" pitchFamily="50" charset="-128"/>
                <a:ea typeface="游ゴシック" panose="020B0400000000000000" pitchFamily="50" charset="-128"/>
                <a:cs typeface="MS Gothic"/>
                <a:sym typeface="MS Gothic"/>
              </a:rPr>
              <a:t>音声メディアでのセット露出</a:t>
            </a:r>
            <a:endParaRPr lang="en-US" altLang="ja-JP" sz="1200" b="1"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a:r>
              <a:rPr lang="ja-JP" altLang="en-US" sz="1200" b="1" dirty="0">
                <a:solidFill>
                  <a:schemeClr val="tx1"/>
                </a:solidFill>
                <a:latin typeface="游ゴシック" panose="020B0400000000000000" pitchFamily="50" charset="-128"/>
                <a:ea typeface="游ゴシック" panose="020B0400000000000000" pitchFamily="50" charset="-128"/>
                <a:cs typeface="MS Gothic"/>
                <a:sym typeface="MS Gothic"/>
              </a:rPr>
              <a:t>　　　好評につき、</a:t>
            </a:r>
            <a:r>
              <a:rPr lang="en-US" altLang="ja-JP" sz="1200" b="1" dirty="0">
                <a:solidFill>
                  <a:schemeClr val="tx1"/>
                </a:solidFill>
                <a:latin typeface="游ゴシック" panose="020B0400000000000000" pitchFamily="50" charset="-128"/>
                <a:ea typeface="游ゴシック" panose="020B0400000000000000" pitchFamily="50" charset="-128"/>
                <a:cs typeface="MS Gothic"/>
                <a:sym typeface="MS Gothic"/>
              </a:rPr>
              <a:t>12</a:t>
            </a:r>
            <a:r>
              <a:rPr lang="ja-JP" altLang="en-US" sz="1200" b="1" dirty="0">
                <a:solidFill>
                  <a:schemeClr val="tx1"/>
                </a:solidFill>
                <a:latin typeface="游ゴシック" panose="020B0400000000000000" pitchFamily="50" charset="-128"/>
                <a:ea typeface="游ゴシック" panose="020B0400000000000000" pitchFamily="50" charset="-128"/>
                <a:cs typeface="MS Gothic"/>
                <a:sym typeface="MS Gothic"/>
              </a:rPr>
              <a:t>月放送回迄延長します！</a:t>
            </a:r>
            <a:endParaRPr lang="en-US" altLang="ja-JP" sz="1200" b="1"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a:r>
              <a:rPr lang="ja-JP" altLang="en-US" sz="1200" b="1"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ja-JP" altLang="en-US" sz="12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詳細は</a:t>
            </a:r>
            <a:r>
              <a:rPr lang="en-US" altLang="ja-JP" sz="12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P.24</a:t>
            </a:r>
            <a:r>
              <a:rPr lang="ja-JP" altLang="en-US" sz="12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参照</a:t>
            </a:r>
          </a:p>
          <a:p>
            <a:pPr marL="12700" marR="0" lvl="0" indent="0" algn="l" rtl="0">
              <a:lnSpc>
                <a:spcPct val="100000"/>
              </a:lnSpc>
              <a:spcBef>
                <a:spcPts val="0"/>
              </a:spcBef>
              <a:spcAft>
                <a:spcPts val="0"/>
              </a:spcAft>
              <a:buNone/>
            </a:pPr>
            <a:endParaRPr lang="ja-JP" altLang="en-US" sz="12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a:endParaRPr lang="en-US" altLang="ja-JP" sz="1000" b="1" dirty="0">
              <a:latin typeface="游ゴシック" panose="020B0400000000000000" pitchFamily="50" charset="-128"/>
              <a:ea typeface="游ゴシック" panose="020B0400000000000000" pitchFamily="50" charset="-128"/>
              <a:cs typeface="MS Gothic"/>
              <a:sym typeface="MS Gothic"/>
            </a:endParaRPr>
          </a:p>
          <a:p>
            <a:pPr marL="12700"/>
            <a:endParaRPr lang="en-US" altLang="ja-JP" sz="1000" b="1" dirty="0">
              <a:latin typeface="游ゴシック" panose="020B0400000000000000" pitchFamily="50" charset="-128"/>
              <a:ea typeface="游ゴシック" panose="020B0400000000000000" pitchFamily="50" charset="-128"/>
              <a:cs typeface="MS Gothic"/>
              <a:sym typeface="MS Gothic"/>
            </a:endParaRPr>
          </a:p>
          <a:p>
            <a:pPr marL="12700"/>
            <a:endParaRPr lang="en-US" altLang="ja-JP" sz="1200" b="1"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a:r>
              <a:rPr lang="ja-JP" altLang="en-US" sz="1600" b="1" dirty="0">
                <a:solidFill>
                  <a:schemeClr val="tx1"/>
                </a:solidFill>
                <a:latin typeface="游ゴシック" panose="020B0400000000000000" pitchFamily="50" charset="-128"/>
                <a:ea typeface="游ゴシック" panose="020B0400000000000000" pitchFamily="50" charset="-128"/>
                <a:cs typeface="MS Gothic"/>
                <a:sym typeface="MS Gothic"/>
              </a:rPr>
              <a:t>・その他</a:t>
            </a:r>
            <a:endParaRPr lang="en-US" altLang="ja-JP" sz="1600" b="1"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a:r>
              <a:rPr lang="en-US" altLang="ja-JP" sz="1200" b="1" dirty="0">
                <a:solidFill>
                  <a:schemeClr val="tx1"/>
                </a:solidFill>
                <a:latin typeface="游ゴシック" panose="020B0400000000000000" pitchFamily="50" charset="-128"/>
                <a:ea typeface="游ゴシック" panose="020B0400000000000000" pitchFamily="50" charset="-128"/>
                <a:cs typeface="MS Gothic"/>
                <a:sym typeface="MS Gothic"/>
              </a:rPr>
              <a:t>3.</a:t>
            </a:r>
            <a:r>
              <a:rPr lang="ja-JP" altLang="en-US" sz="1200" b="1" dirty="0">
                <a:solidFill>
                  <a:schemeClr val="tx1"/>
                </a:solidFill>
                <a:latin typeface="游ゴシック" panose="020B0400000000000000" pitchFamily="50" charset="-128"/>
                <a:ea typeface="游ゴシック" panose="020B0400000000000000" pitchFamily="50" charset="-128"/>
                <a:cs typeface="MS Gothic"/>
                <a:sym typeface="MS Gothic"/>
              </a:rPr>
              <a:t> 読者アンケート更新</a:t>
            </a:r>
            <a:endParaRPr lang="en-US" altLang="ja-JP" sz="1200" b="1"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a:r>
              <a:rPr lang="ja-JP" altLang="en-US" sz="1200" b="1" dirty="0">
                <a:solidFill>
                  <a:schemeClr val="tx1"/>
                </a:solidFill>
                <a:latin typeface="游ゴシック" panose="020B0400000000000000" pitchFamily="50" charset="-128"/>
                <a:ea typeface="游ゴシック" panose="020B0400000000000000" pitchFamily="50" charset="-128"/>
                <a:cs typeface="MS Gothic"/>
                <a:sym typeface="MS Gothic"/>
              </a:rPr>
              <a:t>　　　７月実施の読者アンケートを反映しました</a:t>
            </a:r>
            <a:endParaRPr lang="en-US" altLang="ja-JP" sz="1200" b="1"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a:r>
              <a:rPr lang="ja-JP" altLang="en-US" sz="1200" b="1"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ja-JP" altLang="en-US" sz="12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詳細は</a:t>
            </a:r>
            <a:r>
              <a:rPr lang="en-US" altLang="ja-JP" sz="12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P.</a:t>
            </a:r>
            <a:r>
              <a:rPr lang="en-US" altLang="ja-JP" sz="1200" b="1" dirty="0">
                <a:solidFill>
                  <a:schemeClr val="tx1"/>
                </a:solidFill>
                <a:latin typeface="游ゴシック" panose="020B0400000000000000" pitchFamily="50" charset="-128"/>
                <a:ea typeface="游ゴシック" panose="020B0400000000000000" pitchFamily="50" charset="-128"/>
                <a:cs typeface="MS Gothic"/>
                <a:sym typeface="MS Gothic"/>
              </a:rPr>
              <a:t>10-11</a:t>
            </a:r>
            <a:r>
              <a:rPr lang="ja-JP" altLang="en-US" sz="12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参照</a:t>
            </a:r>
            <a:endParaRPr lang="en-US" altLang="ja-JP" sz="12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a:endParaRPr lang="en-US" altLang="ja-JP" sz="1200" b="1"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a:endParaRPr lang="en-US" altLang="ja-JP" sz="1200" b="1"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a:r>
              <a:rPr lang="ja-JP" altLang="en-US" sz="1200" b="1" baseline="30000" dirty="0">
                <a:solidFill>
                  <a:schemeClr val="tx1"/>
                </a:solidFill>
                <a:latin typeface="游ゴシック" panose="020B0400000000000000" pitchFamily="50" charset="-128"/>
                <a:ea typeface="游ゴシック" panose="020B0400000000000000" pitchFamily="50" charset="-128"/>
                <a:cs typeface="MS Gothic"/>
                <a:sym typeface="MS Gothic"/>
              </a:rPr>
              <a:t>　　　</a:t>
            </a:r>
            <a:endParaRPr lang="en-US" altLang="ja-JP" sz="1200" b="1" baseline="30000"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50000"/>
              </a:lnSpc>
              <a:spcBef>
                <a:spcPts val="0"/>
              </a:spcBef>
              <a:spcAft>
                <a:spcPts val="0"/>
              </a:spcAft>
              <a:buNone/>
            </a:pPr>
            <a:endParaRPr lang="en-US" altLang="ja-JP" sz="1200" b="1" i="0" u="none" strike="noStrike" cap="none" baseline="30000" dirty="0">
              <a:solidFill>
                <a:schemeClr val="tx1"/>
              </a:solidFill>
              <a:latin typeface="游ゴシック" panose="020B0400000000000000" pitchFamily="50" charset="-128"/>
              <a:ea typeface="游ゴシック" panose="020B0400000000000000" pitchFamily="50" charset="-128"/>
              <a:cs typeface="MS Gothic"/>
              <a:sym typeface="MS Gothic"/>
            </a:endParaRPr>
          </a:p>
        </p:txBody>
      </p:sp>
      <p:sp>
        <p:nvSpPr>
          <p:cNvPr id="94" name="Google Shape;94;p2"/>
          <p:cNvSpPr txBox="1">
            <a:spLocks noGrp="1"/>
          </p:cNvSpPr>
          <p:nvPr>
            <p:ph type="sldNum" idx="12"/>
          </p:nvPr>
        </p:nvSpPr>
        <p:spPr>
          <a:xfrm>
            <a:off x="8806814" y="4883888"/>
            <a:ext cx="265125" cy="158012"/>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2</a:t>
            </a:fld>
            <a:endParaRPr/>
          </a:p>
        </p:txBody>
      </p:sp>
      <p:graphicFrame>
        <p:nvGraphicFramePr>
          <p:cNvPr id="3" name="表 4">
            <a:extLst>
              <a:ext uri="{FF2B5EF4-FFF2-40B4-BE49-F238E27FC236}">
                <a16:creationId xmlns:a16="http://schemas.microsoft.com/office/drawing/2014/main" id="{0A52F78D-80B0-D7CD-CEB6-6FCB6F179680}"/>
              </a:ext>
            </a:extLst>
          </p:cNvPr>
          <p:cNvGraphicFramePr>
            <a:graphicFrameLocks noGrp="1"/>
          </p:cNvGraphicFramePr>
          <p:nvPr>
            <p:extLst>
              <p:ext uri="{D42A27DB-BD31-4B8C-83A1-F6EECF244321}">
                <p14:modId xmlns:p14="http://schemas.microsoft.com/office/powerpoint/2010/main" val="3025907287"/>
              </p:ext>
            </p:extLst>
          </p:nvPr>
        </p:nvGraphicFramePr>
        <p:xfrm>
          <a:off x="4668352" y="1023035"/>
          <a:ext cx="3714952" cy="3331545"/>
        </p:xfrm>
        <a:graphic>
          <a:graphicData uri="http://schemas.openxmlformats.org/drawingml/2006/table">
            <a:tbl>
              <a:tblPr firstRow="1" bandRow="1">
                <a:tableStyleId>{62A0D10D-50CF-4121-8E0F-D59097571FAB}</a:tableStyleId>
              </a:tblPr>
              <a:tblGrid>
                <a:gridCol w="2836311">
                  <a:extLst>
                    <a:ext uri="{9D8B030D-6E8A-4147-A177-3AD203B41FA5}">
                      <a16:colId xmlns:a16="http://schemas.microsoft.com/office/drawing/2014/main" val="1213299418"/>
                    </a:ext>
                  </a:extLst>
                </a:gridCol>
                <a:gridCol w="878641">
                  <a:extLst>
                    <a:ext uri="{9D8B030D-6E8A-4147-A177-3AD203B41FA5}">
                      <a16:colId xmlns:a16="http://schemas.microsoft.com/office/drawing/2014/main" val="2595278833"/>
                    </a:ext>
                  </a:extLst>
                </a:gridCol>
              </a:tblGrid>
              <a:tr h="475935">
                <a:tc>
                  <a:txBody>
                    <a:bodyPr/>
                    <a:lstStyle/>
                    <a:p>
                      <a:r>
                        <a:rPr kumimoji="1" lang="en-US" altLang="ja-JP" dirty="0">
                          <a:solidFill>
                            <a:schemeClr val="accent1"/>
                          </a:solidFill>
                          <a:latin typeface="游ゴシック" panose="020B0400000000000000" pitchFamily="50" charset="-128"/>
                          <a:ea typeface="游ゴシック" panose="020B0400000000000000" pitchFamily="50" charset="-128"/>
                        </a:rPr>
                        <a:t>MEDIA GUIDE</a:t>
                      </a:r>
                      <a:endParaRPr kumimoji="1" lang="ja-JP" altLang="en-US" dirty="0">
                        <a:solidFill>
                          <a:schemeClr val="accent1"/>
                        </a:solidFill>
                        <a:latin typeface="游ゴシック" panose="020B0400000000000000" pitchFamily="50" charset="-128"/>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a:latin typeface="游ゴシック" panose="020B0400000000000000" pitchFamily="50" charset="-128"/>
                          <a:ea typeface="游ゴシック" panose="020B0400000000000000" pitchFamily="50" charset="-128"/>
                        </a:rPr>
                        <a:t>P.03</a:t>
                      </a:r>
                      <a:endParaRPr kumimoji="1" lang="ja-JP" altLang="en-US" dirty="0">
                        <a:latin typeface="游ゴシック" panose="020B0400000000000000" pitchFamily="50" charset="-128"/>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3611697"/>
                  </a:ext>
                </a:extLst>
              </a:tr>
              <a:tr h="475935">
                <a:tc>
                  <a:txBody>
                    <a:bodyPr/>
                    <a:lstStyle/>
                    <a:p>
                      <a:r>
                        <a:rPr kumimoji="1" lang="en-US" altLang="ja-JP" dirty="0">
                          <a:solidFill>
                            <a:schemeClr val="accent1"/>
                          </a:solidFill>
                          <a:latin typeface="游ゴシック" panose="020B0400000000000000" pitchFamily="50" charset="-128"/>
                          <a:ea typeface="游ゴシック" panose="020B0400000000000000" pitchFamily="50" charset="-128"/>
                        </a:rPr>
                        <a:t>AD GUIDE</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a:latin typeface="游ゴシック" panose="020B0400000000000000" pitchFamily="50" charset="-128"/>
                          <a:ea typeface="游ゴシック" panose="020B0400000000000000" pitchFamily="50" charset="-128"/>
                        </a:rPr>
                        <a:t>P.14</a:t>
                      </a:r>
                      <a:endParaRPr kumimoji="1" lang="ja-JP" altLang="en-US" dirty="0">
                        <a:latin typeface="游ゴシック" panose="020B0400000000000000" pitchFamily="50" charset="-128"/>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1670206"/>
                  </a:ext>
                </a:extLst>
              </a:tr>
              <a:tr h="475935">
                <a:tc>
                  <a:txBody>
                    <a:bodyPr/>
                    <a:lstStyle/>
                    <a:p>
                      <a:r>
                        <a:rPr kumimoji="1" lang="en-US" altLang="ja-JP" dirty="0">
                          <a:latin typeface="游ゴシック" panose="020B0400000000000000" pitchFamily="50" charset="-128"/>
                          <a:ea typeface="游ゴシック" panose="020B0400000000000000" pitchFamily="50" charset="-128"/>
                        </a:rPr>
                        <a:t>SNS</a:t>
                      </a:r>
                      <a:r>
                        <a:rPr kumimoji="1" lang="ja-JP" altLang="en-US" dirty="0">
                          <a:latin typeface="游ゴシック" panose="020B0400000000000000" pitchFamily="50" charset="-128"/>
                        </a:rPr>
                        <a:t>メニュー</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a:latin typeface="游ゴシック" panose="020B0400000000000000" pitchFamily="50" charset="-128"/>
                          <a:ea typeface="游ゴシック" panose="020B0400000000000000" pitchFamily="50" charset="-128"/>
                        </a:rPr>
                        <a:t>P.15</a:t>
                      </a:r>
                      <a:endParaRPr kumimoji="1" lang="ja-JP" altLang="en-US" dirty="0">
                        <a:latin typeface="游ゴシック" panose="020B0400000000000000" pitchFamily="50" charset="-128"/>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6945534"/>
                  </a:ext>
                </a:extLst>
              </a:tr>
              <a:tr h="475935">
                <a:tc>
                  <a:txBody>
                    <a:bodyPr/>
                    <a:lstStyle/>
                    <a:p>
                      <a:r>
                        <a:rPr kumimoji="1" lang="en-US" altLang="ja-JP" dirty="0">
                          <a:latin typeface="游ゴシック" panose="020B0400000000000000" pitchFamily="50" charset="-128"/>
                          <a:ea typeface="游ゴシック" panose="020B0400000000000000" pitchFamily="50" charset="-128"/>
                        </a:rPr>
                        <a:t>WEB</a:t>
                      </a:r>
                      <a:r>
                        <a:rPr kumimoji="1" lang="ja-JP" altLang="en-US" dirty="0">
                          <a:latin typeface="游ゴシック" panose="020B0400000000000000" pitchFamily="50" charset="-128"/>
                        </a:rPr>
                        <a:t>メニュー</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a:latin typeface="游ゴシック" panose="020B0400000000000000" pitchFamily="50" charset="-128"/>
                          <a:ea typeface="游ゴシック" panose="020B0400000000000000" pitchFamily="50" charset="-128"/>
                        </a:rPr>
                        <a:t>P.20</a:t>
                      </a:r>
                      <a:endParaRPr kumimoji="1" lang="ja-JP" altLang="en-US" dirty="0">
                        <a:latin typeface="游ゴシック" panose="020B0400000000000000" pitchFamily="50" charset="-128"/>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8373883"/>
                  </a:ext>
                </a:extLst>
              </a:tr>
              <a:tr h="475935">
                <a:tc>
                  <a:txBody>
                    <a:bodyPr/>
                    <a:lstStyle/>
                    <a:p>
                      <a:r>
                        <a:rPr kumimoji="1" lang="ja-JP" altLang="en-US" dirty="0">
                          <a:latin typeface="游ゴシック" panose="020B0400000000000000" pitchFamily="50" charset="-128"/>
                          <a:ea typeface="游ゴシック" panose="020B0400000000000000" pitchFamily="50" charset="-128"/>
                        </a:rPr>
                        <a:t>オプションメニュー</a:t>
                      </a:r>
                      <a:endParaRPr kumimoji="1" lang="ja-JP" altLang="en-US" dirty="0">
                        <a:latin typeface="游ゴシック" panose="020B0400000000000000" pitchFamily="50" charset="-128"/>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a:latin typeface="游ゴシック" panose="020B0400000000000000" pitchFamily="50" charset="-128"/>
                          <a:ea typeface="游ゴシック" panose="020B0400000000000000" pitchFamily="50" charset="-128"/>
                        </a:rPr>
                        <a:t>P.30</a:t>
                      </a:r>
                      <a:endParaRPr kumimoji="1" lang="ja-JP" altLang="en-US" dirty="0">
                        <a:latin typeface="游ゴシック" panose="020B0400000000000000" pitchFamily="50" charset="-128"/>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6709601"/>
                  </a:ext>
                </a:extLst>
              </a:tr>
              <a:tr h="475935">
                <a:tc>
                  <a:txBody>
                    <a:bodyPr/>
                    <a:lstStyle/>
                    <a:p>
                      <a:r>
                        <a:rPr kumimoji="1" lang="ja-JP" altLang="en-US" dirty="0">
                          <a:latin typeface="游ゴシック" panose="020B0400000000000000" pitchFamily="50" charset="-128"/>
                          <a:ea typeface="游ゴシック" panose="020B0400000000000000" pitchFamily="50" charset="-128"/>
                        </a:rPr>
                        <a:t>広告事例</a:t>
                      </a:r>
                      <a:endParaRPr kumimoji="1" lang="ja-JP" altLang="en-US" dirty="0">
                        <a:latin typeface="游ゴシック" panose="020B0400000000000000" pitchFamily="50" charset="-128"/>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a:latin typeface="游ゴシック" panose="020B0400000000000000" pitchFamily="50" charset="-128"/>
                          <a:ea typeface="游ゴシック" panose="020B0400000000000000" pitchFamily="50" charset="-128"/>
                        </a:rPr>
                        <a:t>P.35</a:t>
                      </a:r>
                      <a:endParaRPr kumimoji="1" lang="ja-JP" altLang="en-US" dirty="0">
                        <a:latin typeface="游ゴシック" panose="020B0400000000000000" pitchFamily="50" charset="-128"/>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1244014"/>
                  </a:ext>
                </a:extLst>
              </a:tr>
              <a:tr h="475935">
                <a:tc>
                  <a:txBody>
                    <a:bodyPr/>
                    <a:lstStyle/>
                    <a:p>
                      <a:r>
                        <a:rPr kumimoji="1" lang="ja-JP" altLang="en-US" dirty="0">
                          <a:latin typeface="游ゴシック" panose="020B0400000000000000" pitchFamily="50" charset="-128"/>
                          <a:ea typeface="游ゴシック" panose="020B0400000000000000" pitchFamily="50" charset="-128"/>
                        </a:rPr>
                        <a:t>レポート</a:t>
                      </a:r>
                      <a:r>
                        <a:rPr kumimoji="1" lang="en-US" altLang="ja-JP" dirty="0">
                          <a:latin typeface="游ゴシック" panose="020B0400000000000000" pitchFamily="50" charset="-128"/>
                          <a:ea typeface="游ゴシック" panose="020B0400000000000000" pitchFamily="50" charset="-128"/>
                        </a:rPr>
                        <a:t>/</a:t>
                      </a:r>
                      <a:r>
                        <a:rPr kumimoji="1" lang="ja-JP" altLang="en-US" dirty="0">
                          <a:latin typeface="游ゴシック" panose="020B0400000000000000" pitchFamily="50" charset="-128"/>
                          <a:ea typeface="游ゴシック" panose="020B0400000000000000" pitchFamily="50" charset="-128"/>
                        </a:rPr>
                        <a:t>注意事項</a:t>
                      </a:r>
                      <a:endParaRPr kumimoji="1" lang="ja-JP" altLang="en-US" dirty="0">
                        <a:latin typeface="游ゴシック" panose="020B0400000000000000" pitchFamily="50" charset="-128"/>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a:latin typeface="游ゴシック" panose="020B0400000000000000" pitchFamily="50" charset="-128"/>
                          <a:ea typeface="游ゴシック" panose="020B0400000000000000" pitchFamily="50" charset="-128"/>
                        </a:rPr>
                        <a:t>P.42</a:t>
                      </a:r>
                      <a:endParaRPr kumimoji="1" lang="ja-JP" altLang="en-US" dirty="0">
                        <a:latin typeface="游ゴシック" panose="020B0400000000000000" pitchFamily="50" charset="-128"/>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1860681"/>
                  </a:ext>
                </a:extLst>
              </a:tr>
            </a:tbl>
          </a:graphicData>
        </a:graphic>
      </p:graphicFrame>
      <p:sp>
        <p:nvSpPr>
          <p:cNvPr id="11" name="正方形/長方形 10">
            <a:extLst>
              <a:ext uri="{FF2B5EF4-FFF2-40B4-BE49-F238E27FC236}">
                <a16:creationId xmlns:a16="http://schemas.microsoft.com/office/drawing/2014/main" id="{EA82B0AF-DDC0-275B-911D-E574C3DA6A6F}"/>
              </a:ext>
            </a:extLst>
          </p:cNvPr>
          <p:cNvSpPr/>
          <p:nvPr/>
        </p:nvSpPr>
        <p:spPr>
          <a:xfrm>
            <a:off x="4012019" y="4926419"/>
            <a:ext cx="2317897" cy="202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669"/>
        <p:cNvGrpSpPr/>
        <p:nvPr/>
      </p:nvGrpSpPr>
      <p:grpSpPr>
        <a:xfrm>
          <a:off x="0" y="0"/>
          <a:ext cx="0" cy="0"/>
          <a:chOff x="0" y="0"/>
          <a:chExt cx="0" cy="0"/>
        </a:xfrm>
      </p:grpSpPr>
      <p:sp>
        <p:nvSpPr>
          <p:cNvPr id="674" name="Google Shape;674;p23"/>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20</a:t>
            </a:fld>
            <a:endParaRPr/>
          </a:p>
        </p:txBody>
      </p:sp>
      <p:grpSp>
        <p:nvGrpSpPr>
          <p:cNvPr id="2" name="グループ化 1">
            <a:extLst>
              <a:ext uri="{FF2B5EF4-FFF2-40B4-BE49-F238E27FC236}">
                <a16:creationId xmlns:a16="http://schemas.microsoft.com/office/drawing/2014/main" id="{4B9D4B51-461A-53B2-1782-7B28F7D9B0BB}"/>
              </a:ext>
            </a:extLst>
          </p:cNvPr>
          <p:cNvGrpSpPr/>
          <p:nvPr/>
        </p:nvGrpSpPr>
        <p:grpSpPr>
          <a:xfrm>
            <a:off x="798032" y="1069847"/>
            <a:ext cx="7931060" cy="3003803"/>
            <a:chOff x="798032" y="1069847"/>
            <a:chExt cx="7931060" cy="3003803"/>
          </a:xfrm>
        </p:grpSpPr>
        <p:pic>
          <p:nvPicPr>
            <p:cNvPr id="670" name="Google Shape;670;p23"/>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3955925" y="1069847"/>
              <a:ext cx="4773167" cy="3003803"/>
            </a:xfrm>
            <a:prstGeom prst="rect">
              <a:avLst/>
            </a:prstGeom>
            <a:noFill/>
            <a:ln>
              <a:noFill/>
            </a:ln>
          </p:spPr>
        </p:pic>
        <p:sp>
          <p:nvSpPr>
            <p:cNvPr id="671" name="Google Shape;671;p23"/>
            <p:cNvSpPr txBox="1"/>
            <p:nvPr/>
          </p:nvSpPr>
          <p:spPr>
            <a:xfrm>
              <a:off x="798032" y="2111090"/>
              <a:ext cx="3105394" cy="425116"/>
            </a:xfrm>
            <a:prstGeom prst="rect">
              <a:avLst/>
            </a:prstGeom>
            <a:noFill/>
            <a:ln>
              <a:noFill/>
            </a:ln>
          </p:spPr>
          <p:txBody>
            <a:bodyPr spcFirstLastPara="1" wrap="square" lIns="0" tIns="9525" rIns="0" bIns="0" anchor="t" anchorCtr="0">
              <a:spAutoFit/>
            </a:bodyPr>
            <a:lstStyle/>
            <a:p>
              <a:pPr marL="12700" marR="0" lvl="0" indent="0" algn="ctr" rtl="0">
                <a:lnSpc>
                  <a:spcPct val="100000"/>
                </a:lnSpc>
                <a:spcBef>
                  <a:spcPts val="0"/>
                </a:spcBef>
                <a:spcAft>
                  <a:spcPts val="0"/>
                </a:spcAft>
                <a:buClr>
                  <a:schemeClr val="dk1"/>
                </a:buClr>
                <a:buSzPts val="1100"/>
                <a:buFont typeface="Arial"/>
                <a:buNone/>
              </a:pPr>
              <a:r>
                <a:rPr lang="ja" sz="2700" b="1" i="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WEB メニュー</a:t>
              </a:r>
              <a:endParaRPr sz="2700" b="0" i="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p:txBody>
        </p:sp>
        <p:pic>
          <p:nvPicPr>
            <p:cNvPr id="7" name="Google Shape;442;p18">
              <a:extLst>
                <a:ext uri="{FF2B5EF4-FFF2-40B4-BE49-F238E27FC236}">
                  <a16:creationId xmlns:a16="http://schemas.microsoft.com/office/drawing/2014/main" id="{375FDA26-94EC-53FD-7563-2A7DB65AAA9B}"/>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00956" y="2670923"/>
              <a:ext cx="1954531" cy="460629"/>
            </a:xfrm>
            <a:prstGeom prst="rect">
              <a:avLst/>
            </a:prstGeom>
            <a:noFill/>
            <a:ln>
              <a:noFill/>
            </a:ln>
          </p:spPr>
        </p:pic>
      </p:grpSp>
      <p:sp>
        <p:nvSpPr>
          <p:cNvPr id="8" name="二等辺三角形 7">
            <a:extLst>
              <a:ext uri="{FF2B5EF4-FFF2-40B4-BE49-F238E27FC236}">
                <a16:creationId xmlns:a16="http://schemas.microsoft.com/office/drawing/2014/main" id="{4150802A-6E6D-8F95-87DA-17F7F95CA540}"/>
              </a:ext>
            </a:extLst>
          </p:cNvPr>
          <p:cNvSpPr/>
          <p:nvPr/>
        </p:nvSpPr>
        <p:spPr>
          <a:xfrm rot="18864320">
            <a:off x="-878062" y="-191029"/>
            <a:ext cx="2659898" cy="1340184"/>
          </a:xfrm>
          <a:prstGeom prst="triangle">
            <a:avLst>
              <a:gd name="adj" fmla="val 50508"/>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 name="正方形/長方形 5">
            <a:extLst>
              <a:ext uri="{FF2B5EF4-FFF2-40B4-BE49-F238E27FC236}">
                <a16:creationId xmlns:a16="http://schemas.microsoft.com/office/drawing/2014/main" id="{95716661-B51E-C25D-7392-847D88C4A6C1}"/>
              </a:ext>
            </a:extLst>
          </p:cNvPr>
          <p:cNvSpPr/>
          <p:nvPr/>
        </p:nvSpPr>
        <p:spPr>
          <a:xfrm>
            <a:off x="6522929" y="3984191"/>
            <a:ext cx="971550" cy="1285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A3FDE174-D861-21BA-BF1D-98DDC9C38991}"/>
              </a:ext>
            </a:extLst>
          </p:cNvPr>
          <p:cNvSpPr/>
          <p:nvPr/>
        </p:nvSpPr>
        <p:spPr>
          <a:xfrm>
            <a:off x="3250829" y="4577124"/>
            <a:ext cx="942975" cy="1500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81" name="Google Shape;681;p24"/>
          <p:cNvGraphicFramePr/>
          <p:nvPr>
            <p:extLst>
              <p:ext uri="{D42A27DB-BD31-4B8C-83A1-F6EECF244321}">
                <p14:modId xmlns:p14="http://schemas.microsoft.com/office/powerpoint/2010/main" val="3550449052"/>
              </p:ext>
            </p:extLst>
          </p:nvPr>
        </p:nvGraphicFramePr>
        <p:xfrm>
          <a:off x="586295" y="725379"/>
          <a:ext cx="8019445" cy="4050288"/>
        </p:xfrm>
        <a:graphic>
          <a:graphicData uri="http://schemas.openxmlformats.org/drawingml/2006/table">
            <a:tbl>
              <a:tblPr firstRow="1" bandRow="1">
                <a:noFill/>
                <a:tableStyleId>{62A0D10D-50CF-4121-8E0F-D59097571FAB}</a:tableStyleId>
              </a:tblPr>
              <a:tblGrid>
                <a:gridCol w="429975">
                  <a:extLst>
                    <a:ext uri="{9D8B030D-6E8A-4147-A177-3AD203B41FA5}">
                      <a16:colId xmlns:a16="http://schemas.microsoft.com/office/drawing/2014/main" val="20000"/>
                    </a:ext>
                  </a:extLst>
                </a:gridCol>
                <a:gridCol w="1084210">
                  <a:extLst>
                    <a:ext uri="{9D8B030D-6E8A-4147-A177-3AD203B41FA5}">
                      <a16:colId xmlns:a16="http://schemas.microsoft.com/office/drawing/2014/main" val="20001"/>
                    </a:ext>
                  </a:extLst>
                </a:gridCol>
                <a:gridCol w="1084210">
                  <a:extLst>
                    <a:ext uri="{9D8B030D-6E8A-4147-A177-3AD203B41FA5}">
                      <a16:colId xmlns:a16="http://schemas.microsoft.com/office/drawing/2014/main" val="20002"/>
                    </a:ext>
                  </a:extLst>
                </a:gridCol>
                <a:gridCol w="1084210">
                  <a:extLst>
                    <a:ext uri="{9D8B030D-6E8A-4147-A177-3AD203B41FA5}">
                      <a16:colId xmlns:a16="http://schemas.microsoft.com/office/drawing/2014/main" val="20003"/>
                    </a:ext>
                  </a:extLst>
                </a:gridCol>
                <a:gridCol w="1084210">
                  <a:extLst>
                    <a:ext uri="{9D8B030D-6E8A-4147-A177-3AD203B41FA5}">
                      <a16:colId xmlns:a16="http://schemas.microsoft.com/office/drawing/2014/main" val="20004"/>
                    </a:ext>
                  </a:extLst>
                </a:gridCol>
                <a:gridCol w="1084210">
                  <a:extLst>
                    <a:ext uri="{9D8B030D-6E8A-4147-A177-3AD203B41FA5}">
                      <a16:colId xmlns:a16="http://schemas.microsoft.com/office/drawing/2014/main" val="2912468489"/>
                    </a:ext>
                  </a:extLst>
                </a:gridCol>
                <a:gridCol w="1084210">
                  <a:extLst>
                    <a:ext uri="{9D8B030D-6E8A-4147-A177-3AD203B41FA5}">
                      <a16:colId xmlns:a16="http://schemas.microsoft.com/office/drawing/2014/main" val="2285749061"/>
                    </a:ext>
                  </a:extLst>
                </a:gridCol>
                <a:gridCol w="1084210">
                  <a:extLst>
                    <a:ext uri="{9D8B030D-6E8A-4147-A177-3AD203B41FA5}">
                      <a16:colId xmlns:a16="http://schemas.microsoft.com/office/drawing/2014/main" val="1154929740"/>
                    </a:ext>
                  </a:extLst>
                </a:gridCol>
              </a:tblGrid>
              <a:tr h="672355">
                <a:tc>
                  <a:txBody>
                    <a:bodyPr/>
                    <a:lstStyle/>
                    <a:p>
                      <a:pPr marL="0" marR="0" lvl="0" indent="0" algn="l" rtl="0">
                        <a:lnSpc>
                          <a:spcPct val="100000"/>
                        </a:lnSpc>
                        <a:spcBef>
                          <a:spcPts val="0"/>
                        </a:spcBef>
                        <a:spcAft>
                          <a:spcPts val="0"/>
                        </a:spcAft>
                        <a:buClr>
                          <a:srgbClr val="000000"/>
                        </a:buClr>
                        <a:buSzPts val="600"/>
                        <a:buFont typeface="Arial"/>
                        <a:buNone/>
                      </a:pPr>
                      <a:endParaRPr lang="ja-JP" altLang="en-US" sz="800" b="1" u="none" strike="noStrike" cap="none" dirty="0">
                        <a:latin typeface="游ゴシック" panose="020B0400000000000000" pitchFamily="50" charset="-128"/>
                        <a:ea typeface="游ゴシック" panose="020B0400000000000000" pitchFamily="50" charset="-128"/>
                        <a:cs typeface="Times New Roman"/>
                        <a:sym typeface="Times New Roman"/>
                      </a:endParaRPr>
                    </a:p>
                    <a:p>
                      <a:pPr marL="0" marR="0" lvl="0" indent="0" algn="ctr" rtl="0">
                        <a:lnSpc>
                          <a:spcPct val="100000"/>
                        </a:lnSpc>
                        <a:spcBef>
                          <a:spcPts val="0"/>
                        </a:spcBef>
                        <a:spcAft>
                          <a:spcPts val="0"/>
                        </a:spcAft>
                        <a:buClr>
                          <a:srgbClr val="000000"/>
                        </a:buClr>
                        <a:buSzPts val="600"/>
                        <a:buFont typeface="Arial"/>
                        <a:buNone/>
                      </a:pPr>
                      <a:endParaRPr lang="ja-JP" altLang="en-US" sz="800" b="1"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475" marB="0">
                    <a:lnL w="12700" cap="flat" cmpd="sng">
                      <a:solidFill>
                        <a:srgbClr val="BDBDBD"/>
                      </a:solidFill>
                      <a:prstDash val="solid"/>
                      <a:round/>
                      <a:headEnd type="none" w="sm" len="sm"/>
                      <a:tailEnd type="none" w="sm" len="sm"/>
                    </a:lnL>
                    <a:lnR w="9525" cap="flat" cmpd="sng">
                      <a:solidFill>
                        <a:srgbClr val="D9D9D9"/>
                      </a:solidFill>
                      <a:prstDash val="solid"/>
                      <a:round/>
                      <a:headEnd type="none" w="sm" len="sm"/>
                      <a:tailEnd type="none" w="sm" len="sm"/>
                    </a:lnR>
                    <a:lnT w="12700" cap="flat" cmpd="sng">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solidFill>
                      <a:srgbClr val="44536A"/>
                    </a:solidFill>
                  </a:tcPr>
                </a:tc>
                <a:tc>
                  <a:txBody>
                    <a:bodyPr/>
                    <a:lstStyle/>
                    <a:p>
                      <a:pPr marL="152400" marR="0" lvl="0" indent="0" algn="ctr" rtl="0">
                        <a:lnSpc>
                          <a:spcPct val="100000"/>
                        </a:lnSpc>
                        <a:spcBef>
                          <a:spcPts val="0"/>
                        </a:spcBef>
                        <a:spcAft>
                          <a:spcPts val="0"/>
                        </a:spcAft>
                        <a:buClr>
                          <a:srgbClr val="000000"/>
                        </a:buClr>
                        <a:buSzPts val="800"/>
                        <a:buFont typeface="Arial"/>
                        <a:buNone/>
                      </a:pPr>
                      <a:r>
                        <a:rPr lang="ja" sz="800" b="1"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記事制作</a:t>
                      </a:r>
                      <a:endParaRPr lang="ja-JP" altLang="en-US" sz="800" b="1"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152400" marR="0" lvl="0" indent="0" algn="ctr" rtl="0">
                        <a:lnSpc>
                          <a:spcPct val="100000"/>
                        </a:lnSpc>
                        <a:spcBef>
                          <a:spcPts val="0"/>
                        </a:spcBef>
                        <a:spcAft>
                          <a:spcPts val="0"/>
                        </a:spcAft>
                        <a:buClr>
                          <a:srgbClr val="000000"/>
                        </a:buClr>
                        <a:buSzPts val="800"/>
                        <a:buFont typeface="Arial"/>
                        <a:buNone/>
                      </a:pPr>
                      <a:r>
                        <a:rPr lang="ja-JP" altLang="en-US" sz="800" b="1"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トライアルプラン</a:t>
                      </a:r>
                      <a:endParaRPr lang="ja-JP" altLang="en-US" sz="800" b="1"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543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12700" cap="flat" cmpd="sng">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solidFill>
                      <a:srgbClr val="44536A"/>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ja-JP" altLang="en-US" sz="800" b="1"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ニュースペイド</a:t>
                      </a:r>
                      <a:endParaRPr lang="en-US" altLang="ja" sz="800" b="1"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700"/>
                        <a:buFont typeface="Arial"/>
                        <a:buNone/>
                      </a:pPr>
                      <a:r>
                        <a:rPr lang="ja-JP" altLang="en-US" sz="800" b="1"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（撮影ナシ）</a:t>
                      </a:r>
                      <a:endParaRPr lang="en-US" altLang="ja-JP" sz="800" b="1"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700"/>
                        <a:buFont typeface="Arial"/>
                        <a:buNone/>
                      </a:pPr>
                      <a:r>
                        <a:rPr lang="ja-JP" altLang="en-US" sz="800" b="1"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a:t>
                      </a:r>
                      <a:endParaRPr lang="en-US" altLang="ja-JP" sz="800" b="1"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700"/>
                        <a:buFont typeface="Arial"/>
                        <a:buNone/>
                      </a:pPr>
                      <a:r>
                        <a:rPr lang="ja-JP" altLang="en-US" sz="800" b="1"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くらしのおへそラジオ（音声メディア）</a:t>
                      </a:r>
                      <a:endParaRPr sz="800" b="1"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1925"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12700" cap="flat" cmpd="sng">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solidFill>
                      <a:srgbClr val="44536A"/>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ja" sz="800" b="1"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スポンサードポスト</a:t>
                      </a:r>
                      <a:endParaRPr lang="en-US" altLang="ja" sz="800" b="1"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txBody>
                  <a:tcPr marL="0" marR="0" marT="1925" marB="0" anchor="ctr">
                    <a:lnL w="9525" cap="flat" cmpd="sng">
                      <a:solidFill>
                        <a:srgbClr val="D9D9D9"/>
                      </a:solidFill>
                      <a:prstDash val="solid"/>
                      <a:round/>
                      <a:headEnd type="none" w="sm" len="sm"/>
                      <a:tailEnd type="none" w="sm" len="sm"/>
                    </a:lnL>
                    <a:lnR w="12700" cap="flat" cmpd="sng">
                      <a:solidFill>
                        <a:srgbClr val="BDBDBD"/>
                      </a:solidFill>
                      <a:prstDash val="solid"/>
                      <a:round/>
                      <a:headEnd type="none" w="sm" len="sm"/>
                      <a:tailEnd type="none" w="sm" len="sm"/>
                    </a:lnR>
                    <a:lnT w="12700" cap="flat" cmpd="sng">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solidFill>
                      <a:srgbClr val="44536A"/>
                    </a:solidFill>
                  </a:tcPr>
                </a:tc>
                <a:tc>
                  <a:txBody>
                    <a:bodyPr/>
                    <a:lstStyle/>
                    <a:p>
                      <a:pPr marL="38099" algn="ctr">
                        <a:buSzPts val="1200"/>
                      </a:pPr>
                      <a:r>
                        <a:rPr lang="zh-TW" altLang="en-US" sz="800" b="1" dirty="0">
                          <a:solidFill>
                            <a:srgbClr val="FFFFFF"/>
                          </a:solidFill>
                          <a:latin typeface="游ゴシック" panose="020B0400000000000000" pitchFamily="50" charset="-128"/>
                          <a:ea typeface="游ゴシック" panose="020B0400000000000000" pitchFamily="50" charset="-128"/>
                          <a:cs typeface="MS Gothic"/>
                          <a:sym typeface="MS Gothic"/>
                        </a:rPr>
                        <a:t>特別連載</a:t>
                      </a:r>
                      <a:endParaRPr lang="zh-TW" altLang="en-US" sz="800" b="1" dirty="0">
                        <a:latin typeface="游ゴシック" panose="020B0400000000000000" pitchFamily="50" charset="-128"/>
                        <a:ea typeface="游ゴシック" panose="020B0400000000000000" pitchFamily="50" charset="-128"/>
                        <a:cs typeface="MS Gothic"/>
                        <a:sym typeface="MS Gothic"/>
                      </a:endParaRPr>
                    </a:p>
                    <a:p>
                      <a:pPr marL="12700" algn="ctr">
                        <a:buSzPts val="1200"/>
                      </a:pPr>
                      <a:r>
                        <a:rPr lang="zh-TW" altLang="en-US" sz="800" b="1" dirty="0">
                          <a:solidFill>
                            <a:srgbClr val="FFFFFF"/>
                          </a:solidFill>
                          <a:latin typeface="游ゴシック" panose="020B0400000000000000" pitchFamily="50" charset="-128"/>
                          <a:ea typeface="游ゴシック" panose="020B0400000000000000" pitchFamily="50" charset="-128"/>
                          <a:cs typeface="MS Gothic"/>
                          <a:sym typeface="MS Gothic"/>
                        </a:rPr>
                        <a:t>（全</a:t>
                      </a:r>
                      <a:r>
                        <a:rPr lang="en-US" altLang="zh-TW" sz="800" b="1" dirty="0">
                          <a:solidFill>
                            <a:srgbClr val="FFFFFF"/>
                          </a:solidFill>
                          <a:latin typeface="游ゴシック" panose="020B0400000000000000" pitchFamily="50" charset="-128"/>
                          <a:ea typeface="游ゴシック" panose="020B0400000000000000" pitchFamily="50" charset="-128"/>
                          <a:cs typeface="MS Gothic"/>
                          <a:sym typeface="MS Gothic"/>
                        </a:rPr>
                        <a:t>2</a:t>
                      </a:r>
                      <a:r>
                        <a:rPr lang="zh-TW" altLang="en-US" sz="800" b="1" dirty="0">
                          <a:solidFill>
                            <a:srgbClr val="FFFFFF"/>
                          </a:solidFill>
                          <a:latin typeface="游ゴシック" panose="020B0400000000000000" pitchFamily="50" charset="-128"/>
                          <a:ea typeface="游ゴシック" panose="020B0400000000000000" pitchFamily="50" charset="-128"/>
                          <a:cs typeface="MS Gothic"/>
                          <a:sym typeface="MS Gothic"/>
                        </a:rPr>
                        <a:t>記事以上～）</a:t>
                      </a:r>
                      <a:endParaRPr lang="zh-TW" altLang="en-US" sz="800" b="1" dirty="0">
                        <a:latin typeface="游ゴシック" panose="020B0400000000000000" pitchFamily="50" charset="-128"/>
                        <a:ea typeface="游ゴシック" panose="020B0400000000000000" pitchFamily="50" charset="-128"/>
                        <a:cs typeface="MS Gothic"/>
                        <a:sym typeface="MS Gothic"/>
                      </a:endParaRPr>
                    </a:p>
                  </a:txBody>
                  <a:tcPr marL="0" marR="0" marT="1925" marB="0" anchor="ctr">
                    <a:lnL w="12700" cap="flat" cmpd="sng">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solidFill>
                      <a:srgbClr val="44536A"/>
                    </a:solidFill>
                  </a:tcPr>
                </a:tc>
                <a:tc>
                  <a:txBody>
                    <a:bodyPr/>
                    <a:lstStyle/>
                    <a:p>
                      <a:pPr marL="1270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ja-JP" altLang="en-US" sz="800" b="1" dirty="0">
                          <a:solidFill>
                            <a:schemeClr val="bg1"/>
                          </a:solidFill>
                          <a:latin typeface="游ゴシック" panose="020B0400000000000000" pitchFamily="50" charset="-128"/>
                          <a:ea typeface="游ゴシック" panose="020B0400000000000000" pitchFamily="50" charset="-128"/>
                          <a:cs typeface="MS Gothic"/>
                          <a:sym typeface="MS Gothic"/>
                        </a:rPr>
                        <a:t>スポンサードポスト</a:t>
                      </a:r>
                      <a:endParaRPr lang="en-US" altLang="ja-JP" sz="800" b="1" dirty="0">
                        <a:solidFill>
                          <a:schemeClr val="bg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ja-JP" altLang="en-US" sz="800" b="1" dirty="0">
                          <a:solidFill>
                            <a:schemeClr val="bg1"/>
                          </a:solidFill>
                          <a:latin typeface="游ゴシック" panose="020B0400000000000000" pitchFamily="50" charset="-128"/>
                          <a:ea typeface="游ゴシック" panose="020B0400000000000000" pitchFamily="50" charset="-128"/>
                          <a:cs typeface="MS Gothic"/>
                          <a:sym typeface="MS Gothic"/>
                        </a:rPr>
                        <a:t>プレミアム</a:t>
                      </a:r>
                      <a:endParaRPr lang="en-US" altLang="ja-JP" sz="800" b="1" dirty="0">
                        <a:solidFill>
                          <a:schemeClr val="bg1"/>
                        </a:solidFill>
                        <a:latin typeface="游ゴシック" panose="020B0400000000000000" pitchFamily="50" charset="-128"/>
                        <a:ea typeface="游ゴシック" panose="020B0400000000000000" pitchFamily="50" charset="-128"/>
                        <a:cs typeface="MS Gothic"/>
                        <a:sym typeface="MS Gothic"/>
                      </a:endParaRPr>
                    </a:p>
                  </a:txBody>
                  <a:tcPr marL="0" marR="0" marT="1925" marB="0" anchor="ctr">
                    <a:lnL w="12700" cap="flat" cmpd="sng">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solidFill>
                        <a:srgbClr val="BDBDBD"/>
                      </a:solidFill>
                      <a:prstDash val="solid"/>
                      <a:round/>
                      <a:headEnd type="none" w="sm" len="sm"/>
                      <a:tailEnd type="none" w="sm" len="sm"/>
                    </a:lnT>
                    <a:lnB w="12700" cap="flat" cmpd="sng" algn="ctr">
                      <a:solidFill>
                        <a:srgbClr val="BDBDBD"/>
                      </a:solidFill>
                      <a:prstDash val="solid"/>
                      <a:round/>
                      <a:headEnd type="none" w="sm" len="sm"/>
                      <a:tailEnd type="none" w="sm" len="sm"/>
                    </a:lnB>
                    <a:solidFill>
                      <a:srgbClr val="44536A"/>
                    </a:solidFill>
                  </a:tcPr>
                </a:tc>
                <a:tc>
                  <a:txBody>
                    <a:bodyPr/>
                    <a:lstStyle/>
                    <a:p>
                      <a:pPr marL="12700" marR="0" lvl="0" indent="0" algn="ctr" rtl="0">
                        <a:lnSpc>
                          <a:spcPct val="100000"/>
                        </a:lnSpc>
                        <a:spcBef>
                          <a:spcPts val="0"/>
                        </a:spcBef>
                        <a:spcAft>
                          <a:spcPts val="0"/>
                        </a:spcAft>
                        <a:buNone/>
                      </a:pPr>
                      <a:r>
                        <a:rPr lang="ja-JP" altLang="en-US" sz="800" b="1" dirty="0">
                          <a:solidFill>
                            <a:schemeClr val="bg1"/>
                          </a:solidFill>
                          <a:latin typeface="游ゴシック" panose="020B0400000000000000" pitchFamily="50" charset="-128"/>
                          <a:ea typeface="游ゴシック" panose="020B0400000000000000" pitchFamily="50" charset="-128"/>
                          <a:cs typeface="MS Gothic"/>
                          <a:sym typeface="MS Gothic"/>
                        </a:rPr>
                        <a:t>主婦と生活社</a:t>
                      </a:r>
                      <a:endParaRPr lang="en-US" altLang="ja-JP" sz="800" b="1" dirty="0">
                        <a:solidFill>
                          <a:schemeClr val="bg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800" b="1" dirty="0">
                          <a:solidFill>
                            <a:schemeClr val="bg1"/>
                          </a:solidFill>
                          <a:latin typeface="游ゴシック" panose="020B0400000000000000" pitchFamily="50" charset="-128"/>
                          <a:ea typeface="游ゴシック" panose="020B0400000000000000" pitchFamily="50" charset="-128"/>
                          <a:cs typeface="MS Gothic"/>
                          <a:sym typeface="MS Gothic"/>
                        </a:rPr>
                        <a:t>アラフォー女性</a:t>
                      </a:r>
                      <a:endParaRPr lang="ja-JP" altLang="en-US" sz="8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8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メディア</a:t>
                      </a:r>
                      <a:r>
                        <a:rPr lang="ja-JP" altLang="en-US" sz="800" b="1" dirty="0">
                          <a:solidFill>
                            <a:schemeClr val="bg1"/>
                          </a:solidFill>
                          <a:latin typeface="游ゴシック" panose="020B0400000000000000" pitchFamily="50" charset="-128"/>
                          <a:ea typeface="游ゴシック" panose="020B0400000000000000" pitchFamily="50" charset="-128"/>
                          <a:cs typeface="MS Gothic"/>
                          <a:sym typeface="MS Gothic"/>
                        </a:rPr>
                        <a:t>パック</a:t>
                      </a:r>
                      <a:endParaRPr lang="ja-JP" altLang="en-US" sz="8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a:txBody>
                  <a:tcPr marL="0" marR="0" marT="1925"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solidFill>
                        <a:srgbClr val="BDBDBD"/>
                      </a:solidFill>
                      <a:prstDash val="solid"/>
                      <a:round/>
                      <a:headEnd type="none" w="sm" len="sm"/>
                      <a:tailEnd type="none" w="sm" len="sm"/>
                    </a:lnT>
                    <a:lnB w="12700" cap="flat" cmpd="sng" algn="ctr">
                      <a:solidFill>
                        <a:srgbClr val="BDBDBD"/>
                      </a:solidFill>
                      <a:prstDash val="solid"/>
                      <a:round/>
                      <a:headEnd type="none" w="sm" len="sm"/>
                      <a:tailEnd type="none" w="sm" len="sm"/>
                    </a:lnB>
                    <a:solidFill>
                      <a:srgbClr val="44536A"/>
                    </a:solidFill>
                  </a:tcPr>
                </a:tc>
                <a:tc>
                  <a:txBody>
                    <a:bodyPr/>
                    <a:lstStyle/>
                    <a:p>
                      <a:pPr marL="12700" marR="0" lvl="0" indent="0" algn="ctr" rtl="0">
                        <a:lnSpc>
                          <a:spcPct val="100000"/>
                        </a:lnSpc>
                        <a:spcBef>
                          <a:spcPts val="0"/>
                        </a:spcBef>
                        <a:spcAft>
                          <a:spcPts val="0"/>
                        </a:spcAft>
                        <a:buNone/>
                      </a:pPr>
                      <a:r>
                        <a:rPr lang="ja-JP" altLang="en-US" sz="8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蔦屋家電</a:t>
                      </a:r>
                      <a:endParaRPr lang="en-US" altLang="ja-JP" sz="8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8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ポップアップ</a:t>
                      </a:r>
                      <a:endParaRPr lang="en-US" altLang="ja-JP" sz="8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8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パッケージ</a:t>
                      </a:r>
                    </a:p>
                  </a:txBody>
                  <a:tcPr marL="0" marR="0" marT="1925" marB="0" anchor="ctr">
                    <a:lnL w="12700" cap="flat" cmpd="sng">
                      <a:solidFill>
                        <a:srgbClr val="BDBDBD"/>
                      </a:solidFill>
                      <a:prstDash val="solid"/>
                      <a:round/>
                      <a:headEnd type="none" w="sm" len="sm"/>
                      <a:tailEnd type="none" w="sm" len="sm"/>
                    </a:lnL>
                    <a:lnR w="12700" cap="flat" cmpd="sng">
                      <a:solidFill>
                        <a:srgbClr val="BDBDBD"/>
                      </a:solidFill>
                      <a:prstDash val="solid"/>
                      <a:round/>
                      <a:headEnd type="none" w="sm" len="sm"/>
                      <a:tailEnd type="none" w="sm" len="sm"/>
                    </a:lnR>
                    <a:lnT w="12700" cap="flat" cmpd="sng">
                      <a:solidFill>
                        <a:srgbClr val="BDBDBD"/>
                      </a:solidFill>
                      <a:prstDash val="solid"/>
                      <a:round/>
                      <a:headEnd type="none" w="sm" len="sm"/>
                      <a:tailEnd type="none" w="sm" len="sm"/>
                    </a:lnT>
                    <a:lnB w="12700" cap="flat" cmpd="sng" algn="ctr">
                      <a:solidFill>
                        <a:srgbClr val="BDBDBD"/>
                      </a:solidFill>
                      <a:prstDash val="solid"/>
                      <a:round/>
                      <a:headEnd type="none" w="sm" len="sm"/>
                      <a:tailEnd type="none" w="sm" len="sm"/>
                    </a:lnB>
                    <a:solidFill>
                      <a:srgbClr val="44536A"/>
                    </a:solidFill>
                  </a:tcPr>
                </a:tc>
                <a:extLst>
                  <a:ext uri="{0D108BD9-81ED-4DB2-BD59-A6C34878D82A}">
                    <a16:rowId xmlns:a16="http://schemas.microsoft.com/office/drawing/2014/main" val="10000"/>
                  </a:ext>
                </a:extLst>
              </a:tr>
              <a:tr h="712617">
                <a:tc>
                  <a:txBody>
                    <a:bodyPr/>
                    <a:lstStyle/>
                    <a:p>
                      <a:pPr marL="12700" marR="0" lvl="0" indent="0" algn="ctr" rtl="0">
                        <a:lnSpc>
                          <a:spcPct val="100000"/>
                        </a:lnSpc>
                        <a:spcBef>
                          <a:spcPts val="400"/>
                        </a:spcBef>
                        <a:spcAft>
                          <a:spcPts val="0"/>
                        </a:spcAft>
                        <a:buClr>
                          <a:srgbClr val="000000"/>
                        </a:buClr>
                        <a:buSzPts val="600"/>
                        <a:buFont typeface="Arial"/>
                        <a:buNone/>
                      </a:pPr>
                      <a:r>
                        <a:rPr lang="ja" sz="800" b="1"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金額</a:t>
                      </a:r>
                      <a:endParaRPr lang="en-US" altLang="ja" sz="800" b="1"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400"/>
                        </a:spcBef>
                        <a:spcAft>
                          <a:spcPts val="0"/>
                        </a:spcAft>
                        <a:buClr>
                          <a:srgbClr val="000000"/>
                        </a:buClr>
                        <a:buSzPts val="600"/>
                        <a:buFont typeface="Arial"/>
                        <a:buNone/>
                      </a:pPr>
                      <a:r>
                        <a:rPr lang="ja" sz="800" b="1"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（税抜）</a:t>
                      </a:r>
                      <a:endParaRPr sz="800" b="1"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0" marB="0" anchor="ctr">
                    <a:lnL w="12700" cap="flat" cmpd="sng">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solidFill>
                      <a:srgbClr val="F1F1F1"/>
                    </a:solidFill>
                  </a:tcPr>
                </a:tc>
                <a:tc>
                  <a:txBody>
                    <a:bodyPr/>
                    <a:lstStyle/>
                    <a:p>
                      <a:pPr marL="12700" marR="0" lvl="0" indent="0" algn="ctr" rtl="0">
                        <a:lnSpc>
                          <a:spcPct val="100000"/>
                        </a:lnSpc>
                        <a:spcBef>
                          <a:spcPts val="0"/>
                        </a:spcBef>
                        <a:spcAft>
                          <a:spcPts val="0"/>
                        </a:spcAft>
                        <a:buClr>
                          <a:srgbClr val="000000"/>
                        </a:buClr>
                        <a:buSzPts val="1100"/>
                        <a:buFont typeface="Arial"/>
                        <a:buNone/>
                      </a:pPr>
                      <a:r>
                        <a:rPr lang="ja-JP" altLang="en-US" sz="1200" b="1" u="none" strike="noStrike" cap="none" dirty="0">
                          <a:latin typeface="游ゴシック" panose="020B0400000000000000" pitchFamily="50" charset="-128"/>
                          <a:ea typeface="游ゴシック" panose="020B0400000000000000" pitchFamily="50" charset="-128"/>
                          <a:cs typeface="MS Gothic"/>
                          <a:sym typeface="MS Gothic"/>
                        </a:rPr>
                        <a:t>Ｎ </a:t>
                      </a:r>
                      <a:r>
                        <a:rPr lang="ja" sz="1200" b="1" u="none" strike="noStrike" cap="none" dirty="0">
                          <a:latin typeface="游ゴシック" panose="020B0400000000000000" pitchFamily="50" charset="-128"/>
                          <a:ea typeface="游ゴシック" panose="020B0400000000000000" pitchFamily="50" charset="-128"/>
                          <a:cs typeface="MS Gothic"/>
                          <a:sym typeface="MS Gothic"/>
                        </a:rPr>
                        <a:t>300,000円</a:t>
                      </a:r>
                      <a:endParaRPr sz="900" b="1"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0"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Clr>
                          <a:srgbClr val="000000"/>
                        </a:buClr>
                        <a:buSzPts val="1100"/>
                        <a:buFont typeface="Arial"/>
                        <a:buNone/>
                      </a:pPr>
                      <a:r>
                        <a:rPr lang="en-US" altLang="ja" sz="1200" b="1"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G </a:t>
                      </a:r>
                      <a:r>
                        <a:rPr lang="ja" sz="1200" b="1"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400,000円 </a:t>
                      </a:r>
                      <a:endParaRPr sz="1200" b="1"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3350"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Clr>
                          <a:srgbClr val="000000"/>
                        </a:buClr>
                        <a:buSzPts val="1100"/>
                        <a:buFont typeface="Arial"/>
                        <a:buNone/>
                      </a:pPr>
                      <a:r>
                        <a:rPr lang="ja" sz="1200" b="1"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1,000,000円</a:t>
                      </a:r>
                      <a:r>
                        <a:rPr lang="en-US" altLang="ja" sz="1200" b="1"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a:t>
                      </a:r>
                    </a:p>
                    <a:p>
                      <a:pPr marL="12700" marR="0" lvl="0" indent="0" algn="ctr" rtl="0">
                        <a:lnSpc>
                          <a:spcPct val="100000"/>
                        </a:lnSpc>
                        <a:spcBef>
                          <a:spcPts val="0"/>
                        </a:spcBef>
                        <a:spcAft>
                          <a:spcPts val="0"/>
                        </a:spcAft>
                        <a:buClr>
                          <a:srgbClr val="000000"/>
                        </a:buClr>
                        <a:buSzPts val="1100"/>
                        <a:buFont typeface="Arial"/>
                        <a:buNone/>
                      </a:pPr>
                      <a:r>
                        <a:rPr lang="ja-JP" altLang="en-US" sz="600" b="1" u="none" strike="noStrike" cap="none" dirty="0">
                          <a:latin typeface="游ゴシック" panose="020B0400000000000000" pitchFamily="50" charset="-128"/>
                          <a:ea typeface="游ゴシック" panose="020B0400000000000000" pitchFamily="50" charset="-128"/>
                          <a:cs typeface="MS Gothic"/>
                          <a:sym typeface="MS Gothic"/>
                        </a:rPr>
                        <a:t>掲載費 </a:t>
                      </a:r>
                      <a:r>
                        <a:rPr lang="en-US" altLang="ja-JP" sz="600" b="1" u="none" strike="noStrike" cap="none" dirty="0">
                          <a:latin typeface="游ゴシック" panose="020B0400000000000000" pitchFamily="50" charset="-128"/>
                          <a:ea typeface="游ゴシック" panose="020B0400000000000000" pitchFamily="50" charset="-128"/>
                          <a:cs typeface="MS Gothic"/>
                          <a:sym typeface="MS Gothic"/>
                        </a:rPr>
                        <a:t>G400,000</a:t>
                      </a:r>
                      <a:r>
                        <a:rPr lang="ja-JP" altLang="en-US" sz="600" b="1" u="none" strike="noStrike" cap="none" dirty="0">
                          <a:latin typeface="游ゴシック" panose="020B0400000000000000" pitchFamily="50" charset="-128"/>
                          <a:ea typeface="游ゴシック" panose="020B0400000000000000" pitchFamily="50" charset="-128"/>
                          <a:cs typeface="MS Gothic"/>
                          <a:sym typeface="MS Gothic"/>
                        </a:rPr>
                        <a:t>円</a:t>
                      </a:r>
                      <a:endParaRPr lang="en-US" altLang="ja" sz="600" b="1" u="none" strike="noStrike" cap="none" dirty="0">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Clr>
                          <a:srgbClr val="000000"/>
                        </a:buClr>
                        <a:buSzPts val="1100"/>
                        <a:buFont typeface="Arial"/>
                        <a:buNone/>
                      </a:pPr>
                      <a:r>
                        <a:rPr lang="en-US" altLang="ja" sz="600" b="1" u="none" strike="noStrike" cap="none" dirty="0">
                          <a:latin typeface="游ゴシック" panose="020B0400000000000000" pitchFamily="50" charset="-128"/>
                          <a:ea typeface="游ゴシック" panose="020B0400000000000000" pitchFamily="50" charset="-128"/>
                          <a:cs typeface="MS Gothic"/>
                          <a:sym typeface="MS Gothic"/>
                        </a:rPr>
                        <a:t>    </a:t>
                      </a:r>
                      <a:r>
                        <a:rPr lang="ja" sz="600" b="1" u="none" strike="noStrike" cap="none" dirty="0">
                          <a:latin typeface="游ゴシック" panose="020B0400000000000000" pitchFamily="50" charset="-128"/>
                          <a:ea typeface="游ゴシック" panose="020B0400000000000000" pitchFamily="50" charset="-128"/>
                          <a:cs typeface="MS Gothic"/>
                          <a:sym typeface="MS Gothic"/>
                        </a:rPr>
                        <a:t>制作費 N600,000円～</a:t>
                      </a:r>
                      <a:endParaRPr sz="600" b="1"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84775"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Clr>
                          <a:srgbClr val="000000"/>
                        </a:buClr>
                        <a:buSzPts val="1100"/>
                        <a:buFont typeface="Arial"/>
                        <a:buNone/>
                      </a:pPr>
                      <a:r>
                        <a:rPr lang="ja" sz="1200" b="1"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1,</a:t>
                      </a:r>
                      <a:r>
                        <a:rPr lang="en-US" altLang="ja" sz="1200" b="1"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6</a:t>
                      </a:r>
                      <a:r>
                        <a:rPr lang="ja" sz="1200" b="1"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00,000円 </a:t>
                      </a:r>
                      <a:r>
                        <a:rPr lang="en-US" altLang="ja" sz="1200" b="1"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        </a:t>
                      </a:r>
                    </a:p>
                    <a:p>
                      <a:pPr marL="12700" marR="0" lvl="0" indent="0" algn="ctr" rtl="0">
                        <a:lnSpc>
                          <a:spcPct val="100000"/>
                        </a:lnSpc>
                        <a:spcBef>
                          <a:spcPts val="0"/>
                        </a:spcBef>
                        <a:spcAft>
                          <a:spcPts val="0"/>
                        </a:spcAft>
                        <a:buClr>
                          <a:srgbClr val="000000"/>
                        </a:buClr>
                        <a:buSzPts val="1100"/>
                        <a:buFont typeface="Arial"/>
                        <a:buNone/>
                      </a:pPr>
                      <a:r>
                        <a:rPr lang="ja" sz="600" b="1" u="none" strike="noStrike" cap="none" dirty="0">
                          <a:latin typeface="游ゴシック" panose="020B0400000000000000" pitchFamily="50" charset="-128"/>
                          <a:ea typeface="游ゴシック" panose="020B0400000000000000" pitchFamily="50" charset="-128"/>
                          <a:cs typeface="MS Gothic"/>
                          <a:sym typeface="MS Gothic"/>
                        </a:rPr>
                        <a:t>特別掲載費</a:t>
                      </a:r>
                      <a:r>
                        <a:rPr lang="ja-JP" altLang="en-US" sz="600" b="1" u="none" strike="noStrike" cap="none" dirty="0">
                          <a:latin typeface="游ゴシック" panose="020B0400000000000000" pitchFamily="50" charset="-128"/>
                          <a:ea typeface="游ゴシック" panose="020B0400000000000000" pitchFamily="50" charset="-128"/>
                          <a:cs typeface="MS Gothic"/>
                          <a:sym typeface="MS Gothic"/>
                        </a:rPr>
                        <a:t> </a:t>
                      </a:r>
                      <a:r>
                        <a:rPr lang="ja" sz="600" b="1" u="none" strike="noStrike" cap="none" dirty="0">
                          <a:latin typeface="游ゴシック" panose="020B0400000000000000" pitchFamily="50" charset="-128"/>
                          <a:ea typeface="游ゴシック" panose="020B0400000000000000" pitchFamily="50" charset="-128"/>
                          <a:cs typeface="MS Gothic"/>
                          <a:sym typeface="MS Gothic"/>
                        </a:rPr>
                        <a:t>G</a:t>
                      </a:r>
                      <a:r>
                        <a:rPr lang="en-US" altLang="ja" sz="600" b="1" u="none" strike="noStrike" cap="none" dirty="0">
                          <a:latin typeface="游ゴシック" panose="020B0400000000000000" pitchFamily="50" charset="-128"/>
                          <a:ea typeface="游ゴシック" panose="020B0400000000000000" pitchFamily="50" charset="-128"/>
                          <a:cs typeface="MS Gothic"/>
                          <a:sym typeface="MS Gothic"/>
                        </a:rPr>
                        <a:t>4</a:t>
                      </a:r>
                      <a:r>
                        <a:rPr lang="ja" sz="600" b="1" u="none" strike="noStrike" cap="none" dirty="0">
                          <a:latin typeface="游ゴシック" panose="020B0400000000000000" pitchFamily="50" charset="-128"/>
                          <a:ea typeface="游ゴシック" panose="020B0400000000000000" pitchFamily="50" charset="-128"/>
                          <a:cs typeface="MS Gothic"/>
                          <a:sym typeface="MS Gothic"/>
                        </a:rPr>
                        <a:t>00,000円</a:t>
                      </a:r>
                      <a:endParaRPr lang="en-US" altLang="ja" sz="6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200"/>
                        </a:spcBef>
                        <a:spcAft>
                          <a:spcPts val="0"/>
                        </a:spcAft>
                        <a:buClr>
                          <a:srgbClr val="000000"/>
                        </a:buClr>
                        <a:buSzPts val="400"/>
                        <a:buFont typeface="Arial"/>
                        <a:buNone/>
                      </a:pPr>
                      <a:r>
                        <a:rPr lang="ja" sz="600" b="1" u="none" strike="noStrike" cap="none" dirty="0">
                          <a:latin typeface="游ゴシック" panose="020B0400000000000000" pitchFamily="50" charset="-128"/>
                          <a:ea typeface="游ゴシック" panose="020B0400000000000000" pitchFamily="50" charset="-128"/>
                          <a:cs typeface="MS Gothic"/>
                          <a:sym typeface="MS Gothic"/>
                        </a:rPr>
                        <a:t> 制作費N</a:t>
                      </a:r>
                      <a:r>
                        <a:rPr lang="en-US" altLang="ja" sz="600" b="1" u="none" strike="noStrike" cap="none" dirty="0">
                          <a:latin typeface="游ゴシック" panose="020B0400000000000000" pitchFamily="50" charset="-128"/>
                          <a:ea typeface="游ゴシック" panose="020B0400000000000000" pitchFamily="50" charset="-128"/>
                          <a:cs typeface="MS Gothic"/>
                          <a:sym typeface="MS Gothic"/>
                        </a:rPr>
                        <a:t>1,2</a:t>
                      </a:r>
                      <a:r>
                        <a:rPr lang="ja" sz="600" b="1" u="none" strike="noStrike" cap="none" dirty="0">
                          <a:latin typeface="游ゴシック" panose="020B0400000000000000" pitchFamily="50" charset="-128"/>
                          <a:ea typeface="游ゴシック" panose="020B0400000000000000" pitchFamily="50" charset="-128"/>
                          <a:cs typeface="MS Gothic"/>
                          <a:sym typeface="MS Gothic"/>
                        </a:rPr>
                        <a:t>00,000円～</a:t>
                      </a:r>
                      <a:endParaRPr lang="en-US" altLang="ja" sz="600" b="1"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64775"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Clr>
                          <a:srgbClr val="000000"/>
                        </a:buClr>
                        <a:buSzPts val="1100"/>
                        <a:buFont typeface="Arial"/>
                        <a:buNone/>
                      </a:pPr>
                      <a:r>
                        <a:rPr lang="en-US" alt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2</a:t>
                      </a:r>
                      <a:r>
                        <a:rPr 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,000,000円 </a:t>
                      </a:r>
                      <a:endParaRPr lang="en-US" alt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Clr>
                          <a:srgbClr val="000000"/>
                        </a:buClr>
                        <a:buSzPts val="1100"/>
                        <a:buFont typeface="Arial"/>
                        <a:buNone/>
                      </a:pPr>
                      <a:r>
                        <a:rPr lang="ja"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掲載費 G</a:t>
                      </a:r>
                      <a:r>
                        <a:rPr lang="en-US" altLang="ja"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1,3</a:t>
                      </a:r>
                      <a:r>
                        <a:rPr lang="ja"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00,000円</a:t>
                      </a:r>
                      <a:endParaRPr lang="en-US" altLang="ja"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Clr>
                          <a:srgbClr val="000000"/>
                        </a:buClr>
                        <a:buSzPts val="1100"/>
                        <a:buFont typeface="Arial"/>
                        <a:buNone/>
                      </a:pPr>
                      <a:r>
                        <a:rPr lang="en-US" altLang="ja"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ja"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制作費 N</a:t>
                      </a:r>
                      <a:r>
                        <a:rPr lang="en-US" altLang="ja"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7</a:t>
                      </a:r>
                      <a:r>
                        <a:rPr lang="ja"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00,000円～</a:t>
                      </a:r>
                      <a:endParaRPr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txBody>
                  <a:tcPr marL="0" marR="0" marT="84775"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lgn="ctr">
                      <a:solidFill>
                        <a:srgbClr val="BDBDBD"/>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Clr>
                          <a:srgbClr val="000000"/>
                        </a:buClr>
                        <a:buSzPts val="1100"/>
                        <a:buFont typeface="Arial"/>
                        <a:buNone/>
                      </a:pPr>
                      <a:r>
                        <a:rPr lang="ja" sz="1200" b="1"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1,000,000円</a:t>
                      </a:r>
                      <a:r>
                        <a:rPr lang="en-US" altLang="ja" sz="1200" b="1"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a:t>
                      </a:r>
                      <a:r>
                        <a:rPr lang="ja" sz="1200" b="1"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 </a:t>
                      </a:r>
                      <a:endParaRPr lang="en-US" altLang="ja" sz="1200" b="1"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Clr>
                          <a:srgbClr val="000000"/>
                        </a:buClr>
                        <a:buSzPts val="1100"/>
                        <a:buFont typeface="Arial"/>
                        <a:buNone/>
                      </a:pPr>
                      <a:r>
                        <a:rPr lang="ja" sz="600" b="1" u="none" strike="noStrike" cap="none" dirty="0">
                          <a:latin typeface="游ゴシック" panose="020B0400000000000000" pitchFamily="50" charset="-128"/>
                          <a:ea typeface="游ゴシック" panose="020B0400000000000000" pitchFamily="50" charset="-128"/>
                          <a:cs typeface="MS Gothic"/>
                          <a:sym typeface="MS Gothic"/>
                        </a:rPr>
                        <a:t>掲載費 G</a:t>
                      </a:r>
                      <a:r>
                        <a:rPr lang="en-US" altLang="ja" sz="600" b="1" u="none" strike="noStrike" cap="none" dirty="0">
                          <a:latin typeface="游ゴシック" panose="020B0400000000000000" pitchFamily="50" charset="-128"/>
                          <a:ea typeface="游ゴシック" panose="020B0400000000000000" pitchFamily="50" charset="-128"/>
                          <a:cs typeface="MS Gothic"/>
                          <a:sym typeface="MS Gothic"/>
                        </a:rPr>
                        <a:t>35</a:t>
                      </a:r>
                      <a:r>
                        <a:rPr lang="ja" sz="600" b="1" u="none" strike="noStrike" cap="none" dirty="0">
                          <a:latin typeface="游ゴシック" panose="020B0400000000000000" pitchFamily="50" charset="-128"/>
                          <a:ea typeface="游ゴシック" panose="020B0400000000000000" pitchFamily="50" charset="-128"/>
                          <a:cs typeface="MS Gothic"/>
                          <a:sym typeface="MS Gothic"/>
                        </a:rPr>
                        <a:t>0,000円</a:t>
                      </a:r>
                      <a:endParaRPr lang="en-US" altLang="ja" sz="600" b="1" u="none" strike="noStrike" cap="none" dirty="0">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Clr>
                          <a:srgbClr val="000000"/>
                        </a:buClr>
                        <a:buSzPts val="1100"/>
                        <a:buFont typeface="Arial"/>
                        <a:buNone/>
                      </a:pPr>
                      <a:r>
                        <a:rPr lang="en-US" altLang="ja" sz="600" b="1" u="none" strike="noStrike" cap="none" dirty="0">
                          <a:latin typeface="游ゴシック" panose="020B0400000000000000" pitchFamily="50" charset="-128"/>
                          <a:ea typeface="游ゴシック" panose="020B0400000000000000" pitchFamily="50" charset="-128"/>
                          <a:cs typeface="MS Gothic"/>
                          <a:sym typeface="MS Gothic"/>
                        </a:rPr>
                        <a:t>    </a:t>
                      </a:r>
                      <a:r>
                        <a:rPr lang="ja" sz="600" b="1" u="none" strike="noStrike" cap="none" dirty="0">
                          <a:latin typeface="游ゴシック" panose="020B0400000000000000" pitchFamily="50" charset="-128"/>
                          <a:ea typeface="游ゴシック" panose="020B0400000000000000" pitchFamily="50" charset="-128"/>
                          <a:cs typeface="MS Gothic"/>
                          <a:sym typeface="MS Gothic"/>
                        </a:rPr>
                        <a:t>制作費 N6</a:t>
                      </a:r>
                      <a:r>
                        <a:rPr lang="en-US" altLang="ja" sz="600" b="1" u="none" strike="noStrike" cap="none" dirty="0">
                          <a:latin typeface="游ゴシック" panose="020B0400000000000000" pitchFamily="50" charset="-128"/>
                          <a:ea typeface="游ゴシック" panose="020B0400000000000000" pitchFamily="50" charset="-128"/>
                          <a:cs typeface="MS Gothic"/>
                          <a:sym typeface="MS Gothic"/>
                        </a:rPr>
                        <a:t>5</a:t>
                      </a:r>
                      <a:r>
                        <a:rPr lang="ja" sz="600" b="1" u="none" strike="noStrike" cap="none" dirty="0">
                          <a:latin typeface="游ゴシック" panose="020B0400000000000000" pitchFamily="50" charset="-128"/>
                          <a:ea typeface="游ゴシック" panose="020B0400000000000000" pitchFamily="50" charset="-128"/>
                          <a:cs typeface="MS Gothic"/>
                          <a:sym typeface="MS Gothic"/>
                        </a:rPr>
                        <a:t>0,000円～</a:t>
                      </a:r>
                      <a:endParaRPr sz="600" b="1"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84775"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lgn="ctr">
                      <a:solidFill>
                        <a:srgbClr val="BDBDBD"/>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Clr>
                          <a:srgbClr val="000000"/>
                        </a:buClr>
                        <a:buSzPts val="1100"/>
                        <a:buFont typeface="Arial"/>
                        <a:buNone/>
                      </a:pP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2,000,000</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円</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endPar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Clr>
                          <a:srgbClr val="000000"/>
                        </a:buClr>
                        <a:buSzPts val="1100"/>
                        <a:buFont typeface="Arial"/>
                        <a:buNone/>
                      </a:pPr>
                      <a:r>
                        <a:rPr lang="ja-JP" altLang="en-US"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掲載費 </a:t>
                      </a:r>
                      <a:r>
                        <a:rPr lang="en-US" altLang="ja"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G800,000</a:t>
                      </a:r>
                      <a:r>
                        <a:rPr lang="ja-JP" altLang="en-US"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円</a:t>
                      </a:r>
                      <a:endParaRPr lang="en-US" altLang="ja-JP"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Clr>
                          <a:srgbClr val="000000"/>
                        </a:buClr>
                        <a:buSzPts val="1100"/>
                        <a:buFont typeface="Arial"/>
                        <a:buNone/>
                      </a:pPr>
                      <a:r>
                        <a:rPr lang="ja-JP" altLang="en-US"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制作費 </a:t>
                      </a:r>
                      <a:r>
                        <a:rPr lang="en-US" altLang="ja"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N1,200,000</a:t>
                      </a:r>
                      <a:r>
                        <a:rPr lang="ja-JP" altLang="en-US"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円～</a:t>
                      </a:r>
                    </a:p>
                  </a:txBody>
                  <a:tcPr marL="0" marR="0" marT="84775" marB="0" anchor="ctr">
                    <a:lnL w="12700" cap="flat" cmpd="sng" algn="ctr">
                      <a:solidFill>
                        <a:srgbClr val="BDBDBD"/>
                      </a:solidFill>
                      <a:prstDash val="solid"/>
                      <a:round/>
                      <a:headEnd type="none" w="sm" len="sm"/>
                      <a:tailEnd type="none" w="sm" len="sm"/>
                    </a:lnL>
                    <a:lnR w="12700" cap="flat" cmpd="sng">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lgn="ctr">
                      <a:solidFill>
                        <a:srgbClr val="BDBDBD"/>
                      </a:solidFill>
                      <a:prstDash val="solid"/>
                      <a:round/>
                      <a:headEnd type="none" w="sm" len="sm"/>
                      <a:tailEnd type="none" w="sm" len="sm"/>
                    </a:lnB>
                  </a:tcPr>
                </a:tc>
                <a:extLst>
                  <a:ext uri="{0D108BD9-81ED-4DB2-BD59-A6C34878D82A}">
                    <a16:rowId xmlns:a16="http://schemas.microsoft.com/office/drawing/2014/main" val="10001"/>
                  </a:ext>
                </a:extLst>
              </a:tr>
              <a:tr h="495757">
                <a:tc>
                  <a:txBody>
                    <a:bodyPr/>
                    <a:lstStyle/>
                    <a:p>
                      <a:pPr marL="0" marR="0" lvl="0" indent="0" algn="ctr" rtl="0">
                        <a:lnSpc>
                          <a:spcPct val="100000"/>
                        </a:lnSpc>
                        <a:spcBef>
                          <a:spcPts val="0"/>
                        </a:spcBef>
                        <a:spcAft>
                          <a:spcPts val="0"/>
                        </a:spcAft>
                        <a:buClr>
                          <a:srgbClr val="000000"/>
                        </a:buClr>
                        <a:buSzPts val="700"/>
                        <a:buFont typeface="Arial"/>
                        <a:buNone/>
                      </a:pPr>
                      <a:r>
                        <a:rPr lang="ja-JP" altLang="en-US" sz="800" b="1" u="none" strike="noStrike" cap="none" dirty="0">
                          <a:latin typeface="游ゴシック" panose="020B0400000000000000" pitchFamily="50" charset="-128"/>
                          <a:ea typeface="游ゴシック" panose="020B0400000000000000" pitchFamily="50" charset="-128"/>
                          <a:cs typeface="MS Gothic"/>
                          <a:sym typeface="MS Gothic"/>
                        </a:rPr>
                        <a:t>計測期間</a:t>
                      </a:r>
                      <a:endParaRPr lang="en-US" altLang="ja-JP" sz="8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700"/>
                        <a:buFont typeface="Arial"/>
                        <a:buNone/>
                      </a:pPr>
                      <a:r>
                        <a:rPr lang="ja-JP" altLang="en-US" sz="500" b="1" u="none" strike="noStrike" cap="none" dirty="0">
                          <a:latin typeface="游ゴシック" panose="020B0400000000000000" pitchFamily="50" charset="-128"/>
                          <a:ea typeface="游ゴシック" panose="020B0400000000000000" pitchFamily="50" charset="-128"/>
                          <a:cs typeface="MS Gothic"/>
                          <a:sym typeface="MS Gothic"/>
                        </a:rPr>
                        <a:t>（レポート）</a:t>
                      </a:r>
                      <a:endParaRPr sz="500" b="1"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1425" marB="0" anchor="ctr">
                    <a:lnL w="12700" cap="flat" cmpd="sng">
                      <a:solidFill>
                        <a:srgbClr val="BDBDBD"/>
                      </a:solidFill>
                      <a:prstDash val="solid"/>
                      <a:round/>
                      <a:headEnd type="none" w="sm" len="sm"/>
                      <a:tailEnd type="none" w="sm" len="sm"/>
                    </a:lnL>
                    <a:lnR w="12700" cap="flat" cmpd="sng">
                      <a:solidFill>
                        <a:srgbClr val="BDBDBD"/>
                      </a:solidFill>
                      <a:prstDash val="solid"/>
                      <a:round/>
                      <a:headEnd type="none" w="sm" len="sm"/>
                      <a:tailEnd type="none" w="sm" len="sm"/>
                    </a:lnR>
                    <a:lnT w="12700" cap="flat" cmpd="sng">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solidFill>
                      <a:srgbClr val="F1F1F1"/>
                    </a:solidFill>
                  </a:tcPr>
                </a:tc>
                <a:tc>
                  <a:txBody>
                    <a:bodyPr/>
                    <a:lstStyle/>
                    <a:p>
                      <a:pPr marL="12700" marR="0" lvl="0" indent="0" algn="ctr" rtl="0">
                        <a:lnSpc>
                          <a:spcPct val="100000"/>
                        </a:lnSpc>
                        <a:spcBef>
                          <a:spcPts val="0"/>
                        </a:spcBef>
                        <a:spcAft>
                          <a:spcPts val="0"/>
                        </a:spcAft>
                        <a:buClr>
                          <a:srgbClr val="000000"/>
                        </a:buClr>
                        <a:buSzPts val="600"/>
                        <a:buFont typeface="Arial"/>
                        <a:buNone/>
                      </a:pPr>
                      <a:r>
                        <a:rPr lang="ja" sz="800"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4週間</a:t>
                      </a:r>
                      <a:endParaRPr sz="8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2375" marB="0" anchor="ctr">
                    <a:lnL w="12700" cap="flat" cmpd="sng">
                      <a:solidFill>
                        <a:srgbClr val="BDBDBD"/>
                      </a:solidFill>
                      <a:prstDash val="solid"/>
                      <a:round/>
                      <a:headEnd type="none" w="sm" len="sm"/>
                      <a:tailEnd type="none" w="sm" len="sm"/>
                    </a:lnL>
                    <a:lnR w="12700" cap="flat" cmpd="sng">
                      <a:solidFill>
                        <a:srgbClr val="BDBDBD"/>
                      </a:solidFill>
                      <a:prstDash val="solid"/>
                      <a:round/>
                      <a:headEnd type="none" w="sm" len="sm"/>
                      <a:tailEnd type="none" w="sm" len="sm"/>
                    </a:lnR>
                    <a:lnT w="12700" cap="flat" cmpd="sng">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Clr>
                          <a:srgbClr val="000000"/>
                        </a:buClr>
                        <a:buSzPts val="600"/>
                        <a:buFont typeface="Arial"/>
                        <a:buNone/>
                      </a:pPr>
                      <a:r>
                        <a:rPr lang="ja" sz="800"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4週間</a:t>
                      </a:r>
                      <a:endParaRPr sz="8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2375" marB="0" anchor="ctr">
                    <a:lnL w="12700" cap="flat" cmpd="sng">
                      <a:solidFill>
                        <a:srgbClr val="BDBDBD"/>
                      </a:solidFill>
                      <a:prstDash val="solid"/>
                      <a:round/>
                      <a:headEnd type="none" w="sm" len="sm"/>
                      <a:tailEnd type="none" w="sm" len="sm"/>
                    </a:lnL>
                    <a:lnR w="12700" cap="flat" cmpd="sng">
                      <a:solidFill>
                        <a:srgbClr val="BDBDBD"/>
                      </a:solidFill>
                      <a:prstDash val="solid"/>
                      <a:round/>
                      <a:headEnd type="none" w="sm" len="sm"/>
                      <a:tailEnd type="none" w="sm" len="sm"/>
                    </a:lnR>
                    <a:lnT w="12700" cap="flat" cmpd="sng">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Clr>
                          <a:srgbClr val="000000"/>
                        </a:buClr>
                        <a:buSzPts val="600"/>
                        <a:buFont typeface="Arial"/>
                        <a:buNone/>
                      </a:pPr>
                      <a:r>
                        <a:rPr lang="ja" sz="800"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4週間</a:t>
                      </a:r>
                      <a:endParaRPr sz="8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2375" marB="0" anchor="ctr">
                    <a:lnL w="12700" cap="flat" cmpd="sng">
                      <a:solidFill>
                        <a:srgbClr val="BDBDBD"/>
                      </a:solidFill>
                      <a:prstDash val="solid"/>
                      <a:round/>
                      <a:headEnd type="none" w="sm" len="sm"/>
                      <a:tailEnd type="none" w="sm" len="sm"/>
                    </a:lnL>
                    <a:lnR w="12700" cap="flat" cmpd="sng">
                      <a:solidFill>
                        <a:srgbClr val="BDBDBD"/>
                      </a:solidFill>
                      <a:prstDash val="solid"/>
                      <a:round/>
                      <a:headEnd type="none" w="sm" len="sm"/>
                      <a:tailEnd type="none" w="sm" len="sm"/>
                    </a:lnR>
                    <a:lnT w="12700" cap="flat" cmpd="sng">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tcPr>
                </a:tc>
                <a:tc>
                  <a:txBody>
                    <a:bodyPr/>
                    <a:lstStyle/>
                    <a:p>
                      <a:pPr marL="1270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lang="ja" sz="800"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各4週間</a:t>
                      </a:r>
                      <a:endParaRPr kumimoji="1" lang="en-US" altLang="ja-JP" sz="800" dirty="0">
                        <a:latin typeface="游ゴシック" panose="020B0400000000000000" pitchFamily="50" charset="-128"/>
                        <a:ea typeface="游ゴシック" panose="020B0400000000000000" pitchFamily="50" charset="-128"/>
                      </a:endParaRPr>
                    </a:p>
                  </a:txBody>
                  <a:tcPr marL="0" marR="0" marT="2375" marB="0" anchor="ctr">
                    <a:lnL w="12700" cap="flat" cmpd="sng">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Clr>
                          <a:srgbClr val="000000"/>
                        </a:buClr>
                        <a:buSzPts val="600"/>
                        <a:buFont typeface="Arial"/>
                        <a:buNone/>
                      </a:pPr>
                      <a:r>
                        <a:rPr lang="en-US" alt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5</a:t>
                      </a: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週間</a:t>
                      </a:r>
                      <a:endParaRPr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txBody>
                  <a:tcPr marL="0" marR="0" marT="2375" marB="0" anchor="ctr">
                    <a:lnL w="12700" cap="flat" cmpd="sng">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lgn="ctr">
                      <a:solidFill>
                        <a:srgbClr val="BDBDBD"/>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Clr>
                          <a:srgbClr val="000000"/>
                        </a:buClr>
                        <a:buSzPts val="600"/>
                        <a:buFont typeface="Arial"/>
                        <a:buNone/>
                      </a:pPr>
                      <a:r>
                        <a:rPr lang="ja" sz="800"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4週間</a:t>
                      </a:r>
                      <a:endParaRPr sz="8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2375"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lgn="ctr">
                      <a:solidFill>
                        <a:srgbClr val="BDBDBD"/>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Clr>
                          <a:srgbClr val="000000"/>
                        </a:buClr>
                        <a:buSzPts val="600"/>
                        <a:buFont typeface="Arial"/>
                        <a:buNone/>
                      </a:pPr>
                      <a:r>
                        <a:rPr lang="en-US" sz="800" u="none" strike="noStrike" cap="none" dirty="0">
                          <a:latin typeface="游ゴシック" panose="020B0400000000000000" pitchFamily="50" charset="-128"/>
                          <a:ea typeface="游ゴシック" panose="020B0400000000000000" pitchFamily="50" charset="-128"/>
                          <a:cs typeface="MS Gothic"/>
                          <a:sym typeface="MS Gothic"/>
                        </a:rPr>
                        <a:t>4</a:t>
                      </a:r>
                      <a:r>
                        <a:rPr lang="ja-JP" altLang="en-US" sz="800" u="none" strike="noStrike" cap="none" dirty="0">
                          <a:latin typeface="游ゴシック" panose="020B0400000000000000" pitchFamily="50" charset="-128"/>
                          <a:ea typeface="游ゴシック" panose="020B0400000000000000" pitchFamily="50" charset="-128"/>
                          <a:cs typeface="MS Gothic"/>
                          <a:sym typeface="MS Gothic"/>
                        </a:rPr>
                        <a:t>週間</a:t>
                      </a:r>
                      <a:endParaRPr sz="8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2375" marB="0" anchor="ctr">
                    <a:lnL w="12700" cap="flat" cmpd="sng" algn="ctr">
                      <a:solidFill>
                        <a:srgbClr val="BDBDBD"/>
                      </a:solidFill>
                      <a:prstDash val="solid"/>
                      <a:round/>
                      <a:headEnd type="none" w="sm" len="sm"/>
                      <a:tailEnd type="none" w="sm" len="sm"/>
                    </a:lnL>
                    <a:lnR w="12700" cap="flat" cmpd="sng">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lgn="ctr">
                      <a:solidFill>
                        <a:srgbClr val="BDBDBD"/>
                      </a:solidFill>
                      <a:prstDash val="solid"/>
                      <a:round/>
                      <a:headEnd type="none" w="sm" len="sm"/>
                      <a:tailEnd type="none" w="sm" len="sm"/>
                    </a:lnB>
                  </a:tcPr>
                </a:tc>
                <a:extLst>
                  <a:ext uri="{0D108BD9-81ED-4DB2-BD59-A6C34878D82A}">
                    <a16:rowId xmlns:a16="http://schemas.microsoft.com/office/drawing/2014/main" val="10002"/>
                  </a:ext>
                </a:extLst>
              </a:tr>
              <a:tr h="512649">
                <a:tc>
                  <a:txBody>
                    <a:bodyPr/>
                    <a:lstStyle/>
                    <a:p>
                      <a:pPr marL="0" marR="0" lvl="0" indent="0" algn="ctr" rtl="0">
                        <a:lnSpc>
                          <a:spcPct val="100000"/>
                        </a:lnSpc>
                        <a:spcBef>
                          <a:spcPts val="0"/>
                        </a:spcBef>
                        <a:spcAft>
                          <a:spcPts val="0"/>
                        </a:spcAft>
                        <a:buClr>
                          <a:srgbClr val="000000"/>
                        </a:buClr>
                        <a:buSzPts val="600"/>
                        <a:buFont typeface="Arial"/>
                        <a:buNone/>
                      </a:pPr>
                      <a:r>
                        <a:rPr lang="ja-JP" altLang="en-US" sz="800" b="1" u="none" strike="noStrike" cap="none" dirty="0">
                          <a:latin typeface="游ゴシック" panose="020B0400000000000000" pitchFamily="50" charset="-128"/>
                          <a:ea typeface="游ゴシック" panose="020B0400000000000000" pitchFamily="50" charset="-128"/>
                          <a:cs typeface="MS Gothic"/>
                          <a:sym typeface="MS Gothic"/>
                        </a:rPr>
                        <a:t>想定</a:t>
                      </a:r>
                      <a:r>
                        <a:rPr lang="en-US" altLang="ja-JP" sz="800" b="1" u="none" strike="noStrike" cap="none" dirty="0">
                          <a:latin typeface="游ゴシック" panose="020B0400000000000000" pitchFamily="50" charset="-128"/>
                          <a:ea typeface="游ゴシック" panose="020B0400000000000000" pitchFamily="50" charset="-128"/>
                          <a:cs typeface="MS Gothic"/>
                          <a:sym typeface="MS Gothic"/>
                        </a:rPr>
                        <a:t>PV</a:t>
                      </a:r>
                      <a:endParaRPr sz="800" b="1"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5225" marB="0" anchor="ctr">
                    <a:lnL w="12700" cap="flat" cmpd="sng">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solidFill>
                      <a:srgbClr val="F1F1F1"/>
                    </a:solidFill>
                  </a:tcPr>
                </a:tc>
                <a:tc>
                  <a:txBody>
                    <a:bodyPr/>
                    <a:lstStyle/>
                    <a:p>
                      <a:pPr marL="12700" marR="0" lvl="0" indent="0" algn="ctr" rtl="0">
                        <a:lnSpc>
                          <a:spcPct val="100000"/>
                        </a:lnSpc>
                        <a:spcBef>
                          <a:spcPts val="0"/>
                        </a:spcBef>
                        <a:spcAft>
                          <a:spcPts val="0"/>
                        </a:spcAft>
                        <a:buClr>
                          <a:srgbClr val="000000"/>
                        </a:buClr>
                        <a:buSzPts val="600"/>
                        <a:buFont typeface="Arial"/>
                        <a:buNone/>
                      </a:pPr>
                      <a:r>
                        <a:rPr lang="en-US" sz="900" u="none" strike="noStrike" cap="none" dirty="0">
                          <a:latin typeface="游ゴシック" panose="020B0400000000000000" pitchFamily="50" charset="-128"/>
                          <a:ea typeface="游ゴシック" panose="020B0400000000000000" pitchFamily="50" charset="-128"/>
                          <a:cs typeface="MS Gothic"/>
                          <a:sym typeface="MS Gothic"/>
                        </a:rPr>
                        <a:t>2,000PV</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2850"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Clr>
                          <a:srgbClr val="000000"/>
                        </a:buClr>
                        <a:buSzPts val="600"/>
                        <a:buFont typeface="Arial"/>
                        <a:buNone/>
                      </a:pPr>
                      <a:r>
                        <a:rPr lang="en-US" sz="900" u="none" strike="noStrike" cap="none" dirty="0">
                          <a:latin typeface="游ゴシック" panose="020B0400000000000000" pitchFamily="50" charset="-128"/>
                          <a:ea typeface="游ゴシック" panose="020B0400000000000000" pitchFamily="50" charset="-128"/>
                          <a:cs typeface="MS Gothic"/>
                          <a:sym typeface="MS Gothic"/>
                        </a:rPr>
                        <a:t>3,000PV</a:t>
                      </a:r>
                    </a:p>
                    <a:p>
                      <a:pPr marL="12700" marR="0" lvl="0" indent="0" algn="ctr" rtl="0">
                        <a:lnSpc>
                          <a:spcPct val="100000"/>
                        </a:lnSpc>
                        <a:spcBef>
                          <a:spcPts val="0"/>
                        </a:spcBef>
                        <a:spcAft>
                          <a:spcPts val="0"/>
                        </a:spcAft>
                        <a:buClr>
                          <a:srgbClr val="000000"/>
                        </a:buClr>
                        <a:buSzPts val="600"/>
                        <a:buFont typeface="Arial"/>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音声メディア</a:t>
                      </a:r>
                      <a:endParaRPr lang="en-US" altLang="ja-JP" sz="900" u="none" strike="noStrike" cap="none" dirty="0">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Clr>
                          <a:srgbClr val="000000"/>
                        </a:buClr>
                        <a:buSzPts val="600"/>
                        <a:buFont typeface="Arial"/>
                        <a:buNone/>
                      </a:pPr>
                      <a:r>
                        <a:rPr lang="en-US" sz="900" u="none" strike="noStrike" cap="none" dirty="0">
                          <a:latin typeface="游ゴシック" panose="020B0400000000000000" pitchFamily="50" charset="-128"/>
                          <a:ea typeface="游ゴシック" panose="020B0400000000000000" pitchFamily="50" charset="-128"/>
                          <a:cs typeface="MS Gothic"/>
                          <a:sym typeface="MS Gothic"/>
                        </a:rPr>
                        <a:t>5,000</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回再生</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2850"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Clr>
                          <a:srgbClr val="000000"/>
                        </a:buClr>
                        <a:buSzPts val="600"/>
                        <a:buFont typeface="Arial"/>
                        <a:buNone/>
                      </a:pPr>
                      <a:r>
                        <a:rPr lang="en-US" sz="900" u="none" strike="noStrike" cap="none" dirty="0">
                          <a:latin typeface="游ゴシック" panose="020B0400000000000000" pitchFamily="50" charset="-128"/>
                          <a:ea typeface="游ゴシック" panose="020B0400000000000000" pitchFamily="50" charset="-128"/>
                          <a:cs typeface="MS Gothic"/>
                          <a:sym typeface="MS Gothic"/>
                        </a:rPr>
                        <a:t>10,000PV</a:t>
                      </a:r>
                    </a:p>
                  </a:txBody>
                  <a:tcPr marL="0" marR="0" marT="2850"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Clr>
                          <a:srgbClr val="000000"/>
                        </a:buClr>
                        <a:buSzPts val="600"/>
                        <a:buFont typeface="Arial"/>
                        <a:buNone/>
                      </a:pPr>
                      <a:r>
                        <a:rPr lang="en-US" altLang="ja-JP" sz="800" u="none" strike="noStrike" cap="none" dirty="0">
                          <a:latin typeface="游ゴシック" panose="020B0400000000000000" pitchFamily="50" charset="-128"/>
                          <a:ea typeface="游ゴシック" panose="020B0400000000000000" pitchFamily="50" charset="-128"/>
                          <a:cs typeface="MS Gothic"/>
                          <a:sym typeface="MS Gothic"/>
                        </a:rPr>
                        <a:t>10,000PV/</a:t>
                      </a:r>
                      <a:r>
                        <a:rPr lang="ja-JP" altLang="en-US" sz="800" u="none" strike="noStrike" cap="none" dirty="0">
                          <a:latin typeface="游ゴシック" panose="020B0400000000000000" pitchFamily="50" charset="-128"/>
                          <a:ea typeface="游ゴシック" panose="020B0400000000000000" pitchFamily="50" charset="-128"/>
                          <a:cs typeface="MS Gothic"/>
                          <a:sym typeface="MS Gothic"/>
                        </a:rPr>
                        <a:t>記事</a:t>
                      </a:r>
                      <a:endParaRPr lang="en-US" altLang="ja-JP" sz="8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2850"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Clr>
                          <a:srgbClr val="000000"/>
                        </a:buClr>
                        <a:buSzPts val="600"/>
                        <a:buFont typeface="Arial"/>
                        <a:buNone/>
                      </a:pPr>
                      <a:r>
                        <a:rPr lang="en-US"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40,000PV</a:t>
                      </a:r>
                    </a:p>
                  </a:txBody>
                  <a:tcPr marL="0" marR="0" marT="2850"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lgn="ctr">
                      <a:solidFill>
                        <a:srgbClr val="BDBDBD"/>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Clr>
                          <a:srgbClr val="000000"/>
                        </a:buClr>
                        <a:buSzPts val="600"/>
                        <a:buFont typeface="Arial"/>
                        <a:buNone/>
                      </a:pPr>
                      <a:r>
                        <a:rPr lang="en-US"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10,000PV</a:t>
                      </a:r>
                    </a:p>
                    <a:p>
                      <a:pPr marL="12700" marR="0" lvl="0" indent="0" algn="ctr" rtl="0">
                        <a:lnSpc>
                          <a:spcPct val="100000"/>
                        </a:lnSpc>
                        <a:spcBef>
                          <a:spcPts val="0"/>
                        </a:spcBef>
                        <a:spcAft>
                          <a:spcPts val="0"/>
                        </a:spcAft>
                        <a:buClr>
                          <a:srgbClr val="000000"/>
                        </a:buClr>
                        <a:buSzPts val="600"/>
                        <a:buFont typeface="Arial"/>
                        <a:buNone/>
                      </a:pPr>
                      <a:r>
                        <a:rPr lang="en-US"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(3</a:t>
                      </a:r>
                      <a:r>
                        <a:rPr lang="ja-JP" altLang="en-US"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メディア合計</a:t>
                      </a:r>
                      <a:r>
                        <a:rPr lang="en-US"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p>
                  </a:txBody>
                  <a:tcPr marL="0" marR="0" marT="2850"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lgn="ctr">
                      <a:solidFill>
                        <a:srgbClr val="BDBDBD"/>
                      </a:solidFill>
                      <a:prstDash val="solid"/>
                      <a:round/>
                      <a:headEnd type="none" w="sm" len="sm"/>
                      <a:tailEnd type="none" w="sm" len="sm"/>
                    </a:lnB>
                  </a:tcPr>
                </a:tc>
                <a:tc>
                  <a:txBody>
                    <a:bodyPr/>
                    <a:lstStyle/>
                    <a:p>
                      <a:pPr marL="1270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lang="en-US" altLang="ja-JP"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10,000PV</a:t>
                      </a:r>
                    </a:p>
                  </a:txBody>
                  <a:tcPr marL="0" marR="0" marT="2850" marB="0" anchor="ctr">
                    <a:lnL w="12700" cap="flat" cmpd="sng" algn="ctr">
                      <a:solidFill>
                        <a:srgbClr val="BDBDBD"/>
                      </a:solidFill>
                      <a:prstDash val="solid"/>
                      <a:round/>
                      <a:headEnd type="none" w="sm" len="sm"/>
                      <a:tailEnd type="none" w="sm" len="sm"/>
                    </a:lnL>
                    <a:lnR w="12700" cap="flat" cmpd="sng">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lgn="ctr">
                      <a:solidFill>
                        <a:srgbClr val="BDBDBD"/>
                      </a:solidFill>
                      <a:prstDash val="solid"/>
                      <a:round/>
                      <a:headEnd type="none" w="sm" len="sm"/>
                      <a:tailEnd type="none" w="sm" len="sm"/>
                    </a:lnB>
                  </a:tcPr>
                </a:tc>
                <a:extLst>
                  <a:ext uri="{0D108BD9-81ED-4DB2-BD59-A6C34878D82A}">
                    <a16:rowId xmlns:a16="http://schemas.microsoft.com/office/drawing/2014/main" val="2507719268"/>
                  </a:ext>
                </a:extLst>
              </a:tr>
              <a:tr h="828455">
                <a:tc>
                  <a:txBody>
                    <a:bodyPr/>
                    <a:lstStyle/>
                    <a:p>
                      <a:pPr marL="0" marR="0" lvl="0" indent="0" algn="ctr" rtl="0">
                        <a:lnSpc>
                          <a:spcPct val="100000"/>
                        </a:lnSpc>
                        <a:spcBef>
                          <a:spcPts val="0"/>
                        </a:spcBef>
                        <a:spcAft>
                          <a:spcPts val="0"/>
                        </a:spcAft>
                        <a:buClr>
                          <a:srgbClr val="000000"/>
                        </a:buClr>
                        <a:buSzPts val="600"/>
                        <a:buFont typeface="Arial"/>
                        <a:buNone/>
                      </a:pPr>
                      <a:r>
                        <a:rPr lang="ja" sz="800" b="1"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申込期限</a:t>
                      </a:r>
                      <a:endParaRPr sz="800" b="1"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1925" marB="0" anchor="ctr">
                    <a:lnL w="12700" cap="flat" cmpd="sng">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lgn="ctr">
                      <a:solidFill>
                        <a:srgbClr val="BDBDBD"/>
                      </a:solidFill>
                      <a:prstDash val="solid"/>
                      <a:round/>
                      <a:headEnd type="none" w="sm" len="sm"/>
                      <a:tailEnd type="none" w="sm" len="sm"/>
                    </a:lnB>
                    <a:solidFill>
                      <a:srgbClr val="F1F1F1"/>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公開希望日の</a:t>
                      </a:r>
                      <a:endParaRPr lang="en-US" alt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約</a:t>
                      </a:r>
                      <a:r>
                        <a:rPr lang="en-US" alt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20</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営業</a:t>
                      </a: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日前まで</a:t>
                      </a:r>
                      <a:endParaRPr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txBody>
                  <a:tcPr marL="0" marR="0" marT="10000"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lgn="ctr">
                      <a:solidFill>
                        <a:srgbClr val="BDBDBD"/>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公開希望日の</a:t>
                      </a:r>
                      <a:endParaRPr lang="en-US" alt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r>
                        <a:rPr lang="ja" sz="8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約</a:t>
                      </a:r>
                      <a:r>
                        <a:rPr lang="en-US" altLang="ja-JP" sz="8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2</a:t>
                      </a:r>
                      <a:r>
                        <a:rPr lang="ja-JP" altLang="en-US" sz="8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か月</a:t>
                      </a:r>
                      <a:r>
                        <a:rPr lang="ja" sz="8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まで</a:t>
                      </a:r>
                      <a:endParaRPr lang="en-US" altLang="ja" sz="8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r>
                        <a:rPr lang="ja-JP" altLang="en-US" sz="8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（記事だけなら</a:t>
                      </a:r>
                      <a:endParaRPr lang="en-US" altLang="ja-JP" sz="8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r>
                        <a:rPr lang="en-US" altLang="ja-JP" sz="8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10</a:t>
                      </a:r>
                      <a:r>
                        <a:rPr lang="ja-JP" altLang="en-US" sz="8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日前まで！）</a:t>
                      </a:r>
                      <a:endParaRPr sz="8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txBody>
                  <a:tcPr marL="0" marR="0" marT="950"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lgn="ctr">
                      <a:solidFill>
                        <a:srgbClr val="BDBDBD"/>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公開希望日の</a:t>
                      </a:r>
                      <a:endParaRPr lang="en-US" alt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約</a:t>
                      </a:r>
                      <a:r>
                        <a:rPr lang="en-US" alt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3</a:t>
                      </a: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0</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営業</a:t>
                      </a: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日前まで</a:t>
                      </a:r>
                      <a:endParaRPr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txBody>
                  <a:tcPr marL="0" marR="0" marT="950"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lgn="ctr">
                      <a:solidFill>
                        <a:srgbClr val="BDBDBD"/>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Clr>
                          <a:srgbClr val="000000"/>
                        </a:buClr>
                        <a:buSzPts val="600"/>
                        <a:buFont typeface="Arial"/>
                        <a:buNone/>
                      </a:pP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公開希望日の</a:t>
                      </a:r>
                      <a:endParaRPr lang="en-US" alt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Clr>
                          <a:srgbClr val="000000"/>
                        </a:buClr>
                        <a:buSzPts val="600"/>
                        <a:buFont typeface="Arial"/>
                        <a:buNone/>
                      </a:pP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約</a:t>
                      </a:r>
                      <a:r>
                        <a:rPr lang="en-US" alt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4</a:t>
                      </a: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0</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営業</a:t>
                      </a: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日前まで</a:t>
                      </a:r>
                      <a:endParaRPr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txBody>
                  <a:tcPr marL="0" marR="0" marT="0"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lgn="ctr">
                      <a:solidFill>
                        <a:srgbClr val="BDBDBD"/>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公開希望日の</a:t>
                      </a:r>
                      <a:endParaRPr lang="en-US" alt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約</a:t>
                      </a:r>
                      <a:r>
                        <a:rPr lang="en-US" alt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3</a:t>
                      </a: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0</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営業</a:t>
                      </a: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日前まで</a:t>
                      </a:r>
                      <a:endParaRPr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txBody>
                  <a:tcPr marL="0" marR="0" marT="950"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lgn="ctr">
                      <a:solidFill>
                        <a:srgbClr val="BDBDBD"/>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公開希望日の</a:t>
                      </a:r>
                      <a:endParaRPr lang="en-US" alt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約</a:t>
                      </a:r>
                      <a:r>
                        <a:rPr lang="en-US" alt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2</a:t>
                      </a: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0</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営業</a:t>
                      </a: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日前まで</a:t>
                      </a:r>
                      <a:endParaRPr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txBody>
                  <a:tcPr marL="0" marR="0" marT="950"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lgn="ctr">
                      <a:solidFill>
                        <a:srgbClr val="BDBDBD"/>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公開希望日の</a:t>
                      </a:r>
                    </a:p>
                    <a:p>
                      <a:pPr marL="0" marR="0" lvl="0" indent="0" algn="ctr" rtl="0">
                        <a:lnSpc>
                          <a:spcPct val="100000"/>
                        </a:lnSpc>
                        <a:spcBef>
                          <a:spcPts val="0"/>
                        </a:spcBef>
                        <a:spcAft>
                          <a:spcPts val="0"/>
                        </a:spcAft>
                        <a:buClr>
                          <a:srgbClr val="000000"/>
                        </a:buClr>
                        <a:buSzPts val="600"/>
                        <a:buFont typeface="Arial"/>
                        <a:buNone/>
                      </a:pP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約</a:t>
                      </a:r>
                      <a:r>
                        <a:rPr lang="en-US" altLang="ja-JP"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60</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営業日前まで</a:t>
                      </a:r>
                    </a:p>
                  </a:txBody>
                  <a:tcPr marL="0" marR="0" marT="950" marB="0" anchor="ctr">
                    <a:lnL w="12700" cap="flat" cmpd="sng" algn="ctr">
                      <a:solidFill>
                        <a:srgbClr val="BDBDBD"/>
                      </a:solidFill>
                      <a:prstDash val="solid"/>
                      <a:round/>
                      <a:headEnd type="none" w="sm" len="sm"/>
                      <a:tailEnd type="none" w="sm" len="sm"/>
                    </a:lnL>
                    <a:lnR w="12700" cap="flat" cmpd="sng">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lgn="ctr">
                      <a:solidFill>
                        <a:srgbClr val="BDBDBD"/>
                      </a:solidFill>
                      <a:prstDash val="solid"/>
                      <a:round/>
                      <a:headEnd type="none" w="sm" len="sm"/>
                      <a:tailEnd type="none" w="sm" len="sm"/>
                    </a:lnB>
                  </a:tcPr>
                </a:tc>
                <a:extLst>
                  <a:ext uri="{0D108BD9-81ED-4DB2-BD59-A6C34878D82A}">
                    <a16:rowId xmlns:a16="http://schemas.microsoft.com/office/drawing/2014/main" val="10007"/>
                  </a:ext>
                </a:extLst>
              </a:tr>
              <a:tr h="828455">
                <a:tc>
                  <a:txBody>
                    <a:bodyPr/>
                    <a:lstStyle/>
                    <a:p>
                      <a:pPr marL="0" marR="0" lvl="0" indent="0" algn="ctr" rtl="0">
                        <a:lnSpc>
                          <a:spcPct val="100000"/>
                        </a:lnSpc>
                        <a:spcBef>
                          <a:spcPts val="0"/>
                        </a:spcBef>
                        <a:spcAft>
                          <a:spcPts val="0"/>
                        </a:spcAft>
                        <a:buClr>
                          <a:srgbClr val="000000"/>
                        </a:buClr>
                        <a:buSzPts val="600"/>
                        <a:buFont typeface="Arial"/>
                        <a:buNone/>
                      </a:pPr>
                      <a:r>
                        <a:rPr lang="ja-JP" altLang="en-US" sz="800" b="1" u="none" strike="noStrike" cap="none" dirty="0">
                          <a:latin typeface="游ゴシック" panose="020B0400000000000000" pitchFamily="50" charset="-128"/>
                          <a:ea typeface="游ゴシック" panose="020B0400000000000000" pitchFamily="50" charset="-128"/>
                          <a:cs typeface="MS Gothic"/>
                          <a:sym typeface="MS Gothic"/>
                        </a:rPr>
                        <a:t>セールス</a:t>
                      </a:r>
                      <a:endParaRPr lang="en-US" altLang="ja-JP" sz="8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r>
                        <a:rPr lang="ja-JP" altLang="en-US" sz="800" b="1" u="none" strike="noStrike" cap="none" dirty="0">
                          <a:latin typeface="游ゴシック" panose="020B0400000000000000" pitchFamily="50" charset="-128"/>
                          <a:ea typeface="游ゴシック" panose="020B0400000000000000" pitchFamily="50" charset="-128"/>
                          <a:cs typeface="MS Gothic"/>
                          <a:sym typeface="MS Gothic"/>
                        </a:rPr>
                        <a:t>ポイント</a:t>
                      </a:r>
                      <a:endParaRPr sz="800" b="1"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1925" marB="0" anchor="ctr">
                    <a:lnL w="12700" cap="flat" cmpd="sng">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solidFill>
                      <a:srgbClr val="F1F1F1"/>
                    </a:solidFill>
                  </a:tcPr>
                </a:tc>
                <a:tc>
                  <a:txBody>
                    <a:bodyPr/>
                    <a:lstStyle/>
                    <a:p>
                      <a:pPr marL="38100" marR="25400" lvl="0" indent="0" algn="ctr" rtl="0">
                        <a:lnSpc>
                          <a:spcPct val="117499"/>
                        </a:lnSpc>
                        <a:spcBef>
                          <a:spcPts val="0"/>
                        </a:spcBef>
                        <a:spcAft>
                          <a:spcPts val="0"/>
                        </a:spcAft>
                        <a:buClr>
                          <a:srgbClr val="000000"/>
                        </a:buClr>
                        <a:buSzPts val="600"/>
                        <a:buFont typeface="Arial"/>
                        <a:buNone/>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物撮りのみ</a:t>
                      </a: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38100" marR="25400" lvl="0" indent="0" algn="ctr" rtl="0">
                        <a:lnSpc>
                          <a:spcPct val="117499"/>
                        </a:lnSpc>
                        <a:spcBef>
                          <a:spcPts val="0"/>
                        </a:spcBef>
                        <a:spcAft>
                          <a:spcPts val="0"/>
                        </a:spcAft>
                        <a:buClr>
                          <a:srgbClr val="000000"/>
                        </a:buClr>
                        <a:buSzPts val="600"/>
                        <a:buFont typeface="Arial"/>
                        <a:buNone/>
                      </a:pPr>
                      <a:endParaRPr 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38100" marR="25400" lvl="0" indent="0" algn="ctr" rtl="0">
                        <a:lnSpc>
                          <a:spcPct val="117499"/>
                        </a:lnSpc>
                        <a:spcBef>
                          <a:spcPts val="0"/>
                        </a:spcBef>
                        <a:spcAft>
                          <a:spcPts val="0"/>
                        </a:spcAft>
                        <a:buClr>
                          <a:srgbClr val="000000"/>
                        </a:buClr>
                        <a:buSzPts val="600"/>
                        <a:buFont typeface="Arial"/>
                        <a:buNone/>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費用を抑えて</a:t>
                      </a: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38100" marR="25400" lvl="0" indent="0" algn="ctr" rtl="0">
                        <a:lnSpc>
                          <a:spcPct val="117499"/>
                        </a:lnSpc>
                        <a:spcBef>
                          <a:spcPts val="0"/>
                        </a:spcBef>
                        <a:spcAft>
                          <a:spcPts val="0"/>
                        </a:spcAft>
                        <a:buClr>
                          <a:srgbClr val="000000"/>
                        </a:buClr>
                        <a:buSzPts val="600"/>
                        <a:buFont typeface="Arial"/>
                        <a:buNone/>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トライしたい方</a:t>
                      </a: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txBody>
                  <a:tcPr marL="0" marR="0" marT="10000"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とにかく急ぎで</a:t>
                      </a: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記事化したい！</a:t>
                      </a: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endParaRPr 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音声メディアでも商品紹介したい！</a:t>
                      </a:r>
                      <a:endParaRPr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txBody>
                  <a:tcPr marL="0" marR="0" marT="950"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アサイン費含む</a:t>
                      </a: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endParaRPr 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自由度が高く</a:t>
                      </a: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しっかり撮影</a:t>
                      </a: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人気</a:t>
                      </a:r>
                      <a:r>
                        <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No1</a:t>
                      </a: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メニュー！</a:t>
                      </a:r>
                      <a:endParaRPr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txBody>
                  <a:tcPr marL="0" marR="0" marT="950"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tcPr>
                </a:tc>
                <a:tc>
                  <a:txBody>
                    <a:bodyPr/>
                    <a:lstStyle/>
                    <a:p>
                      <a:pPr marL="1270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アサイン費含む</a:t>
                      </a:r>
                    </a:p>
                    <a:p>
                      <a:pPr marL="12700" marR="0" lvl="0" indent="0" algn="ctr" rtl="0">
                        <a:lnSpc>
                          <a:spcPct val="100000"/>
                        </a:lnSpc>
                        <a:spcBef>
                          <a:spcPts val="0"/>
                        </a:spcBef>
                        <a:spcAft>
                          <a:spcPts val="0"/>
                        </a:spcAft>
                        <a:buClr>
                          <a:srgbClr val="000000"/>
                        </a:buClr>
                        <a:buSzPts val="600"/>
                        <a:buFont typeface="Arial"/>
                        <a:buNone/>
                      </a:pP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Clr>
                          <a:srgbClr val="000000"/>
                        </a:buClr>
                        <a:buSzPts val="600"/>
                        <a:buFont typeface="Arial"/>
                        <a:buNone/>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前編・後編</a:t>
                      </a: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Clr>
                          <a:srgbClr val="000000"/>
                        </a:buClr>
                        <a:buSzPts val="600"/>
                        <a:buFont typeface="Arial"/>
                        <a:buNone/>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の連載にしたい</a:t>
                      </a: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Clr>
                          <a:srgbClr val="000000"/>
                        </a:buClr>
                        <a:buSzPts val="600"/>
                        <a:buFont typeface="Arial"/>
                        <a:buNone/>
                      </a:pP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Clr>
                          <a:srgbClr val="000000"/>
                        </a:buClr>
                        <a:buSzPts val="600"/>
                        <a:buFont typeface="Arial"/>
                        <a:buNone/>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掲載費がお得！</a:t>
                      </a: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txBody>
                  <a:tcPr marL="0" marR="0" marT="0"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アサイン費含む</a:t>
                      </a:r>
                    </a:p>
                    <a:p>
                      <a:pPr marL="0" marR="0" lvl="0" indent="0" algn="ctr" rtl="0">
                        <a:lnSpc>
                          <a:spcPct val="100000"/>
                        </a:lnSpc>
                        <a:spcBef>
                          <a:spcPts val="0"/>
                        </a:spcBef>
                        <a:spcAft>
                          <a:spcPts val="0"/>
                        </a:spcAft>
                        <a:buClr>
                          <a:srgbClr val="000000"/>
                        </a:buClr>
                        <a:buSzPts val="600"/>
                        <a:buFont typeface="Arial"/>
                        <a:buNone/>
                      </a:pP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コア読者以外に</a:t>
                      </a: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リーチを広げたい</a:t>
                      </a:r>
                      <a:endParaRPr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txBody>
                  <a:tcPr marL="0" marR="0" marT="950"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３メディアに掲出！</a:t>
                      </a: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（暮らしとおしゃれ</a:t>
                      </a: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r>
                        <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CHANTO WEB</a:t>
                      </a:r>
                    </a:p>
                    <a:p>
                      <a:pPr marL="0" marR="0" lvl="0" indent="0" algn="ctr" rtl="0">
                        <a:lnSpc>
                          <a:spcPct val="100000"/>
                        </a:lnSpc>
                        <a:spcBef>
                          <a:spcPts val="0"/>
                        </a:spcBef>
                        <a:spcAft>
                          <a:spcPts val="0"/>
                        </a:spcAft>
                        <a:buClr>
                          <a:srgbClr val="000000"/>
                        </a:buClr>
                        <a:buSzPts val="600"/>
                        <a:buFont typeface="Arial"/>
                        <a:buNone/>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週刊女性プライム）</a:t>
                      </a:r>
                      <a:br>
                        <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b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物撮りのみ</a:t>
                      </a: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txBody>
                  <a:tcPr marL="0" marR="0" marT="950" marB="0" anchor="ctr">
                    <a:lnL w="12700" cap="flat" cmpd="sng" algn="ctr">
                      <a:solidFill>
                        <a:srgbClr val="BDBDBD"/>
                      </a:solidFill>
                      <a:prstDash val="solid"/>
                      <a:round/>
                      <a:headEnd type="none" w="sm" len="sm"/>
                      <a:tailEnd type="none" w="sm" len="sm"/>
                    </a:lnL>
                    <a:lnR w="12700" cap="flat" cmpd="sng" algn="ctr">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アサイン費含む</a:t>
                      </a:r>
                    </a:p>
                    <a:p>
                      <a:pPr marL="0" marR="0" lvl="0" indent="0" algn="ctr" rtl="0">
                        <a:lnSpc>
                          <a:spcPct val="100000"/>
                        </a:lnSpc>
                        <a:spcBef>
                          <a:spcPts val="0"/>
                        </a:spcBef>
                        <a:spcAft>
                          <a:spcPts val="0"/>
                        </a:spcAft>
                        <a:buClr>
                          <a:srgbClr val="000000"/>
                        </a:buClr>
                        <a:buSzPts val="600"/>
                        <a:buFont typeface="Arial"/>
                        <a:buNone/>
                      </a:pP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記事で理解を促し</a:t>
                      </a: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ポップアップで</a:t>
                      </a: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Clr>
                          <a:srgbClr val="000000"/>
                        </a:buClr>
                        <a:buSzPts val="600"/>
                        <a:buFont typeface="Arial"/>
                        <a:buNone/>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タッチ＆トライ！</a:t>
                      </a:r>
                      <a:endParaRPr lang="en-US" altLang="ja-JP"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txBody>
                  <a:tcPr marL="0" marR="0" marT="950" marB="0" anchor="ctr">
                    <a:lnL w="12700" cap="flat" cmpd="sng" algn="ctr">
                      <a:solidFill>
                        <a:srgbClr val="BDBDBD"/>
                      </a:solidFill>
                      <a:prstDash val="solid"/>
                      <a:round/>
                      <a:headEnd type="none" w="sm" len="sm"/>
                      <a:tailEnd type="none" w="sm" len="sm"/>
                    </a:lnL>
                    <a:lnR w="12700" cap="flat" cmpd="sng">
                      <a:solidFill>
                        <a:srgbClr val="BDBDBD"/>
                      </a:solidFill>
                      <a:prstDash val="solid"/>
                      <a:round/>
                      <a:headEnd type="none" w="sm" len="sm"/>
                      <a:tailEnd type="none" w="sm" len="sm"/>
                    </a:lnR>
                    <a:lnT w="12700" cap="flat" cmpd="sng" algn="ctr">
                      <a:solidFill>
                        <a:srgbClr val="BDBDBD"/>
                      </a:solidFill>
                      <a:prstDash val="solid"/>
                      <a:round/>
                      <a:headEnd type="none" w="sm" len="sm"/>
                      <a:tailEnd type="none" w="sm" len="sm"/>
                    </a:lnT>
                    <a:lnB w="12700" cap="flat" cmpd="sng">
                      <a:solidFill>
                        <a:srgbClr val="BDBDBD"/>
                      </a:solidFill>
                      <a:prstDash val="solid"/>
                      <a:round/>
                      <a:headEnd type="none" w="sm" len="sm"/>
                      <a:tailEnd type="none" w="sm" len="sm"/>
                    </a:lnB>
                  </a:tcPr>
                </a:tc>
                <a:extLst>
                  <a:ext uri="{0D108BD9-81ED-4DB2-BD59-A6C34878D82A}">
                    <a16:rowId xmlns:a16="http://schemas.microsoft.com/office/drawing/2014/main" val="3248995746"/>
                  </a:ext>
                </a:extLst>
              </a:tr>
            </a:tbl>
          </a:graphicData>
        </a:graphic>
      </p:graphicFrame>
      <p:sp>
        <p:nvSpPr>
          <p:cNvPr id="679" name="Google Shape;679;p24"/>
          <p:cNvSpPr/>
          <p:nvPr/>
        </p:nvSpPr>
        <p:spPr>
          <a:xfrm>
            <a:off x="0" y="-20170"/>
            <a:ext cx="9144000" cy="677118"/>
          </a:xfrm>
          <a:custGeom>
            <a:avLst/>
            <a:gdLst/>
            <a:ahLst/>
            <a:cxnLst/>
            <a:rect l="l" t="t" r="r" b="b"/>
            <a:pathLst>
              <a:path w="12192000" h="867410" extrusionOk="0">
                <a:moveTo>
                  <a:pt x="12192000" y="0"/>
                </a:moveTo>
                <a:lnTo>
                  <a:pt x="0" y="0"/>
                </a:lnTo>
                <a:lnTo>
                  <a:pt x="0" y="867155"/>
                </a:lnTo>
                <a:lnTo>
                  <a:pt x="12192000" y="867155"/>
                </a:lnTo>
                <a:lnTo>
                  <a:pt x="12192000" y="0"/>
                </a:lnTo>
                <a:close/>
              </a:path>
            </a:pathLst>
          </a:custGeom>
          <a:solidFill>
            <a:srgbClr val="52525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altLang="ja-JP" b="1" dirty="0">
                <a:solidFill>
                  <a:schemeClr val="bg1"/>
                </a:solidFill>
                <a:latin typeface="游ゴシック" panose="020B0400000000000000" pitchFamily="50" charset="-128"/>
                <a:ea typeface="游ゴシック" panose="020B0400000000000000" pitchFamily="50" charset="-128"/>
                <a:cs typeface="MS Gothic"/>
                <a:sym typeface="MS Gothic"/>
              </a:rPr>
              <a:t>WEB</a:t>
            </a:r>
            <a:r>
              <a:rPr lang="ja-JP" altLang="en-US" b="1" dirty="0">
                <a:solidFill>
                  <a:schemeClr val="bg1"/>
                </a:solidFill>
                <a:latin typeface="游ゴシック" panose="020B0400000000000000" pitchFamily="50" charset="-128"/>
                <a:ea typeface="游ゴシック" panose="020B0400000000000000" pitchFamily="50" charset="-128"/>
                <a:cs typeface="MS Gothic"/>
                <a:sym typeface="MS Gothic"/>
              </a:rPr>
              <a:t>記事タイアップ</a:t>
            </a:r>
            <a:r>
              <a:rPr lang="ja-JP" altLang="en-US" sz="14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一覧</a:t>
            </a:r>
            <a:endParaRPr sz="14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p:txBody>
      </p:sp>
      <p:sp>
        <p:nvSpPr>
          <p:cNvPr id="680" name="Google Shape;680;p24"/>
          <p:cNvSpPr txBox="1"/>
          <p:nvPr/>
        </p:nvSpPr>
        <p:spPr>
          <a:xfrm>
            <a:off x="139094" y="4842676"/>
            <a:ext cx="3223500" cy="286617"/>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※掲載可否基準を設けさせていただいております。必ず事前にご確認ください。</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ja" sz="600" b="1" i="0"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※おしゃれさん起用費は候補により異なります。ご相談ください。</a:t>
            </a:r>
            <a:endParaRPr lang="en-US" altLang="ja" sz="600" b="1" i="0"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en-US" altLang="ja-JP" sz="600" b="1" dirty="0">
                <a:solidFill>
                  <a:srgbClr val="404040"/>
                </a:solidFill>
                <a:latin typeface="游ゴシック" panose="020B0400000000000000" pitchFamily="50" charset="-128"/>
                <a:ea typeface="游ゴシック" panose="020B0400000000000000" pitchFamily="50" charset="-128"/>
                <a:cs typeface="MS Gothic"/>
                <a:sym typeface="MS Gothic"/>
              </a:rPr>
              <a:t>※</a:t>
            </a:r>
            <a:r>
              <a:rPr lang="ja-JP" altLang="en-US" sz="600" b="1" dirty="0">
                <a:solidFill>
                  <a:srgbClr val="404040"/>
                </a:solidFill>
                <a:latin typeface="游ゴシック" panose="020B0400000000000000" pitchFamily="50" charset="-128"/>
                <a:ea typeface="游ゴシック" panose="020B0400000000000000" pitchFamily="50" charset="-128"/>
                <a:cs typeface="MS Gothic"/>
                <a:sym typeface="MS Gothic"/>
              </a:rPr>
              <a:t>そのほか詳細は、この後のメニューごとのシートをご確認ください</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5" name="Google Shape;727;p25">
            <a:extLst>
              <a:ext uri="{FF2B5EF4-FFF2-40B4-BE49-F238E27FC236}">
                <a16:creationId xmlns:a16="http://schemas.microsoft.com/office/drawing/2014/main" id="{C8080CD9-E635-4989-EF86-A9AE50FC94CE}"/>
              </a:ext>
            </a:extLst>
          </p:cNvPr>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21</a:t>
            </a:fld>
            <a:endParaRPr/>
          </a:p>
        </p:txBody>
      </p:sp>
      <p:sp>
        <p:nvSpPr>
          <p:cNvPr id="2" name="正方形/長方形 1">
            <a:extLst>
              <a:ext uri="{FF2B5EF4-FFF2-40B4-BE49-F238E27FC236}">
                <a16:creationId xmlns:a16="http://schemas.microsoft.com/office/drawing/2014/main" id="{3931F1FC-33B5-E4FD-5E4C-D6F73B97300B}"/>
              </a:ext>
            </a:extLst>
          </p:cNvPr>
          <p:cNvSpPr/>
          <p:nvPr/>
        </p:nvSpPr>
        <p:spPr>
          <a:xfrm>
            <a:off x="2114973" y="740929"/>
            <a:ext cx="1078705" cy="40933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Google Shape;632;p20">
            <a:extLst>
              <a:ext uri="{FF2B5EF4-FFF2-40B4-BE49-F238E27FC236}">
                <a16:creationId xmlns:a16="http://schemas.microsoft.com/office/drawing/2014/main" id="{730BF8CB-2BBB-0387-4D31-E748034FD409}"/>
              </a:ext>
            </a:extLst>
          </p:cNvPr>
          <p:cNvSpPr/>
          <p:nvPr/>
        </p:nvSpPr>
        <p:spPr>
          <a:xfrm>
            <a:off x="2125533" y="145510"/>
            <a:ext cx="1121568" cy="573581"/>
          </a:xfrm>
          <a:prstGeom prst="star10">
            <a:avLst>
              <a:gd name="adj" fmla="val 42533"/>
              <a:gd name="hf" fmla="val 105146"/>
            </a:avLst>
          </a:prstGeom>
          <a:solidFill>
            <a:srgbClr val="FF8427"/>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altLang="ja-JP" sz="800" b="1" dirty="0">
                <a:solidFill>
                  <a:schemeClr val="bg1"/>
                </a:solidFill>
                <a:latin typeface="Meiryo"/>
                <a:ea typeface="Meiryo"/>
                <a:cs typeface="Meiryo"/>
                <a:sym typeface="Meiryo"/>
              </a:rPr>
              <a:t>NEW</a:t>
            </a:r>
            <a:r>
              <a:rPr lang="ja-JP" altLang="en-US" sz="800" b="1" dirty="0">
                <a:solidFill>
                  <a:schemeClr val="bg1"/>
                </a:solidFill>
                <a:latin typeface="Meiryo"/>
                <a:ea typeface="Meiryo"/>
                <a:cs typeface="Meiryo"/>
                <a:sym typeface="Meiryo"/>
              </a:rPr>
              <a:t>！</a:t>
            </a:r>
            <a:endParaRPr lang="en-US" altLang="ja-JP" sz="800" b="1" dirty="0">
              <a:solidFill>
                <a:schemeClr val="bg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en-US" altLang="ja-JP" sz="700" b="1" i="0" u="none" strike="noStrike" cap="none" dirty="0">
                <a:solidFill>
                  <a:schemeClr val="bg1"/>
                </a:solidFill>
                <a:latin typeface="Meiryo"/>
                <a:ea typeface="Meiryo"/>
                <a:cs typeface="Meiryo"/>
                <a:sym typeface="Meiryo"/>
              </a:rPr>
              <a:t>12</a:t>
            </a:r>
            <a:r>
              <a:rPr lang="ja-JP" altLang="en-US" sz="700" b="1" i="0" u="none" strike="noStrike" cap="none" dirty="0">
                <a:solidFill>
                  <a:schemeClr val="bg1"/>
                </a:solidFill>
                <a:latin typeface="Meiryo"/>
                <a:ea typeface="Meiryo"/>
                <a:cs typeface="Meiryo"/>
                <a:sym typeface="Meiryo"/>
              </a:rPr>
              <a:t>月放送回分迄割引！</a:t>
            </a:r>
            <a:endParaRPr sz="700" b="1" i="0" u="none" strike="noStrike" cap="none" dirty="0">
              <a:solidFill>
                <a:schemeClr val="bg1"/>
              </a:solidFill>
              <a:latin typeface="Meiryo"/>
              <a:ea typeface="Meiryo"/>
              <a:cs typeface="Meiryo"/>
              <a:sym typeface="Meiryo"/>
            </a:endParaRPr>
          </a:p>
        </p:txBody>
      </p:sp>
    </p:spTree>
    <p:extLst>
      <p:ext uri="{BB962C8B-B14F-4D97-AF65-F5344CB8AC3E}">
        <p14:creationId xmlns:p14="http://schemas.microsoft.com/office/powerpoint/2010/main" val="3639715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727" name="Google Shape;727;p25"/>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22</a:t>
            </a:fld>
            <a:endParaRPr/>
          </a:p>
        </p:txBody>
      </p:sp>
      <p:grpSp>
        <p:nvGrpSpPr>
          <p:cNvPr id="6" name="グループ化 5">
            <a:extLst>
              <a:ext uri="{FF2B5EF4-FFF2-40B4-BE49-F238E27FC236}">
                <a16:creationId xmlns:a16="http://schemas.microsoft.com/office/drawing/2014/main" id="{F833C417-7DAD-CF6D-3040-765DA56AA4B2}"/>
              </a:ext>
            </a:extLst>
          </p:cNvPr>
          <p:cNvGrpSpPr/>
          <p:nvPr/>
        </p:nvGrpSpPr>
        <p:grpSpPr>
          <a:xfrm>
            <a:off x="-1" y="0"/>
            <a:ext cx="9124856" cy="4942318"/>
            <a:chOff x="-1" y="0"/>
            <a:chExt cx="9124856" cy="4942318"/>
          </a:xfrm>
        </p:grpSpPr>
        <p:sp>
          <p:nvSpPr>
            <p:cNvPr id="693" name="Google Shape;693;p25"/>
            <p:cNvSpPr/>
            <p:nvPr/>
          </p:nvSpPr>
          <p:spPr>
            <a:xfrm>
              <a:off x="42293" y="4556542"/>
              <a:ext cx="813911" cy="381000"/>
            </a:xfrm>
            <a:custGeom>
              <a:avLst/>
              <a:gdLst/>
              <a:ahLst/>
              <a:cxnLst/>
              <a:rect l="l" t="t" r="r" b="b"/>
              <a:pathLst>
                <a:path w="1085215" h="508000" extrusionOk="0">
                  <a:moveTo>
                    <a:pt x="1085088" y="0"/>
                  </a:moveTo>
                  <a:lnTo>
                    <a:pt x="0" y="0"/>
                  </a:lnTo>
                  <a:lnTo>
                    <a:pt x="0" y="507492"/>
                  </a:lnTo>
                  <a:lnTo>
                    <a:pt x="1085088" y="507492"/>
                  </a:lnTo>
                  <a:lnTo>
                    <a:pt x="1085088" y="0"/>
                  </a:lnTo>
                  <a:close/>
                </a:path>
              </a:pathLst>
            </a:custGeom>
            <a:solidFill>
              <a:srgbClr val="A4A4A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97" name="Google Shape;697;p25"/>
            <p:cNvSpPr txBox="1"/>
            <p:nvPr/>
          </p:nvSpPr>
          <p:spPr>
            <a:xfrm>
              <a:off x="1446585" y="4549819"/>
              <a:ext cx="802327" cy="358734"/>
            </a:xfrm>
            <a:prstGeom prst="rect">
              <a:avLst/>
            </a:prstGeom>
            <a:solidFill>
              <a:srgbClr val="A4A4A4"/>
            </a:solidFill>
            <a:ln>
              <a:noFill/>
            </a:ln>
          </p:spPr>
          <p:txBody>
            <a:bodyPr spcFirstLastPara="1" wrap="square" lIns="0" tIns="35225" rIns="0" bIns="0" anchor="t" anchorCtr="0">
              <a:spAutoFit/>
            </a:bodyPr>
            <a:lstStyle/>
            <a:p>
              <a:pPr marL="203195" marR="203195" lvl="0" indent="0" algn="ctr" rtl="0">
                <a:lnSpc>
                  <a:spcPct val="100000"/>
                </a:lnSpc>
                <a:spcBef>
                  <a:spcPts val="0"/>
                </a:spcBef>
                <a:spcAft>
                  <a:spcPts val="0"/>
                </a:spcAft>
                <a:buNone/>
              </a:pPr>
              <a:r>
                <a:rPr lang="ja" sz="7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お申込み オリエン</a:t>
              </a: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None/>
              </a:pPr>
              <a:r>
                <a:rPr lang="ja" sz="7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（オンライン）</a:t>
              </a: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 name="Google Shape;774;p27">
              <a:extLst>
                <a:ext uri="{FF2B5EF4-FFF2-40B4-BE49-F238E27FC236}">
                  <a16:creationId xmlns:a16="http://schemas.microsoft.com/office/drawing/2014/main" id="{071BA940-6835-2123-496F-CC192D454B2E}"/>
                </a:ext>
              </a:extLst>
            </p:cNvPr>
            <p:cNvSpPr txBox="1"/>
            <p:nvPr/>
          </p:nvSpPr>
          <p:spPr>
            <a:xfrm>
              <a:off x="1730398" y="334470"/>
              <a:ext cx="7255141" cy="373336"/>
            </a:xfrm>
            <a:prstGeom prst="rect">
              <a:avLst/>
            </a:prstGeom>
            <a:noFill/>
            <a:ln>
              <a:noFill/>
            </a:ln>
          </p:spPr>
          <p:txBody>
            <a:bodyPr spcFirstLastPara="1" wrap="square" lIns="0" tIns="39525" rIns="0" bIns="0" anchor="t" anchorCtr="0">
              <a:spAutoFit/>
            </a:bodyPr>
            <a:lstStyle/>
            <a:p>
              <a:pPr marL="12700" marR="0" lvl="0" indent="0" algn="l" rtl="0">
                <a:lnSpc>
                  <a:spcPct val="100000"/>
                </a:lnSpc>
                <a:spcBef>
                  <a:spcPts val="0"/>
                </a:spcBef>
                <a:spcAft>
                  <a:spcPts val="0"/>
                </a:spcAft>
                <a:buNone/>
              </a:pPr>
              <a:r>
                <a:rPr lang="ja-JP" altLang="en-US" sz="10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編集部員による撮影</a:t>
              </a:r>
              <a:r>
                <a:rPr lang="en-US" altLang="ja-JP" sz="10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10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記事制作</a:t>
              </a:r>
              <a:r>
                <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。アサイン無。</a:t>
              </a:r>
              <a:r>
                <a:rPr lang="ja-JP" altLang="en-US" sz="1000" b="0" i="0" u="sng"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リリース</a:t>
              </a:r>
              <a:r>
                <a:rPr lang="en-US" altLang="ja-JP" sz="1000" b="0" i="0" u="sng"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1000" b="0" i="0" u="sng"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提供写真</a:t>
              </a:r>
              <a:r>
                <a:rPr lang="en-US" altLang="ja-JP" sz="1000" b="0" i="0" u="sng"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1000" b="0" i="0" u="sng"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商品</a:t>
              </a:r>
              <a:r>
                <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を編集部へお預けいただき社内で記事を作成致します。</a:t>
              </a:r>
            </a:p>
            <a:p>
              <a:pPr marL="12700">
                <a:spcBef>
                  <a:spcPts val="200"/>
                </a:spcBef>
              </a:pPr>
              <a:r>
                <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このメニューで対応商材かどうか事前の可否が必須です。「スポンサードポスト」への</a:t>
              </a:r>
              <a:r>
                <a:rPr lang="ja-JP" altLang="en-US" sz="10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ステップアップにご活用ください。</a:t>
              </a:r>
            </a:p>
          </p:txBody>
        </p:sp>
        <p:grpSp>
          <p:nvGrpSpPr>
            <p:cNvPr id="5" name="グループ化 4">
              <a:extLst>
                <a:ext uri="{FF2B5EF4-FFF2-40B4-BE49-F238E27FC236}">
                  <a16:creationId xmlns:a16="http://schemas.microsoft.com/office/drawing/2014/main" id="{CCA615B1-7228-7658-1144-9084443913FE}"/>
                </a:ext>
              </a:extLst>
            </p:cNvPr>
            <p:cNvGrpSpPr/>
            <p:nvPr/>
          </p:nvGrpSpPr>
          <p:grpSpPr>
            <a:xfrm>
              <a:off x="-1" y="0"/>
              <a:ext cx="9124856" cy="4942318"/>
              <a:chOff x="-1" y="0"/>
              <a:chExt cx="9124856" cy="4942318"/>
            </a:xfrm>
          </p:grpSpPr>
          <p:graphicFrame>
            <p:nvGraphicFramePr>
              <p:cNvPr id="689" name="Google Shape;689;p25"/>
              <p:cNvGraphicFramePr/>
              <p:nvPr>
                <p:extLst>
                  <p:ext uri="{D42A27DB-BD31-4B8C-83A1-F6EECF244321}">
                    <p14:modId xmlns:p14="http://schemas.microsoft.com/office/powerpoint/2010/main" val="3810452514"/>
                  </p:ext>
                </p:extLst>
              </p:nvPr>
            </p:nvGraphicFramePr>
            <p:xfrm>
              <a:off x="4232516" y="744107"/>
              <a:ext cx="4649785" cy="3790282"/>
            </p:xfrm>
            <a:graphic>
              <a:graphicData uri="http://schemas.openxmlformats.org/drawingml/2006/table">
                <a:tbl>
                  <a:tblPr firstRow="1" bandRow="1">
                    <a:noFill/>
                    <a:tableStyleId>{62A0D10D-50CF-4121-8E0F-D59097571FAB}</a:tableStyleId>
                  </a:tblPr>
                  <a:tblGrid>
                    <a:gridCol w="1116913">
                      <a:extLst>
                        <a:ext uri="{9D8B030D-6E8A-4147-A177-3AD203B41FA5}">
                          <a16:colId xmlns:a16="http://schemas.microsoft.com/office/drawing/2014/main" val="20000"/>
                        </a:ext>
                      </a:extLst>
                    </a:gridCol>
                    <a:gridCol w="3532872">
                      <a:extLst>
                        <a:ext uri="{9D8B030D-6E8A-4147-A177-3AD203B41FA5}">
                          <a16:colId xmlns:a16="http://schemas.microsoft.com/office/drawing/2014/main" val="20001"/>
                        </a:ext>
                      </a:extLst>
                    </a:gridCol>
                  </a:tblGrid>
                  <a:tr h="522356">
                    <a:tc>
                      <a:txBody>
                        <a:bodyPr/>
                        <a:lstStyle/>
                        <a:p>
                          <a:pPr marL="0" marR="0" lvl="0" indent="0" algn="ctr" rtl="0">
                            <a:lnSpc>
                              <a:spcPct val="100000"/>
                            </a:lnSpc>
                            <a:spcBef>
                              <a:spcPts val="0"/>
                            </a:spcBef>
                            <a:spcAft>
                              <a:spcPts val="0"/>
                            </a:spcAft>
                            <a:buNone/>
                          </a:pPr>
                          <a:r>
                            <a:rPr lang="ja" sz="800" b="1" u="none" strike="noStrike" cap="none" dirty="0">
                              <a:latin typeface="游ゴシック" panose="020B0400000000000000" pitchFamily="50" charset="-128"/>
                              <a:ea typeface="游ゴシック" panose="020B0400000000000000" pitchFamily="50" charset="-128"/>
                              <a:cs typeface="MS Gothic"/>
                              <a:sym typeface="MS Gothic"/>
                            </a:rPr>
                            <a:t>料金</a:t>
                          </a:r>
                          <a:endParaRPr b="1"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en-US" altLang="ja" sz="1200" b="1" u="none" strike="noStrike" cap="none" dirty="0">
                              <a:latin typeface="游ゴシック" panose="020B0400000000000000" pitchFamily="50" charset="-128"/>
                              <a:ea typeface="游ゴシック" panose="020B0400000000000000" pitchFamily="50" charset="-128"/>
                              <a:cs typeface="MS Gothic"/>
                              <a:sym typeface="MS Gothic"/>
                            </a:rPr>
                            <a:t>N</a:t>
                          </a:r>
                          <a:r>
                            <a:rPr lang="ja-JP" altLang="en-US" sz="1200" b="1" u="none" strike="noStrike" cap="none" dirty="0">
                              <a:latin typeface="游ゴシック" panose="020B0400000000000000" pitchFamily="50" charset="-128"/>
                              <a:ea typeface="游ゴシック" panose="020B0400000000000000" pitchFamily="50" charset="-128"/>
                              <a:cs typeface="MS Gothic"/>
                              <a:sym typeface="MS Gothic"/>
                            </a:rPr>
                            <a:t> </a:t>
                          </a:r>
                          <a:r>
                            <a:rPr lang="ja" sz="1200" b="1" u="none" strike="noStrike" cap="none" dirty="0">
                              <a:latin typeface="游ゴシック" panose="020B0400000000000000" pitchFamily="50" charset="-128"/>
                              <a:ea typeface="游ゴシック" panose="020B0400000000000000" pitchFamily="50" charset="-128"/>
                              <a:cs typeface="MS Gothic"/>
                              <a:sym typeface="MS Gothic"/>
                            </a:rPr>
                            <a:t>300,000円 </a:t>
                          </a:r>
                          <a:endParaRPr sz="1200" b="1" dirty="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endParaRPr sz="6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600" b="1" u="none" strike="noStrike" cap="none" dirty="0">
                              <a:latin typeface="游ゴシック" panose="020B0400000000000000" pitchFamily="50" charset="-128"/>
                              <a:ea typeface="游ゴシック" panose="020B0400000000000000" pitchFamily="50" charset="-128"/>
                              <a:cs typeface="MS Gothic"/>
                              <a:sym typeface="MS Gothic"/>
                            </a:rPr>
                            <a:t>※税別料金です。　※制作費を含みます。</a:t>
                          </a:r>
                          <a:endParaRPr sz="600" b="1"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0"/>
                      </a:ext>
                    </a:extLst>
                  </a:tr>
                  <a:tr h="346663">
                    <a:tc>
                      <a:txBody>
                        <a:bodyPr/>
                        <a:lstStyle/>
                        <a:p>
                          <a:pPr marL="0" marR="0" lvl="0" indent="0" algn="ctr"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想定PV</a:t>
                          </a:r>
                          <a:endParaRPr sz="8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2,000PV</a:t>
                          </a:r>
                          <a:r>
                            <a:rPr lang="ja-JP" altLang="en-US" sz="80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JP" sz="800" b="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800" b="0" u="none" strike="noStrike" cap="none" dirty="0">
                              <a:latin typeface="游ゴシック" panose="020B0400000000000000" pitchFamily="50" charset="-128"/>
                              <a:ea typeface="游ゴシック" panose="020B0400000000000000" pitchFamily="50" charset="-128"/>
                              <a:cs typeface="MS Gothic"/>
                              <a:sym typeface="MS Gothic"/>
                            </a:rPr>
                            <a:t>長期休暇や年末年始、年度末はこの限りではありません</a:t>
                          </a:r>
                          <a:endParaRPr sz="8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46663">
                    <a:tc>
                      <a:txBody>
                        <a:bodyPr/>
                        <a:lstStyle/>
                        <a:p>
                          <a:pPr marL="0" marR="0" lvl="0" indent="0" algn="ctr"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計測期間</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公開日より4週間</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2"/>
                      </a:ext>
                    </a:extLst>
                  </a:tr>
                  <a:tr h="346663">
                    <a:tc>
                      <a:txBody>
                        <a:bodyPr/>
                        <a:lstStyle/>
                        <a:p>
                          <a:pPr marL="0" marR="0" lvl="0" indent="0" algn="ctr"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レポート</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PV数（合計/日別）、合計クリック数</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44358">
                    <a:tc>
                      <a:txBody>
                        <a:bodyPr/>
                        <a:lstStyle/>
                        <a:p>
                          <a:pPr marL="0" marR="0" lvl="0" indent="0" algn="ctr"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記事公開日</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任意の平日でご希望の日時に指定していただけます。</a:t>
                          </a:r>
                          <a:endParaRPr sz="8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公開ご希望日の</a:t>
                          </a:r>
                          <a:r>
                            <a:rPr lang="en-US" altLang="ja" sz="800" u="none" strike="noStrike" cap="none" dirty="0">
                              <a:latin typeface="游ゴシック" panose="020B0400000000000000" pitchFamily="50" charset="-128"/>
                              <a:ea typeface="游ゴシック" panose="020B0400000000000000" pitchFamily="50" charset="-128"/>
                              <a:cs typeface="MS Gothic"/>
                              <a:sym typeface="MS Gothic"/>
                            </a:rPr>
                            <a:t>20</a:t>
                          </a:r>
                          <a:r>
                            <a:rPr lang="ja-JP" altLang="en-US" sz="800" u="none" strike="noStrike" cap="none" dirty="0">
                              <a:latin typeface="游ゴシック" panose="020B0400000000000000" pitchFamily="50" charset="-128"/>
                              <a:ea typeface="游ゴシック" panose="020B0400000000000000" pitchFamily="50" charset="-128"/>
                              <a:cs typeface="MS Gothic"/>
                              <a:sym typeface="MS Gothic"/>
                            </a:rPr>
                            <a:t>営業</a:t>
                          </a:r>
                          <a:r>
                            <a:rPr lang="ja" sz="800" u="none" strike="noStrike" cap="none" dirty="0">
                              <a:latin typeface="游ゴシック" panose="020B0400000000000000" pitchFamily="50" charset="-128"/>
                              <a:ea typeface="游ゴシック" panose="020B0400000000000000" pitchFamily="50" charset="-128"/>
                              <a:cs typeface="MS Gothic"/>
                              <a:sym typeface="MS Gothic"/>
                            </a:rPr>
                            <a:t>日前までにお申し込みください。</a:t>
                          </a:r>
                          <a:endParaRPr sz="8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※メニュー可否のため申込み</a:t>
                          </a:r>
                          <a:r>
                            <a:rPr lang="ja" sz="800" b="1" u="none" strike="noStrike" cap="none" dirty="0">
                              <a:latin typeface="游ゴシック" panose="020B0400000000000000" pitchFamily="50" charset="-128"/>
                              <a:ea typeface="游ゴシック" panose="020B0400000000000000" pitchFamily="50" charset="-128"/>
                              <a:cs typeface="MS Gothic"/>
                              <a:sym typeface="MS Gothic"/>
                            </a:rPr>
                            <a:t>3</a:t>
                          </a:r>
                          <a:r>
                            <a:rPr lang="ja" sz="800" u="none" strike="noStrike" cap="none" dirty="0">
                              <a:latin typeface="游ゴシック" panose="020B0400000000000000" pitchFamily="50" charset="-128"/>
                              <a:ea typeface="游ゴシック" panose="020B0400000000000000" pitchFamily="50" charset="-128"/>
                              <a:cs typeface="MS Gothic"/>
                              <a:sym typeface="MS Gothic"/>
                            </a:rPr>
                            <a:t>営業日までに商品情報をお送り下さい。</a:t>
                          </a:r>
                          <a:endParaRPr sz="8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4"/>
                      </a:ext>
                    </a:extLst>
                  </a:tr>
                  <a:tr h="541355">
                    <a:tc>
                      <a:txBody>
                        <a:bodyPr/>
                        <a:lstStyle/>
                        <a:p>
                          <a:pPr marL="0" marR="0" lvl="0" indent="0" algn="ctr"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誘導枠</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・新着枠：掲載時</a:t>
                          </a:r>
                          <a:endParaRPr sz="8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・トップページスライダー枠：4週間</a:t>
                          </a:r>
                          <a:endParaRPr sz="8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・SNS投稿：掲載後3日以内（</a:t>
                          </a:r>
                          <a:r>
                            <a:rPr lang="en-US" altLang="ja" sz="800" u="none" strike="noStrike" cap="none" dirty="0">
                              <a:latin typeface="游ゴシック" panose="020B0400000000000000" pitchFamily="50" charset="-128"/>
                              <a:ea typeface="游ゴシック" panose="020B0400000000000000" pitchFamily="50" charset="-128"/>
                              <a:cs typeface="MS Gothic"/>
                              <a:sym typeface="MS Gothic"/>
                            </a:rPr>
                            <a:t>X</a:t>
                          </a:r>
                          <a:r>
                            <a:rPr lang="ja" sz="800" u="none" strike="noStrike" cap="none" dirty="0">
                              <a:latin typeface="游ゴシック" panose="020B0400000000000000" pitchFamily="50" charset="-128"/>
                              <a:ea typeface="游ゴシック" panose="020B0400000000000000" pitchFamily="50" charset="-128"/>
                              <a:cs typeface="MS Gothic"/>
                              <a:sym typeface="MS Gothic"/>
                            </a:rPr>
                            <a:t> / Facebook　各1回）</a:t>
                          </a:r>
                          <a:endParaRPr sz="8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229372">
                    <a:tc>
                      <a:txBody>
                        <a:bodyPr/>
                        <a:lstStyle/>
                        <a:p>
                          <a:pPr marL="0" marR="0" lvl="0" indent="0" algn="ctr"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注意事項</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700" b="1"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ja"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商品概要/情報を編集部が事前に確認。メニュー可否が必須となります</a:t>
                          </a:r>
                          <a:endParaRPr b="1" dirty="0">
                            <a:solidFill>
                              <a:schemeClr val="tx1"/>
                            </a:solidFill>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r>
                            <a:rPr lang="ja" sz="700" b="1"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・カメラマンではなく、編集部員による撮影。アサイン不可。</a:t>
                          </a:r>
                          <a:endParaRPr b="1" dirty="0"/>
                        </a:p>
                        <a:p>
                          <a:pPr marL="0" marR="0" lvl="0" indent="0" algn="l" rtl="0">
                            <a:lnSpc>
                              <a:spcPct val="100000"/>
                            </a:lnSpc>
                            <a:spcBef>
                              <a:spcPts val="0"/>
                            </a:spcBef>
                            <a:spcAft>
                              <a:spcPts val="0"/>
                            </a:spcAft>
                            <a:buNone/>
                          </a:pPr>
                          <a:r>
                            <a:rPr lang="ja" sz="700" b="1"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・オリエンはオンラインで実施。</a:t>
                          </a:r>
                          <a:endParaRPr b="1" dirty="0"/>
                        </a:p>
                        <a:p>
                          <a:pPr marL="0" marR="0" lvl="0" indent="0" algn="l" rtl="0">
                            <a:lnSpc>
                              <a:spcPct val="100000"/>
                            </a:lnSpc>
                            <a:spcBef>
                              <a:spcPts val="0"/>
                            </a:spcBef>
                            <a:spcAft>
                              <a:spcPts val="0"/>
                            </a:spcAft>
                            <a:buNone/>
                          </a:pPr>
                          <a:r>
                            <a:rPr lang="ja" sz="7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・掲載可否クリア兼過去本メディアで出稿の無いクライアント様初回のみの適用。</a:t>
                          </a:r>
                          <a:endParaRPr dirty="0">
                            <a:solidFill>
                              <a:srgbClr val="FF0000"/>
                            </a:solidFill>
                          </a:endParaRPr>
                        </a:p>
                        <a:p>
                          <a:pPr marL="0" marR="0" lvl="0" indent="0" algn="l" rtl="0">
                            <a:lnSpc>
                              <a:spcPct val="100000"/>
                            </a:lnSpc>
                            <a:spcBef>
                              <a:spcPts val="0"/>
                            </a:spcBef>
                            <a:spcAft>
                              <a:spcPts val="0"/>
                            </a:spcAft>
                            <a:buNone/>
                          </a:pPr>
                          <a:r>
                            <a:rPr 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・外部配信を行う場合がございます。</a:t>
                          </a:r>
                          <a:endParaRPr lang="en-US" alt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・運用広告の配信用入稿物については、生成</a:t>
                          </a:r>
                          <a:r>
                            <a:rPr lang="en-US" altLang="ja-JP"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AI</a:t>
                          </a:r>
                          <a:r>
                            <a:rPr lang="ja-JP" altLang="en-US"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を活用する場合がございます。</a:t>
                          </a:r>
                          <a:endParaRPr lang="en-US" alt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・記事タイトルおよびサムネイルは公開後にも変更する場合がございます。</a:t>
                          </a:r>
                          <a:endParaRPr dirty="0"/>
                        </a:p>
                        <a:p>
                          <a:pPr marL="0" marR="0" lvl="0" indent="0" algn="l" rtl="0">
                            <a:lnSpc>
                              <a:spcPct val="100000"/>
                            </a:lnSpc>
                            <a:spcBef>
                              <a:spcPts val="0"/>
                            </a:spcBef>
                            <a:spcAft>
                              <a:spcPts val="0"/>
                            </a:spcAft>
                            <a:buNone/>
                          </a:pPr>
                          <a:r>
                            <a:rPr 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・二次利用については各営業担当にご相談ください。</a:t>
                          </a:r>
                          <a:endParaRPr lang="en-US" alt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700" dirty="0">
                              <a:latin typeface="游ゴシック" panose="020B0400000000000000" pitchFamily="50" charset="-128"/>
                              <a:ea typeface="游ゴシック" panose="020B0400000000000000" pitchFamily="50" charset="-128"/>
                            </a:rPr>
                            <a:t>・</a:t>
                          </a:r>
                          <a:r>
                            <a:rPr lang="en-US" altLang="ja-JP" sz="700" dirty="0">
                              <a:latin typeface="游ゴシック" panose="020B0400000000000000" pitchFamily="50" charset="-128"/>
                              <a:ea typeface="游ゴシック" panose="020B0400000000000000" pitchFamily="50" charset="-128"/>
                            </a:rPr>
                            <a:t>SNS</a:t>
                          </a:r>
                          <a:r>
                            <a:rPr lang="ja-JP" altLang="en-US" sz="700" dirty="0">
                              <a:latin typeface="游ゴシック" panose="020B0400000000000000" pitchFamily="50" charset="-128"/>
                              <a:ea typeface="游ゴシック" panose="020B0400000000000000" pitchFamily="50" charset="-128"/>
                            </a:rPr>
                            <a:t>投稿には</a:t>
                          </a:r>
                          <a:r>
                            <a:rPr lang="en-US" altLang="ja-JP" sz="700" dirty="0">
                              <a:latin typeface="游ゴシック" panose="020B0400000000000000" pitchFamily="50" charset="-128"/>
                              <a:ea typeface="游ゴシック" panose="020B0400000000000000" pitchFamily="50" charset="-128"/>
                            </a:rPr>
                            <a:t>『</a:t>
                          </a:r>
                          <a:r>
                            <a:rPr lang="ja-JP" altLang="en-US" sz="700" dirty="0">
                              <a:latin typeface="游ゴシック" panose="020B0400000000000000" pitchFamily="50" charset="-128"/>
                              <a:ea typeface="游ゴシック" panose="020B0400000000000000" pitchFamily="50" charset="-128"/>
                            </a:rPr>
                            <a:t>＃</a:t>
                          </a:r>
                          <a:r>
                            <a:rPr lang="en-US" altLang="ja-JP" sz="700" dirty="0">
                              <a:latin typeface="游ゴシック" panose="020B0400000000000000" pitchFamily="50" charset="-128"/>
                              <a:ea typeface="游ゴシック" panose="020B0400000000000000" pitchFamily="50" charset="-128"/>
                            </a:rPr>
                            <a:t>PR</a:t>
                          </a:r>
                          <a:r>
                            <a:rPr lang="ja-JP" altLang="en-US" sz="700" dirty="0">
                              <a:latin typeface="游ゴシック" panose="020B0400000000000000" pitchFamily="50" charset="-128"/>
                              <a:ea typeface="游ゴシック" panose="020B0400000000000000" pitchFamily="50" charset="-128"/>
                            </a:rPr>
                            <a:t>（大文字） ＃貴社名もしくは正式なサービス</a:t>
                          </a:r>
                          <a:r>
                            <a:rPr lang="en-US" altLang="ja-JP" sz="700" dirty="0">
                              <a:latin typeface="游ゴシック" panose="020B0400000000000000" pitchFamily="50" charset="-128"/>
                              <a:ea typeface="游ゴシック" panose="020B0400000000000000" pitchFamily="50" charset="-128"/>
                            </a:rPr>
                            <a:t>/</a:t>
                          </a:r>
                          <a:r>
                            <a:rPr lang="ja-JP" altLang="en-US" sz="700" dirty="0">
                              <a:latin typeface="游ゴシック" panose="020B0400000000000000" pitchFamily="50" charset="-128"/>
                              <a:ea typeface="游ゴシック" panose="020B0400000000000000" pitchFamily="50" charset="-128"/>
                            </a:rPr>
                            <a:t>商品名</a:t>
                          </a:r>
                          <a:r>
                            <a:rPr lang="en-US" altLang="ja-JP" sz="700" dirty="0">
                              <a:latin typeface="游ゴシック" panose="020B0400000000000000" pitchFamily="50" charset="-128"/>
                              <a:ea typeface="游ゴシック" panose="020B0400000000000000" pitchFamily="50" charset="-128"/>
                            </a:rPr>
                            <a:t>』</a:t>
                          </a:r>
                        </a:p>
                        <a:p>
                          <a:pPr marL="0" marR="0" lvl="0" indent="0" algn="l" rtl="0">
                            <a:lnSpc>
                              <a:spcPct val="100000"/>
                            </a:lnSpc>
                            <a:spcBef>
                              <a:spcPts val="0"/>
                            </a:spcBef>
                            <a:spcAft>
                              <a:spcPts val="0"/>
                            </a:spcAft>
                            <a:buNone/>
                          </a:pPr>
                          <a:r>
                            <a:rPr lang="ja-JP" altLang="en-US" sz="700" dirty="0">
                              <a:latin typeface="游ゴシック" panose="020B0400000000000000" pitchFamily="50" charset="-128"/>
                              <a:ea typeface="游ゴシック" panose="020B0400000000000000" pitchFamily="50" charset="-128"/>
                            </a:rPr>
                            <a:t>　の順にて、ハッシュタグ列冒頭に記載します。</a:t>
                          </a:r>
                          <a:endParaRPr sz="7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6"/>
                      </a:ext>
                    </a:extLst>
                  </a:tr>
                </a:tbl>
              </a:graphicData>
            </a:graphic>
          </p:graphicFrame>
          <p:grpSp>
            <p:nvGrpSpPr>
              <p:cNvPr id="4" name="グループ化 3">
                <a:extLst>
                  <a:ext uri="{FF2B5EF4-FFF2-40B4-BE49-F238E27FC236}">
                    <a16:creationId xmlns:a16="http://schemas.microsoft.com/office/drawing/2014/main" id="{B66EAF2E-2368-60C8-97F4-ED400EA4F4C1}"/>
                  </a:ext>
                </a:extLst>
              </p:cNvPr>
              <p:cNvGrpSpPr/>
              <p:nvPr/>
            </p:nvGrpSpPr>
            <p:grpSpPr>
              <a:xfrm>
                <a:off x="38555" y="4357552"/>
                <a:ext cx="9086300" cy="584766"/>
                <a:chOff x="38555" y="4357552"/>
                <a:chExt cx="9086300" cy="584766"/>
              </a:xfrm>
            </p:grpSpPr>
            <p:sp>
              <p:nvSpPr>
                <p:cNvPr id="694" name="Google Shape;694;p25"/>
                <p:cNvSpPr txBox="1"/>
                <p:nvPr/>
              </p:nvSpPr>
              <p:spPr>
                <a:xfrm>
                  <a:off x="138836" y="4550439"/>
                  <a:ext cx="619200" cy="391879"/>
                </a:xfrm>
                <a:prstGeom prst="rect">
                  <a:avLst/>
                </a:prstGeom>
                <a:noFill/>
                <a:ln>
                  <a:noFill/>
                </a:ln>
              </p:spPr>
              <p:txBody>
                <a:bodyPr spcFirstLastPara="1" wrap="square" lIns="0" tIns="15725" rIns="0" bIns="0" anchor="t" anchorCtr="0">
                  <a:spAutoFit/>
                </a:bodyPr>
                <a:lstStyle/>
                <a:p>
                  <a:pPr marL="139697" marR="0" lvl="0" indent="-126997" algn="l" rtl="0">
                    <a:lnSpc>
                      <a:spcPct val="115555"/>
                    </a:lnSpc>
                    <a:spcBef>
                      <a:spcPts val="0"/>
                    </a:spcBef>
                    <a:spcAft>
                      <a:spcPts val="0"/>
                    </a:spcAft>
                    <a:buNone/>
                  </a:pPr>
                  <a:r>
                    <a:rPr lang="ja" sz="7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編集部に商品情報お渡し</a:t>
                  </a: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50799" marR="0" lvl="0" indent="0" algn="l" rtl="0">
                    <a:lnSpc>
                      <a:spcPct val="117222"/>
                    </a:lnSpc>
                    <a:spcBef>
                      <a:spcPts val="0"/>
                    </a:spcBef>
                    <a:spcAft>
                      <a:spcPts val="0"/>
                    </a:spcAft>
                    <a:buNone/>
                  </a:pPr>
                  <a:r>
                    <a:rPr lang="ja" sz="7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【可否判断】</a:t>
                  </a: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95" name="Google Shape;695;p25"/>
                <p:cNvSpPr/>
                <p:nvPr/>
              </p:nvSpPr>
              <p:spPr>
                <a:xfrm>
                  <a:off x="888111" y="4635543"/>
                  <a:ext cx="569595" cy="233363"/>
                </a:xfrm>
                <a:custGeom>
                  <a:avLst/>
                  <a:gdLst/>
                  <a:ahLst/>
                  <a:cxnLst/>
                  <a:rect l="l" t="t" r="r" b="b"/>
                  <a:pathLst>
                    <a:path w="759460" h="311150" extrusionOk="0">
                      <a:moveTo>
                        <a:pt x="623189" y="0"/>
                      </a:moveTo>
                      <a:lnTo>
                        <a:pt x="623189" y="50088"/>
                      </a:lnTo>
                      <a:lnTo>
                        <a:pt x="0" y="50088"/>
                      </a:lnTo>
                      <a:lnTo>
                        <a:pt x="0" y="260807"/>
                      </a:lnTo>
                      <a:lnTo>
                        <a:pt x="623189" y="260807"/>
                      </a:lnTo>
                      <a:lnTo>
                        <a:pt x="623189" y="310896"/>
                      </a:lnTo>
                      <a:lnTo>
                        <a:pt x="758952" y="155448"/>
                      </a:lnTo>
                      <a:lnTo>
                        <a:pt x="623189" y="0"/>
                      </a:lnTo>
                      <a:close/>
                    </a:path>
                  </a:pathLst>
                </a:custGeom>
                <a:solidFill>
                  <a:srgbClr val="DBDBD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96" name="Google Shape;696;p25"/>
                <p:cNvSpPr txBox="1"/>
                <p:nvPr/>
              </p:nvSpPr>
              <p:spPr>
                <a:xfrm>
                  <a:off x="1026508" y="4708311"/>
                  <a:ext cx="247877" cy="86562"/>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3営業日</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98" name="Google Shape;698;p25"/>
                <p:cNvSpPr txBox="1"/>
                <p:nvPr/>
              </p:nvSpPr>
              <p:spPr>
                <a:xfrm>
                  <a:off x="2903219" y="4613826"/>
                  <a:ext cx="1227333" cy="251013"/>
                </a:xfrm>
                <a:prstGeom prst="rect">
                  <a:avLst/>
                </a:prstGeom>
                <a:solidFill>
                  <a:srgbClr val="A4A4A4"/>
                </a:solidFill>
                <a:ln>
                  <a:noFill/>
                </a:ln>
              </p:spPr>
              <p:txBody>
                <a:bodyPr spcFirstLastPara="1" wrap="square" lIns="0" tIns="35225" rIns="0" bIns="0" anchor="t" anchorCtr="0">
                  <a:spAutoFit/>
                </a:bodyPr>
                <a:lstStyle/>
                <a:p>
                  <a:pPr marL="419090" marR="203195" lvl="0" indent="-203195" algn="l" rtl="0">
                    <a:lnSpc>
                      <a:spcPct val="100000"/>
                    </a:lnSpc>
                    <a:spcBef>
                      <a:spcPts val="0"/>
                    </a:spcBef>
                    <a:spcAft>
                      <a:spcPts val="0"/>
                    </a:spcAft>
                    <a:buNone/>
                  </a:pPr>
                  <a:r>
                    <a:rPr lang="ja" sz="7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ラフ・内容のご確認 取材/撮影</a:t>
                  </a: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99" name="Google Shape;699;p25"/>
                <p:cNvSpPr/>
                <p:nvPr/>
              </p:nvSpPr>
              <p:spPr>
                <a:xfrm>
                  <a:off x="8443342" y="4613827"/>
                  <a:ext cx="681513" cy="278129"/>
                </a:xfrm>
                <a:custGeom>
                  <a:avLst/>
                  <a:gdLst/>
                  <a:ahLst/>
                  <a:cxnLst/>
                  <a:rect l="l" t="t" r="r" b="b"/>
                  <a:pathLst>
                    <a:path w="908684" h="370839" extrusionOk="0">
                      <a:moveTo>
                        <a:pt x="908303" y="0"/>
                      </a:moveTo>
                      <a:lnTo>
                        <a:pt x="0" y="0"/>
                      </a:lnTo>
                      <a:lnTo>
                        <a:pt x="0" y="370331"/>
                      </a:lnTo>
                      <a:lnTo>
                        <a:pt x="908303" y="370331"/>
                      </a:lnTo>
                      <a:lnTo>
                        <a:pt x="908303" y="0"/>
                      </a:lnTo>
                      <a:close/>
                    </a:path>
                  </a:pathLst>
                </a:custGeom>
                <a:solidFill>
                  <a:srgbClr val="A4A4A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00" name="Google Shape;700;p25"/>
                <p:cNvSpPr txBox="1"/>
                <p:nvPr/>
              </p:nvSpPr>
              <p:spPr>
                <a:xfrm>
                  <a:off x="8450105" y="4640192"/>
                  <a:ext cx="601407" cy="225062"/>
                </a:xfrm>
                <a:prstGeom prst="rect">
                  <a:avLst/>
                </a:prstGeom>
                <a:noFill/>
                <a:ln>
                  <a:noFill/>
                </a:ln>
              </p:spPr>
              <p:txBody>
                <a:bodyPr spcFirstLastPara="1" wrap="square" lIns="0" tIns="9525" rIns="0" bIns="0" anchor="t" anchorCtr="0">
                  <a:spAutoFit/>
                </a:bodyPr>
                <a:lstStyle/>
                <a:p>
                  <a:pPr marL="12700" marR="0" lvl="0" indent="88898" algn="ctr" rtl="0">
                    <a:lnSpc>
                      <a:spcPct val="100000"/>
                    </a:lnSpc>
                    <a:spcBef>
                      <a:spcPts val="0"/>
                    </a:spcBef>
                    <a:spcAft>
                      <a:spcPts val="0"/>
                    </a:spcAft>
                    <a:buNone/>
                  </a:pPr>
                  <a:r>
                    <a:rPr lang="ja" sz="7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簡易 </a:t>
                  </a:r>
                  <a:endParaRPr lang="en-US" altLang="ja" sz="7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12700" marR="0" lvl="0" indent="88898" algn="ctr" rtl="0">
                    <a:lnSpc>
                      <a:spcPct val="100000"/>
                    </a:lnSpc>
                    <a:spcBef>
                      <a:spcPts val="0"/>
                    </a:spcBef>
                    <a:spcAft>
                      <a:spcPts val="0"/>
                    </a:spcAft>
                    <a:buNone/>
                  </a:pPr>
                  <a:r>
                    <a:rPr lang="ja" sz="7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 レポート</a:t>
                  </a: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01" name="Google Shape;701;p25"/>
                <p:cNvSpPr/>
                <p:nvPr/>
              </p:nvSpPr>
              <p:spPr>
                <a:xfrm>
                  <a:off x="2270013" y="4635543"/>
                  <a:ext cx="611903" cy="233363"/>
                </a:xfrm>
                <a:custGeom>
                  <a:avLst/>
                  <a:gdLst/>
                  <a:ahLst/>
                  <a:cxnLst/>
                  <a:rect l="l" t="t" r="r" b="b"/>
                  <a:pathLst>
                    <a:path w="899160" h="311150" extrusionOk="0">
                      <a:moveTo>
                        <a:pt x="763397" y="0"/>
                      </a:moveTo>
                      <a:lnTo>
                        <a:pt x="763397" y="50088"/>
                      </a:lnTo>
                      <a:lnTo>
                        <a:pt x="0" y="50088"/>
                      </a:lnTo>
                      <a:lnTo>
                        <a:pt x="0" y="260807"/>
                      </a:lnTo>
                      <a:lnTo>
                        <a:pt x="763397" y="260807"/>
                      </a:lnTo>
                      <a:lnTo>
                        <a:pt x="763397" y="310896"/>
                      </a:lnTo>
                      <a:lnTo>
                        <a:pt x="899160" y="155448"/>
                      </a:lnTo>
                      <a:lnTo>
                        <a:pt x="763397" y="0"/>
                      </a:lnTo>
                      <a:close/>
                    </a:path>
                  </a:pathLst>
                </a:custGeom>
                <a:solidFill>
                  <a:srgbClr val="DBDBD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02" name="Google Shape;702;p25"/>
                <p:cNvSpPr txBox="1"/>
                <p:nvPr/>
              </p:nvSpPr>
              <p:spPr>
                <a:xfrm>
                  <a:off x="2389822" y="4708313"/>
                  <a:ext cx="247349" cy="86562"/>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5営業日</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03" name="Google Shape;703;p25"/>
                <p:cNvSpPr/>
                <p:nvPr/>
              </p:nvSpPr>
              <p:spPr>
                <a:xfrm>
                  <a:off x="4184523" y="4635543"/>
                  <a:ext cx="675799" cy="233363"/>
                </a:xfrm>
                <a:custGeom>
                  <a:avLst/>
                  <a:gdLst/>
                  <a:ahLst/>
                  <a:cxnLst/>
                  <a:rect l="l" t="t" r="r" b="b"/>
                  <a:pathLst>
                    <a:path w="901064" h="311150" extrusionOk="0">
                      <a:moveTo>
                        <a:pt x="764921" y="0"/>
                      </a:moveTo>
                      <a:lnTo>
                        <a:pt x="764921" y="50088"/>
                      </a:lnTo>
                      <a:lnTo>
                        <a:pt x="0" y="50088"/>
                      </a:lnTo>
                      <a:lnTo>
                        <a:pt x="0" y="260807"/>
                      </a:lnTo>
                      <a:lnTo>
                        <a:pt x="764921" y="260807"/>
                      </a:lnTo>
                      <a:lnTo>
                        <a:pt x="764921" y="310896"/>
                      </a:lnTo>
                      <a:lnTo>
                        <a:pt x="900684" y="155448"/>
                      </a:lnTo>
                      <a:lnTo>
                        <a:pt x="764921" y="0"/>
                      </a:lnTo>
                      <a:close/>
                    </a:path>
                  </a:pathLst>
                </a:custGeom>
                <a:solidFill>
                  <a:srgbClr val="DBDBD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04" name="Google Shape;704;p25"/>
                <p:cNvSpPr txBox="1"/>
                <p:nvPr/>
              </p:nvSpPr>
              <p:spPr>
                <a:xfrm>
                  <a:off x="4376167" y="4708313"/>
                  <a:ext cx="279176" cy="86562"/>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7営業日</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05" name="Google Shape;705;p25"/>
                <p:cNvSpPr/>
                <p:nvPr/>
              </p:nvSpPr>
              <p:spPr>
                <a:xfrm>
                  <a:off x="6781421" y="4635543"/>
                  <a:ext cx="681513" cy="233363"/>
                </a:xfrm>
                <a:custGeom>
                  <a:avLst/>
                  <a:gdLst/>
                  <a:ahLst/>
                  <a:cxnLst/>
                  <a:rect l="l" t="t" r="r" b="b"/>
                  <a:pathLst>
                    <a:path w="908684" h="311150" extrusionOk="0">
                      <a:moveTo>
                        <a:pt x="772540" y="0"/>
                      </a:moveTo>
                      <a:lnTo>
                        <a:pt x="772540" y="50088"/>
                      </a:lnTo>
                      <a:lnTo>
                        <a:pt x="0" y="50088"/>
                      </a:lnTo>
                      <a:lnTo>
                        <a:pt x="0" y="260807"/>
                      </a:lnTo>
                      <a:lnTo>
                        <a:pt x="772540" y="260807"/>
                      </a:lnTo>
                      <a:lnTo>
                        <a:pt x="772540" y="310896"/>
                      </a:lnTo>
                      <a:lnTo>
                        <a:pt x="908303" y="155448"/>
                      </a:lnTo>
                      <a:lnTo>
                        <a:pt x="772540" y="0"/>
                      </a:lnTo>
                      <a:close/>
                    </a:path>
                  </a:pathLst>
                </a:custGeom>
                <a:solidFill>
                  <a:srgbClr val="DBDBD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06" name="Google Shape;706;p25"/>
                <p:cNvSpPr txBox="1"/>
                <p:nvPr/>
              </p:nvSpPr>
              <p:spPr>
                <a:xfrm>
                  <a:off x="6977443" y="4708313"/>
                  <a:ext cx="371951" cy="86562"/>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3営業日</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07" name="Google Shape;707;p25"/>
                <p:cNvSpPr/>
                <p:nvPr/>
              </p:nvSpPr>
              <p:spPr>
                <a:xfrm>
                  <a:off x="7979282" y="4632114"/>
                  <a:ext cx="475775" cy="233363"/>
                </a:xfrm>
                <a:custGeom>
                  <a:avLst/>
                  <a:gdLst/>
                  <a:ahLst/>
                  <a:cxnLst/>
                  <a:rect l="l" t="t" r="r" b="b"/>
                  <a:pathLst>
                    <a:path w="634365" h="311150" extrusionOk="0">
                      <a:moveTo>
                        <a:pt x="498221" y="0"/>
                      </a:moveTo>
                      <a:lnTo>
                        <a:pt x="498221" y="50088"/>
                      </a:lnTo>
                      <a:lnTo>
                        <a:pt x="0" y="50088"/>
                      </a:lnTo>
                      <a:lnTo>
                        <a:pt x="0" y="260807"/>
                      </a:lnTo>
                      <a:lnTo>
                        <a:pt x="498221" y="260807"/>
                      </a:lnTo>
                      <a:lnTo>
                        <a:pt x="498221" y="310895"/>
                      </a:lnTo>
                      <a:lnTo>
                        <a:pt x="633983" y="155447"/>
                      </a:lnTo>
                      <a:lnTo>
                        <a:pt x="498221" y="0"/>
                      </a:lnTo>
                      <a:close/>
                    </a:path>
                  </a:pathLst>
                </a:custGeom>
                <a:solidFill>
                  <a:srgbClr val="DBDBD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08" name="Google Shape;708;p25"/>
                <p:cNvSpPr txBox="1"/>
                <p:nvPr/>
              </p:nvSpPr>
              <p:spPr>
                <a:xfrm>
                  <a:off x="8059388" y="4704655"/>
                  <a:ext cx="310611" cy="86562"/>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約１か月</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09" name="Google Shape;709;p25"/>
                <p:cNvSpPr/>
                <p:nvPr/>
              </p:nvSpPr>
              <p:spPr>
                <a:xfrm>
                  <a:off x="5455539" y="4633257"/>
                  <a:ext cx="647224" cy="219551"/>
                </a:xfrm>
                <a:custGeom>
                  <a:avLst/>
                  <a:gdLst/>
                  <a:ahLst/>
                  <a:cxnLst/>
                  <a:rect l="l" t="t" r="r" b="b"/>
                  <a:pathLst>
                    <a:path w="862965" h="292735" extrusionOk="0">
                      <a:moveTo>
                        <a:pt x="734822" y="0"/>
                      </a:moveTo>
                      <a:lnTo>
                        <a:pt x="734822" y="47142"/>
                      </a:lnTo>
                      <a:lnTo>
                        <a:pt x="0" y="47142"/>
                      </a:lnTo>
                      <a:lnTo>
                        <a:pt x="0" y="245465"/>
                      </a:lnTo>
                      <a:lnTo>
                        <a:pt x="734822" y="245465"/>
                      </a:lnTo>
                      <a:lnTo>
                        <a:pt x="734822" y="292608"/>
                      </a:lnTo>
                      <a:lnTo>
                        <a:pt x="862583" y="146304"/>
                      </a:lnTo>
                      <a:lnTo>
                        <a:pt x="734822" y="0"/>
                      </a:lnTo>
                      <a:close/>
                    </a:path>
                  </a:pathLst>
                </a:custGeom>
                <a:solidFill>
                  <a:srgbClr val="DBDBD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10" name="Google Shape;710;p25"/>
                <p:cNvSpPr txBox="1"/>
                <p:nvPr/>
              </p:nvSpPr>
              <p:spPr>
                <a:xfrm>
                  <a:off x="5635753" y="4699170"/>
                  <a:ext cx="283289" cy="86562"/>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5営業日</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11" name="Google Shape;711;p25"/>
                <p:cNvSpPr txBox="1"/>
                <p:nvPr/>
              </p:nvSpPr>
              <p:spPr>
                <a:xfrm>
                  <a:off x="7445502" y="4608112"/>
                  <a:ext cx="475775" cy="250558"/>
                </a:xfrm>
                <a:prstGeom prst="rect">
                  <a:avLst/>
                </a:prstGeom>
                <a:solidFill>
                  <a:srgbClr val="A4A4A4"/>
                </a:solidFill>
                <a:ln>
                  <a:noFill/>
                </a:ln>
              </p:spPr>
              <p:txBody>
                <a:bodyPr spcFirstLastPara="1" wrap="square" lIns="0" tIns="34775" rIns="0" bIns="0" anchor="t" anchorCtr="0">
                  <a:spAutoFit/>
                </a:bodyPr>
                <a:lstStyle/>
                <a:p>
                  <a:pPr marL="0" marR="0" lvl="0" indent="0" algn="ctr" rtl="0">
                    <a:lnSpc>
                      <a:spcPct val="100000"/>
                    </a:lnSpc>
                    <a:spcBef>
                      <a:spcPts val="0"/>
                    </a:spcBef>
                    <a:spcAft>
                      <a:spcPts val="0"/>
                    </a:spcAft>
                    <a:buNone/>
                  </a:pPr>
                  <a:r>
                    <a:rPr lang="ja" sz="7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公</a:t>
                  </a: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None/>
                  </a:pPr>
                  <a:r>
                    <a:rPr lang="ja" sz="7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開</a:t>
                  </a: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12" name="Google Shape;712;p25"/>
                <p:cNvSpPr txBox="1"/>
                <p:nvPr/>
              </p:nvSpPr>
              <p:spPr>
                <a:xfrm>
                  <a:off x="4860322" y="4663443"/>
                  <a:ext cx="567975" cy="143291"/>
                </a:xfrm>
                <a:prstGeom prst="rect">
                  <a:avLst/>
                </a:prstGeom>
                <a:solidFill>
                  <a:srgbClr val="A4A4A4"/>
                </a:solidFill>
                <a:ln>
                  <a:noFill/>
                </a:ln>
              </p:spPr>
              <p:txBody>
                <a:bodyPr spcFirstLastPara="1" wrap="square" lIns="0" tIns="35225" rIns="0" bIns="0" anchor="t" anchorCtr="0">
                  <a:spAutoFit/>
                </a:bodyPr>
                <a:lstStyle/>
                <a:p>
                  <a:pPr marL="190495" marR="190495" lvl="0" indent="0" algn="ctr" rtl="0">
                    <a:lnSpc>
                      <a:spcPct val="100000"/>
                    </a:lnSpc>
                    <a:spcBef>
                      <a:spcPts val="0"/>
                    </a:spcBef>
                    <a:spcAft>
                      <a:spcPts val="0"/>
                    </a:spcAft>
                    <a:buNone/>
                  </a:pPr>
                  <a:r>
                    <a:rPr lang="ja" sz="7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校正</a:t>
                  </a: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13" name="Google Shape;713;p25"/>
                <p:cNvSpPr txBox="1"/>
                <p:nvPr/>
              </p:nvSpPr>
              <p:spPr>
                <a:xfrm>
                  <a:off x="6164199" y="4608112"/>
                  <a:ext cx="545400" cy="250558"/>
                </a:xfrm>
                <a:prstGeom prst="rect">
                  <a:avLst/>
                </a:prstGeom>
                <a:solidFill>
                  <a:srgbClr val="A4A4A4"/>
                </a:solidFill>
                <a:ln>
                  <a:noFill/>
                </a:ln>
              </p:spPr>
              <p:txBody>
                <a:bodyPr spcFirstLastPara="1" wrap="square" lIns="0" tIns="34775" rIns="0" bIns="0" anchor="t" anchorCtr="0">
                  <a:spAutoFit/>
                </a:bodyPr>
                <a:lstStyle/>
                <a:p>
                  <a:pPr marL="139697" marR="0" lvl="0" indent="0" algn="l" rtl="0">
                    <a:lnSpc>
                      <a:spcPct val="100000"/>
                    </a:lnSpc>
                    <a:spcBef>
                      <a:spcPts val="0"/>
                    </a:spcBef>
                    <a:spcAft>
                      <a:spcPts val="0"/>
                    </a:spcAft>
                    <a:buNone/>
                  </a:pPr>
                  <a:r>
                    <a:rPr lang="ja" sz="7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校正の</a:t>
                  </a: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39697" marR="0" lvl="0" indent="0" algn="l" rtl="0">
                    <a:lnSpc>
                      <a:spcPct val="100000"/>
                    </a:lnSpc>
                    <a:spcBef>
                      <a:spcPts val="0"/>
                    </a:spcBef>
                    <a:spcAft>
                      <a:spcPts val="0"/>
                    </a:spcAft>
                    <a:buNone/>
                  </a:pPr>
                  <a:r>
                    <a:rPr lang="ja" sz="7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お戻し</a:t>
                  </a: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 name="Google Shape;759;p26">
                  <a:extLst>
                    <a:ext uri="{FF2B5EF4-FFF2-40B4-BE49-F238E27FC236}">
                      <a16:creationId xmlns:a16="http://schemas.microsoft.com/office/drawing/2014/main" id="{AC50A8A2-4C94-70D9-E9A0-5BB3A03F40AC}"/>
                    </a:ext>
                  </a:extLst>
                </p:cNvPr>
                <p:cNvSpPr txBox="1"/>
                <p:nvPr/>
              </p:nvSpPr>
              <p:spPr>
                <a:xfrm>
                  <a:off x="38555" y="4357552"/>
                  <a:ext cx="1893612" cy="163986"/>
                </a:xfrm>
                <a:prstGeom prst="rect">
                  <a:avLst/>
                </a:prstGeom>
                <a:noFill/>
                <a:ln>
                  <a:noFill/>
                </a:ln>
              </p:spPr>
              <p:txBody>
                <a:bodyPr spcFirstLastPara="1" wrap="square" lIns="0" tIns="10000" rIns="0" bIns="0" anchor="t" anchorCtr="0">
                  <a:spAutoFit/>
                </a:bodyPr>
                <a:lstStyle/>
                <a:p>
                  <a:pPr marL="12700" marR="0" lvl="0" indent="0" rtl="0">
                    <a:lnSpc>
                      <a:spcPct val="100000"/>
                    </a:lnSpc>
                    <a:spcBef>
                      <a:spcPts val="0"/>
                    </a:spcBef>
                    <a:spcAft>
                      <a:spcPts val="0"/>
                    </a:spcAft>
                    <a:buNone/>
                  </a:pPr>
                  <a:r>
                    <a:rPr lang="ja" sz="10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＜スケジュール</a:t>
                  </a:r>
                  <a:r>
                    <a:rPr lang="ja-JP" altLang="en-US" sz="1000" b="1" dirty="0">
                      <a:latin typeface="游ゴシック" panose="020B0400000000000000" pitchFamily="50" charset="-128"/>
                      <a:ea typeface="游ゴシック" panose="020B0400000000000000" pitchFamily="50" charset="-128"/>
                      <a:cs typeface="MS Gothic"/>
                      <a:sym typeface="MS Gothic"/>
                    </a:rPr>
                    <a:t>イメージ</a:t>
                  </a:r>
                  <a:r>
                    <a:rPr lang="ja" sz="10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endParaRPr sz="1800" b="1" dirty="0">
                    <a:latin typeface="游ゴシック" panose="020B0400000000000000" pitchFamily="50" charset="-128"/>
                    <a:ea typeface="游ゴシック" panose="020B0400000000000000" pitchFamily="50" charset="-128"/>
                  </a:endParaRPr>
                </a:p>
              </p:txBody>
            </p:sp>
          </p:grpSp>
          <p:grpSp>
            <p:nvGrpSpPr>
              <p:cNvPr id="2" name="グループ化 1">
                <a:extLst>
                  <a:ext uri="{FF2B5EF4-FFF2-40B4-BE49-F238E27FC236}">
                    <a16:creationId xmlns:a16="http://schemas.microsoft.com/office/drawing/2014/main" id="{7B75C78A-55C3-4A46-D80E-278AC203C1E9}"/>
                  </a:ext>
                </a:extLst>
              </p:cNvPr>
              <p:cNvGrpSpPr/>
              <p:nvPr/>
            </p:nvGrpSpPr>
            <p:grpSpPr>
              <a:xfrm>
                <a:off x="-1" y="0"/>
                <a:ext cx="4091994" cy="4281133"/>
                <a:chOff x="-1" y="0"/>
                <a:chExt cx="4091994" cy="4281133"/>
              </a:xfrm>
            </p:grpSpPr>
            <p:grpSp>
              <p:nvGrpSpPr>
                <p:cNvPr id="7" name="グループ化 6">
                  <a:extLst>
                    <a:ext uri="{FF2B5EF4-FFF2-40B4-BE49-F238E27FC236}">
                      <a16:creationId xmlns:a16="http://schemas.microsoft.com/office/drawing/2014/main" id="{06CA3787-05B4-8C44-A9D5-59057F1F2DCE}"/>
                    </a:ext>
                  </a:extLst>
                </p:cNvPr>
                <p:cNvGrpSpPr/>
                <p:nvPr/>
              </p:nvGrpSpPr>
              <p:grpSpPr>
                <a:xfrm>
                  <a:off x="448436" y="1447771"/>
                  <a:ext cx="1485599" cy="2495583"/>
                  <a:chOff x="830999" y="1421641"/>
                  <a:chExt cx="1485599" cy="2495583"/>
                </a:xfrm>
              </p:grpSpPr>
              <p:pic>
                <p:nvPicPr>
                  <p:cNvPr id="717" name="Google Shape;717;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0999" y="1421641"/>
                    <a:ext cx="1485599" cy="2495583"/>
                  </a:xfrm>
                  <a:prstGeom prst="rect">
                    <a:avLst/>
                  </a:prstGeom>
                  <a:noFill/>
                  <a:ln>
                    <a:noFill/>
                  </a:ln>
                  <a:effectLst>
                    <a:outerShdw blurRad="50800" dist="38100" dir="2700000" algn="tl" rotWithShape="0">
                      <a:srgbClr val="000000">
                        <a:alpha val="40000"/>
                      </a:srgbClr>
                    </a:outerShdw>
                  </a:effectLst>
                </p:spPr>
              </p:pic>
              <p:sp>
                <p:nvSpPr>
                  <p:cNvPr id="718" name="Google Shape;718;p25"/>
                  <p:cNvSpPr/>
                  <p:nvPr/>
                </p:nvSpPr>
                <p:spPr>
                  <a:xfrm>
                    <a:off x="856203" y="1722035"/>
                    <a:ext cx="959151" cy="2195189"/>
                  </a:xfrm>
                  <a:prstGeom prst="rect">
                    <a:avLst/>
                  </a:prstGeom>
                  <a:solidFill>
                    <a:srgbClr val="FF0000">
                      <a:alpha val="20000"/>
                    </a:srgbClr>
                  </a:solid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p:txBody>
              </p:sp>
            </p:grpSp>
            <p:sp>
              <p:nvSpPr>
                <p:cNvPr id="722" name="Google Shape;722;p25"/>
                <p:cNvSpPr/>
                <p:nvPr/>
              </p:nvSpPr>
              <p:spPr>
                <a:xfrm>
                  <a:off x="0" y="0"/>
                  <a:ext cx="1619726" cy="1235869"/>
                </a:xfrm>
                <a:custGeom>
                  <a:avLst/>
                  <a:gdLst/>
                  <a:ahLst/>
                  <a:cxnLst/>
                  <a:rect l="l" t="t" r="r" b="b"/>
                  <a:pathLst>
                    <a:path w="2159635" h="1647825" extrusionOk="0">
                      <a:moveTo>
                        <a:pt x="2159508" y="0"/>
                      </a:moveTo>
                      <a:lnTo>
                        <a:pt x="0" y="0"/>
                      </a:lnTo>
                      <a:lnTo>
                        <a:pt x="0" y="1647444"/>
                      </a:lnTo>
                      <a:lnTo>
                        <a:pt x="2159508" y="1647444"/>
                      </a:lnTo>
                      <a:lnTo>
                        <a:pt x="2159508"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24" name="Google Shape;724;p25"/>
                <p:cNvSpPr txBox="1"/>
                <p:nvPr/>
              </p:nvSpPr>
              <p:spPr>
                <a:xfrm>
                  <a:off x="192736" y="623311"/>
                  <a:ext cx="1275045" cy="378471"/>
                </a:xfrm>
                <a:prstGeom prst="rect">
                  <a:avLst/>
                </a:prstGeom>
                <a:noFill/>
                <a:ln>
                  <a:noFill/>
                </a:ln>
              </p:spPr>
              <p:txBody>
                <a:bodyPr spcFirstLastPara="1" wrap="square" lIns="0" tIns="9050" rIns="0" bIns="0" anchor="t" anchorCtr="0">
                  <a:spAutoFit/>
                </a:bodyPr>
                <a:lstStyle/>
                <a:p>
                  <a:pPr marL="12700" marR="0" lvl="0" indent="0" algn="ctr" rtl="0">
                    <a:lnSpc>
                      <a:spcPct val="100000"/>
                    </a:lnSpc>
                    <a:spcBef>
                      <a:spcPts val="0"/>
                    </a:spcBef>
                    <a:spcAft>
                      <a:spcPts val="0"/>
                    </a:spcAft>
                    <a:buNone/>
                  </a:pPr>
                  <a:r>
                    <a:rPr lang="ja" sz="1200" b="1"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rPr>
                    <a:t>記事制作</a:t>
                  </a:r>
                  <a:endParaRPr sz="1200" b="1"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 sz="1200" b="1"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rPr>
                    <a:t>トライアルプラン</a:t>
                  </a:r>
                  <a:endParaRPr b="1" dirty="0">
                    <a:latin typeface="游ゴシック" panose="020B0400000000000000" pitchFamily="50" charset="-128"/>
                    <a:ea typeface="游ゴシック" panose="020B0400000000000000" pitchFamily="50" charset="-128"/>
                  </a:endParaRPr>
                </a:p>
              </p:txBody>
            </p:sp>
            <p:sp>
              <p:nvSpPr>
                <p:cNvPr id="725" name="Google Shape;725;p25"/>
                <p:cNvSpPr txBox="1"/>
                <p:nvPr/>
              </p:nvSpPr>
              <p:spPr>
                <a:xfrm>
                  <a:off x="-1" y="991529"/>
                  <a:ext cx="1614819" cy="147639"/>
                </a:xfrm>
                <a:prstGeom prst="rect">
                  <a:avLst/>
                </a:prstGeom>
                <a:noFill/>
                <a:ln>
                  <a:noFill/>
                </a:ln>
              </p:spPr>
              <p:txBody>
                <a:bodyPr spcFirstLastPara="1" wrap="square" lIns="0" tIns="9050" rIns="0" bIns="0" anchor="t" anchorCtr="0">
                  <a:spAutoFit/>
                </a:bodyPr>
                <a:lstStyle/>
                <a:p>
                  <a:pPr marL="12700" marR="0" lvl="0" indent="0" algn="l" rtl="0">
                    <a:lnSpc>
                      <a:spcPct val="100000"/>
                    </a:lnSpc>
                    <a:spcBef>
                      <a:spcPts val="0"/>
                    </a:spcBef>
                    <a:spcAft>
                      <a:spcPts val="0"/>
                    </a:spcAft>
                    <a:buNone/>
                  </a:pPr>
                  <a:r>
                    <a:rPr lang="ja" sz="9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（初出稿クライアント様限定）</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9" name="Google Shape;573;p20">
                  <a:extLst>
                    <a:ext uri="{FF2B5EF4-FFF2-40B4-BE49-F238E27FC236}">
                      <a16:creationId xmlns:a16="http://schemas.microsoft.com/office/drawing/2014/main" id="{721B19CD-A38F-0B40-A4F7-3395B280A726}"/>
                    </a:ext>
                  </a:extLst>
                </p:cNvPr>
                <p:cNvSpPr/>
                <p:nvPr/>
              </p:nvSpPr>
              <p:spPr>
                <a:xfrm>
                  <a:off x="2159828" y="2801224"/>
                  <a:ext cx="1911022" cy="1137984"/>
                </a:xfrm>
                <a:custGeom>
                  <a:avLst/>
                  <a:gdLst/>
                  <a:ahLst/>
                  <a:cxnLst/>
                  <a:rect l="l" t="t" r="r" b="b"/>
                  <a:pathLst>
                    <a:path w="3153410" h="2955290" extrusionOk="0">
                      <a:moveTo>
                        <a:pt x="3153156" y="0"/>
                      </a:moveTo>
                      <a:lnTo>
                        <a:pt x="0" y="0"/>
                      </a:lnTo>
                      <a:lnTo>
                        <a:pt x="0" y="2955036"/>
                      </a:lnTo>
                      <a:lnTo>
                        <a:pt x="3153156" y="2955036"/>
                      </a:lnTo>
                      <a:lnTo>
                        <a:pt x="3153156" y="0"/>
                      </a:lnTo>
                      <a:close/>
                    </a:path>
                  </a:pathLst>
                </a:custGeom>
                <a:solidFill>
                  <a:srgbClr val="F1F1F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40" name="Google Shape;577;p20">
                  <a:extLst>
                    <a:ext uri="{FF2B5EF4-FFF2-40B4-BE49-F238E27FC236}">
                      <a16:creationId xmlns:a16="http://schemas.microsoft.com/office/drawing/2014/main" id="{D4C43896-3370-3540-6589-96BAECE677C1}"/>
                    </a:ext>
                  </a:extLst>
                </p:cNvPr>
                <p:cNvSpPr txBox="1"/>
                <p:nvPr/>
              </p:nvSpPr>
              <p:spPr>
                <a:xfrm>
                  <a:off x="2097739" y="2807996"/>
                  <a:ext cx="1994254" cy="102335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endPar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77796" marR="0" lvl="0" indent="0" algn="l" rtl="0">
                    <a:lnSpc>
                      <a:spcPct val="100000"/>
                    </a:lnSpc>
                    <a:spcBef>
                      <a:spcPts val="700"/>
                    </a:spcBef>
                    <a:spcAft>
                      <a:spcPts val="0"/>
                    </a:spcAft>
                    <a:buNone/>
                  </a:pPr>
                  <a:endParaRPr lang="en-US" altLang="ja" sz="1000" dirty="0">
                    <a:latin typeface="游ゴシック" panose="020B0400000000000000" pitchFamily="50" charset="-128"/>
                    <a:ea typeface="游ゴシック" panose="020B0400000000000000" pitchFamily="50" charset="-128"/>
                    <a:cs typeface="MS Gothic"/>
                    <a:sym typeface="MS Gothic"/>
                  </a:endParaRPr>
                </a:p>
                <a:p>
                  <a:pPr marL="177796" marR="0" lvl="0" indent="0" algn="l" rtl="0">
                    <a:lnSpc>
                      <a:spcPct val="100000"/>
                    </a:lnSpc>
                    <a:spcBef>
                      <a:spcPts val="700"/>
                    </a:spcBef>
                    <a:spcAft>
                      <a:spcPts val="0"/>
                    </a:spcAft>
                    <a:buNone/>
                  </a:pPr>
                  <a:r>
                    <a:rPr lang="ja" sz="900" b="1" i="0" u="none" strike="noStrike" cap="none" dirty="0">
                      <a:solidFill>
                        <a:srgbClr val="252525"/>
                      </a:solidFill>
                      <a:latin typeface="游ゴシック" panose="020B0400000000000000" pitchFamily="50" charset="-128"/>
                      <a:ea typeface="游ゴシック" panose="020B0400000000000000" pitchFamily="50" charset="-128"/>
                      <a:cs typeface="MS Gothic"/>
                      <a:sym typeface="MS Gothic"/>
                    </a:rPr>
                    <a:t>『</a:t>
                  </a:r>
                  <a:r>
                    <a:rPr lang="ja-JP" altLang="en-US" sz="900" b="1" dirty="0">
                      <a:solidFill>
                        <a:srgbClr val="252525"/>
                      </a:solidFill>
                      <a:latin typeface="游ゴシック" panose="020B0400000000000000" pitchFamily="50" charset="-128"/>
                      <a:ea typeface="游ゴシック" panose="020B0400000000000000" pitchFamily="50" charset="-128"/>
                      <a:cs typeface="MS Gothic"/>
                      <a:sym typeface="MS Gothic"/>
                    </a:rPr>
                    <a:t>ディストリビューション</a:t>
                  </a:r>
                  <a:r>
                    <a:rPr lang="en-US" altLang="ja-JP" sz="900" b="1" dirty="0">
                      <a:solidFill>
                        <a:srgbClr val="252525"/>
                      </a:solidFill>
                      <a:latin typeface="游ゴシック" panose="020B0400000000000000" pitchFamily="50" charset="-128"/>
                      <a:ea typeface="游ゴシック" panose="020B0400000000000000" pitchFamily="50" charset="-128"/>
                      <a:cs typeface="MS Gothic"/>
                      <a:sym typeface="MS Gothic"/>
                    </a:rPr>
                    <a:t>』</a:t>
                  </a:r>
                </a:p>
                <a:p>
                  <a:pPr marL="177796" marR="0" lvl="0" indent="0" algn="l" rtl="0">
                    <a:lnSpc>
                      <a:spcPct val="100000"/>
                    </a:lnSpc>
                    <a:spcBef>
                      <a:spcPts val="700"/>
                    </a:spcBef>
                    <a:spcAft>
                      <a:spcPts val="0"/>
                    </a:spcAft>
                    <a:buNone/>
                  </a:pPr>
                  <a:r>
                    <a:rPr lang="ja-JP" altLang="en-US" sz="900" b="1" dirty="0">
                      <a:solidFill>
                        <a:srgbClr val="252525"/>
                      </a:solidFill>
                      <a:latin typeface="游ゴシック" panose="020B0400000000000000" pitchFamily="50" charset="-128"/>
                      <a:ea typeface="游ゴシック" panose="020B0400000000000000" pitchFamily="50" charset="-128"/>
                      <a:cs typeface="MS Gothic"/>
                      <a:sym typeface="MS Gothic"/>
                    </a:rPr>
                    <a:t>　メニューと</a:t>
                  </a:r>
                  <a:r>
                    <a:rPr lang="ja-JP" altLang="en-US" sz="1000" dirty="0">
                      <a:latin typeface="游ゴシック" panose="020B0400000000000000" pitchFamily="50" charset="-128"/>
                      <a:ea typeface="游ゴシック" panose="020B0400000000000000" pitchFamily="50" charset="-128"/>
                      <a:cs typeface="MS Gothic"/>
                      <a:sym typeface="MS Gothic"/>
                    </a:rPr>
                    <a:t>の組み合わせ推奨</a:t>
                  </a:r>
                  <a:endParaRPr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41" name="Google Shape;583;p20">
                  <a:extLst>
                    <a:ext uri="{FF2B5EF4-FFF2-40B4-BE49-F238E27FC236}">
                      <a16:creationId xmlns:a16="http://schemas.microsoft.com/office/drawing/2014/main" id="{AB48B244-D76D-1E57-1F67-A2DDA48CBF62}"/>
                    </a:ext>
                  </a:extLst>
                </p:cNvPr>
                <p:cNvSpPr txBox="1"/>
                <p:nvPr/>
              </p:nvSpPr>
              <p:spPr>
                <a:xfrm>
                  <a:off x="2406315" y="2902755"/>
                  <a:ext cx="1432307" cy="151005"/>
                </a:xfrm>
                <a:prstGeom prst="rect">
                  <a:avLst/>
                </a:prstGeom>
                <a:solidFill>
                  <a:srgbClr val="000000"/>
                </a:solidFill>
                <a:ln>
                  <a:noFill/>
                </a:ln>
              </p:spPr>
              <p:txBody>
                <a:bodyPr spcFirstLastPara="1" wrap="square" lIns="0" tIns="27625" rIns="0" bIns="0" anchor="t" anchorCtr="0">
                  <a:spAutoFit/>
                </a:bodyPr>
                <a:lstStyle/>
                <a:p>
                  <a:pPr marL="457189" marR="0" lvl="0" indent="0" rtl="0">
                    <a:lnSpc>
                      <a:spcPct val="100000"/>
                    </a:lnSpc>
                    <a:spcBef>
                      <a:spcPts val="0"/>
                    </a:spcBef>
                    <a:spcAft>
                      <a:spcPts val="0"/>
                    </a:spcAft>
                    <a:buNone/>
                  </a:pPr>
                  <a:r>
                    <a:rPr lang="ja-JP" altLang="en-US" sz="800" b="0"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オプション</a:t>
                  </a:r>
                  <a:endParaRPr sz="800" b="0"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p:txBody>
            </p:sp>
            <p:sp>
              <p:nvSpPr>
                <p:cNvPr id="42" name="Google Shape;714;p25">
                  <a:extLst>
                    <a:ext uri="{FF2B5EF4-FFF2-40B4-BE49-F238E27FC236}">
                      <a16:creationId xmlns:a16="http://schemas.microsoft.com/office/drawing/2014/main" id="{85319677-5E07-8BD0-2272-AFDEA511494A}"/>
                    </a:ext>
                  </a:extLst>
                </p:cNvPr>
                <p:cNvSpPr txBox="1"/>
                <p:nvPr/>
              </p:nvSpPr>
              <p:spPr>
                <a:xfrm>
                  <a:off x="261698" y="3973356"/>
                  <a:ext cx="225877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クライアント：WPS様</a:t>
                  </a: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700" b="0" i="0" u="sng"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hlinkClick r:id="rId4">
                        <a:extLst>
                          <a:ext uri="{A12FA001-AC4F-418D-AE19-62706E023703}">
                            <ahyp:hlinkClr xmlns:ahyp="http://schemas.microsoft.com/office/drawing/2018/hyperlinkcolor" val="tx"/>
                          </a:ext>
                        </a:extLst>
                      </a:hlinkClick>
                    </a:rPr>
                    <a:t>https://kurashi-to-oshare.jp/fashion/140378/</a:t>
                  </a: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grpSp>
        <p:sp>
          <p:nvSpPr>
            <p:cNvPr id="43" name="Google Shape;783;p27">
              <a:extLst>
                <a:ext uri="{FF2B5EF4-FFF2-40B4-BE49-F238E27FC236}">
                  <a16:creationId xmlns:a16="http://schemas.microsoft.com/office/drawing/2014/main" id="{851FE405-AD2B-7C8D-2E85-E2D0AB8447B8}"/>
                </a:ext>
              </a:extLst>
            </p:cNvPr>
            <p:cNvSpPr txBox="1"/>
            <p:nvPr/>
          </p:nvSpPr>
          <p:spPr>
            <a:xfrm>
              <a:off x="263423" y="229361"/>
              <a:ext cx="1086600" cy="240450"/>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lang="en-US" alt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 altLang="ja-JP" sz="900" b="1" dirty="0">
                  <a:solidFill>
                    <a:srgbClr val="FFFFFF"/>
                  </a:solidFill>
                  <a:latin typeface="游ゴシック" panose="020B0400000000000000" pitchFamily="50" charset="-128"/>
                  <a:ea typeface="游ゴシック" panose="020B0400000000000000" pitchFamily="50" charset="-128"/>
                  <a:cs typeface="MS Gothic"/>
                  <a:sym typeface="MS Gothic"/>
                </a:rPr>
                <a:t>広告メニュー</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9" name="Google Shape;774;p27">
            <a:extLst>
              <a:ext uri="{FF2B5EF4-FFF2-40B4-BE49-F238E27FC236}">
                <a16:creationId xmlns:a16="http://schemas.microsoft.com/office/drawing/2014/main" id="{AD5DFF6D-0C02-A35F-BFEE-A7E5C2470E24}"/>
              </a:ext>
            </a:extLst>
          </p:cNvPr>
          <p:cNvSpPr txBox="1"/>
          <p:nvPr/>
        </p:nvSpPr>
        <p:spPr>
          <a:xfrm>
            <a:off x="2734733" y="339451"/>
            <a:ext cx="6350822" cy="415398"/>
          </a:xfrm>
          <a:prstGeom prst="rect">
            <a:avLst/>
          </a:prstGeom>
          <a:noFill/>
          <a:ln>
            <a:noFill/>
          </a:ln>
        </p:spPr>
        <p:txBody>
          <a:bodyPr spcFirstLastPara="1" wrap="square" lIns="0" tIns="39525" rIns="0" bIns="0" anchor="t" anchorCtr="0">
            <a:spAutoFit/>
          </a:bodyPr>
          <a:lstStyle/>
          <a:p>
            <a:pPr marL="12700" marR="0" lvl="0" indent="0" algn="l" rtl="0">
              <a:lnSpc>
                <a:spcPct val="121700"/>
              </a:lnSpc>
              <a:spcBef>
                <a:spcPts val="0"/>
              </a:spcBef>
              <a:spcAft>
                <a:spcPts val="0"/>
              </a:spcAft>
              <a:buNone/>
            </a:pPr>
            <a:r>
              <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リリース、写真データ（５点まで掲載可能）などの素材をご用意いただき、編集部で記事を作成いたします。</a:t>
            </a:r>
          </a:p>
          <a:p>
            <a:pPr marL="12700" marR="0" lvl="0" indent="0" algn="l" rtl="0">
              <a:lnSpc>
                <a:spcPct val="121700"/>
              </a:lnSpc>
              <a:spcBef>
                <a:spcPts val="0"/>
              </a:spcBef>
              <a:spcAft>
                <a:spcPts val="0"/>
              </a:spcAft>
              <a:buNone/>
            </a:pPr>
            <a:r>
              <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新製品の告知や、新ブランド認知度アップを目的としたプロモーションに</a:t>
            </a:r>
            <a:r>
              <a:rPr lang="ja-JP" altLang="en-US" sz="10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短期間、低料金で制作可能</a:t>
            </a:r>
            <a:r>
              <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です。</a:t>
            </a:r>
          </a:p>
        </p:txBody>
      </p:sp>
      <p:sp>
        <p:nvSpPr>
          <p:cNvPr id="734" name="Google Shape;734;p26"/>
          <p:cNvSpPr/>
          <p:nvPr/>
        </p:nvSpPr>
        <p:spPr>
          <a:xfrm>
            <a:off x="0" y="0"/>
            <a:ext cx="1619726" cy="1235869"/>
          </a:xfrm>
          <a:custGeom>
            <a:avLst/>
            <a:gdLst/>
            <a:ahLst/>
            <a:cxnLst/>
            <a:rect l="l" t="t" r="r" b="b"/>
            <a:pathLst>
              <a:path w="2159635" h="1647825" extrusionOk="0">
                <a:moveTo>
                  <a:pt x="2159508" y="0"/>
                </a:moveTo>
                <a:lnTo>
                  <a:pt x="0" y="0"/>
                </a:lnTo>
                <a:lnTo>
                  <a:pt x="0" y="1647444"/>
                </a:lnTo>
                <a:lnTo>
                  <a:pt x="2159508" y="1647444"/>
                </a:lnTo>
                <a:lnTo>
                  <a:pt x="2159508"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37" name="Google Shape;737;p26"/>
          <p:cNvSpPr txBox="1"/>
          <p:nvPr/>
        </p:nvSpPr>
        <p:spPr>
          <a:xfrm>
            <a:off x="235324" y="820769"/>
            <a:ext cx="1183341" cy="193804"/>
          </a:xfrm>
          <a:prstGeom prst="rect">
            <a:avLst/>
          </a:prstGeom>
          <a:noFill/>
          <a:ln>
            <a:noFill/>
          </a:ln>
        </p:spPr>
        <p:txBody>
          <a:bodyPr spcFirstLastPara="1" wrap="square" lIns="0" tIns="9050" rIns="0" bIns="0" anchor="t" anchorCtr="0">
            <a:spAutoFit/>
          </a:bodyPr>
          <a:lstStyle/>
          <a:p>
            <a:pPr marL="12700" marR="0" lvl="0" indent="0" algn="l" rtl="0">
              <a:lnSpc>
                <a:spcPct val="100000"/>
              </a:lnSpc>
              <a:spcBef>
                <a:spcPts val="0"/>
              </a:spcBef>
              <a:spcAft>
                <a:spcPts val="0"/>
              </a:spcAft>
              <a:buNone/>
            </a:pPr>
            <a:r>
              <a:rPr lang="ja-JP" altLang="en-US" sz="1200" b="1" dirty="0">
                <a:solidFill>
                  <a:srgbClr val="FFFFFF"/>
                </a:solidFill>
                <a:latin typeface="游ゴシック" panose="020B0400000000000000" pitchFamily="50" charset="-128"/>
                <a:ea typeface="游ゴシック" panose="020B0400000000000000" pitchFamily="50" charset="-128"/>
                <a:cs typeface="MS Gothic"/>
                <a:sym typeface="MS Gothic"/>
              </a:rPr>
              <a:t>ニュースペイド</a:t>
            </a:r>
            <a:endParaRPr sz="12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68" name="Google Shape;768;p26"/>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23</a:t>
            </a:fld>
            <a:endParaRPr/>
          </a:p>
        </p:txBody>
      </p:sp>
      <p:grpSp>
        <p:nvGrpSpPr>
          <p:cNvPr id="4" name="グループ化 3">
            <a:extLst>
              <a:ext uri="{FF2B5EF4-FFF2-40B4-BE49-F238E27FC236}">
                <a16:creationId xmlns:a16="http://schemas.microsoft.com/office/drawing/2014/main" id="{D9B1B5BC-095E-88A5-2190-9379D823BA1D}"/>
              </a:ext>
            </a:extLst>
          </p:cNvPr>
          <p:cNvGrpSpPr/>
          <p:nvPr/>
        </p:nvGrpSpPr>
        <p:grpSpPr>
          <a:xfrm>
            <a:off x="105793" y="798573"/>
            <a:ext cx="8966146" cy="3896420"/>
            <a:chOff x="105793" y="798573"/>
            <a:chExt cx="8966146" cy="3896420"/>
          </a:xfrm>
        </p:grpSpPr>
        <p:graphicFrame>
          <p:nvGraphicFramePr>
            <p:cNvPr id="732" name="Google Shape;732;p26"/>
            <p:cNvGraphicFramePr/>
            <p:nvPr>
              <p:extLst>
                <p:ext uri="{D42A27DB-BD31-4B8C-83A1-F6EECF244321}">
                  <p14:modId xmlns:p14="http://schemas.microsoft.com/office/powerpoint/2010/main" val="1591896287"/>
                </p:ext>
              </p:extLst>
            </p:nvPr>
          </p:nvGraphicFramePr>
          <p:xfrm>
            <a:off x="4130553" y="798573"/>
            <a:ext cx="4941386" cy="3896420"/>
          </p:xfrm>
          <a:graphic>
            <a:graphicData uri="http://schemas.openxmlformats.org/drawingml/2006/table">
              <a:tbl>
                <a:tblPr firstRow="1" bandRow="1">
                  <a:noFill/>
                  <a:tableStyleId>{62A0D10D-50CF-4121-8E0F-D59097571FAB}</a:tableStyleId>
                </a:tblPr>
                <a:tblGrid>
                  <a:gridCol w="803756">
                    <a:extLst>
                      <a:ext uri="{9D8B030D-6E8A-4147-A177-3AD203B41FA5}">
                        <a16:colId xmlns:a16="http://schemas.microsoft.com/office/drawing/2014/main" val="20000"/>
                      </a:ext>
                    </a:extLst>
                  </a:gridCol>
                  <a:gridCol w="4137630">
                    <a:extLst>
                      <a:ext uri="{9D8B030D-6E8A-4147-A177-3AD203B41FA5}">
                        <a16:colId xmlns:a16="http://schemas.microsoft.com/office/drawing/2014/main" val="20001"/>
                      </a:ext>
                    </a:extLst>
                  </a:gridCol>
                </a:tblGrid>
                <a:tr h="497850">
                  <a:tc>
                    <a:txBody>
                      <a:bodyPr/>
                      <a:lstStyle/>
                      <a:p>
                        <a:pPr marL="0" marR="0" lvl="0" indent="0" algn="ctr" rtl="0">
                          <a:lnSpc>
                            <a:spcPct val="100000"/>
                          </a:lnSpc>
                          <a:spcBef>
                            <a:spcPts val="0"/>
                          </a:spcBef>
                          <a:spcAft>
                            <a:spcPts val="0"/>
                          </a:spcAft>
                          <a:buNone/>
                        </a:pPr>
                        <a:r>
                          <a:rPr lang="ja" sz="900" b="1" u="none" strike="noStrike" cap="none" dirty="0">
                            <a:latin typeface="游ゴシック" panose="020B0400000000000000" pitchFamily="50" charset="-128"/>
                            <a:ea typeface="游ゴシック" panose="020B0400000000000000" pitchFamily="50" charset="-128"/>
                            <a:cs typeface="MS Gothic"/>
                            <a:sym typeface="MS Gothic"/>
                          </a:rPr>
                          <a:t>料金</a:t>
                        </a:r>
                        <a:endParaRPr sz="1600" b="1"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en-US" altLang="ja" sz="1200" b="1" u="none" strike="noStrike" cap="none" dirty="0">
                            <a:latin typeface="游ゴシック" panose="020B0400000000000000" pitchFamily="50" charset="-128"/>
                            <a:ea typeface="游ゴシック" panose="020B0400000000000000" pitchFamily="50" charset="-128"/>
                            <a:cs typeface="MS Gothic"/>
                            <a:sym typeface="MS Gothic"/>
                          </a:rPr>
                          <a:t>G </a:t>
                        </a:r>
                        <a:r>
                          <a:rPr lang="ja" sz="1200" b="1" u="none" strike="noStrike" cap="none" dirty="0">
                            <a:latin typeface="游ゴシック" panose="020B0400000000000000" pitchFamily="50" charset="-128"/>
                            <a:ea typeface="游ゴシック" panose="020B0400000000000000" pitchFamily="50" charset="-128"/>
                            <a:cs typeface="MS Gothic"/>
                            <a:sym typeface="MS Gothic"/>
                          </a:rPr>
                          <a:t>400,000円 </a:t>
                        </a:r>
                        <a:endParaRPr sz="1600" b="1" dirty="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endParaRPr sz="6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600" b="1" u="none" strike="noStrike" cap="none" dirty="0">
                            <a:latin typeface="游ゴシック" panose="020B0400000000000000" pitchFamily="50" charset="-128"/>
                            <a:ea typeface="游ゴシック" panose="020B0400000000000000" pitchFamily="50" charset="-128"/>
                            <a:cs typeface="MS Gothic"/>
                            <a:sym typeface="MS Gothic"/>
                          </a:rPr>
                          <a:t>※税別料金です。　※制作費を含みます。</a:t>
                        </a:r>
                        <a:endParaRPr sz="600" b="1"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None/>
                        </a:pPr>
                        <a:r>
                          <a:rPr lang="ja-JP" altLang="en-US" sz="900" dirty="0">
                            <a:latin typeface="游ゴシック" panose="020B0400000000000000" pitchFamily="50" charset="-128"/>
                            <a:ea typeface="游ゴシック" panose="020B0400000000000000" pitchFamily="50" charset="-128"/>
                          </a:rPr>
                          <a:t>想定</a:t>
                        </a:r>
                        <a:r>
                          <a:rPr lang="en-US" altLang="ja-JP" sz="900" dirty="0">
                            <a:latin typeface="游ゴシック" panose="020B0400000000000000" pitchFamily="50" charset="-128"/>
                            <a:ea typeface="游ゴシック" panose="020B0400000000000000" pitchFamily="50" charset="-128"/>
                          </a:rPr>
                          <a:t>PV</a:t>
                        </a:r>
                        <a:endParaRPr sz="9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latin typeface="游ゴシック" panose="020B0400000000000000" pitchFamily="50" charset="-128"/>
                            <a:ea typeface="游ゴシック" panose="020B0400000000000000" pitchFamily="50" charset="-128"/>
                          </a:rPr>
                          <a:t>3,000PV</a:t>
                        </a:r>
                        <a:r>
                          <a:rPr lang="ja-JP" altLang="en-US" sz="900" dirty="0">
                            <a:latin typeface="游ゴシック" panose="020B0400000000000000" pitchFamily="50" charset="-128"/>
                            <a:ea typeface="游ゴシック" panose="020B0400000000000000" pitchFamily="50" charset="-128"/>
                          </a:rPr>
                          <a:t>　　</a:t>
                        </a:r>
                        <a:r>
                          <a:rPr lang="en-US" altLang="ja-JP" sz="700" b="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700" b="0" u="none" strike="noStrike" cap="none" dirty="0">
                            <a:latin typeface="游ゴシック" panose="020B0400000000000000" pitchFamily="50" charset="-128"/>
                            <a:ea typeface="游ゴシック" panose="020B0400000000000000" pitchFamily="50" charset="-128"/>
                            <a:cs typeface="MS Gothic"/>
                            <a:sym typeface="MS Gothic"/>
                          </a:rPr>
                          <a:t>長期休暇や年末年始、年度末はこの限りではありません</a:t>
                        </a:r>
                      </a:p>
                    </a:txBody>
                    <a:tcPr marL="91450" marR="91450" marT="45725" marB="4572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35018854"/>
                    </a:ext>
                  </a:extLst>
                </a:tr>
                <a:tr h="3708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計測期間</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公開日より4週間</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レポート</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PV数（合計/日別）、合計クリック数</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2"/>
                    </a:ext>
                  </a:extLst>
                </a:tr>
                <a:tr h="45720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記事公開日</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任意の平日でご希望の日時に指定していただけます。</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公開ご希望日の</a:t>
                        </a:r>
                        <a:r>
                          <a:rPr lang="en-US" altLang="ja" sz="900" u="none" strike="noStrike" cap="none" dirty="0">
                            <a:latin typeface="游ゴシック" panose="020B0400000000000000" pitchFamily="50" charset="-128"/>
                            <a:ea typeface="游ゴシック" panose="020B0400000000000000" pitchFamily="50" charset="-128"/>
                            <a:cs typeface="MS Gothic"/>
                            <a:sym typeface="MS Gothic"/>
                          </a:rPr>
                          <a:t>10</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営業</a:t>
                        </a:r>
                        <a:r>
                          <a:rPr lang="ja" sz="900" u="none" strike="noStrike" cap="none" dirty="0">
                            <a:latin typeface="游ゴシック" panose="020B0400000000000000" pitchFamily="50" charset="-128"/>
                            <a:ea typeface="游ゴシック" panose="020B0400000000000000" pitchFamily="50" charset="-128"/>
                            <a:cs typeface="MS Gothic"/>
                            <a:sym typeface="MS Gothic"/>
                          </a:rPr>
                          <a:t>日前までにお申し込みください。</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3"/>
                    </a:ext>
                  </a:extLst>
                </a:tr>
                <a:tr h="579125">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誘導枠</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・新着枠：掲載時</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・トップページスライダー枠：4週間</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・SNS投稿：掲載後3日以内</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 sz="900" u="none" strike="noStrike" cap="none" dirty="0">
                            <a:latin typeface="游ゴシック" panose="020B0400000000000000" pitchFamily="50" charset="-128"/>
                            <a:ea typeface="游ゴシック" panose="020B0400000000000000" pitchFamily="50" charset="-128"/>
                            <a:cs typeface="MS Gothic"/>
                            <a:sym typeface="MS Gothic"/>
                          </a:rPr>
                          <a:t>X</a:t>
                        </a:r>
                        <a:r>
                          <a:rPr lang="ja" sz="900" u="none" strike="noStrike" cap="none" dirty="0">
                            <a:latin typeface="游ゴシック" panose="020B0400000000000000" pitchFamily="50" charset="-128"/>
                            <a:ea typeface="游ゴシック" panose="020B0400000000000000" pitchFamily="50" charset="-128"/>
                            <a:cs typeface="MS Gothic"/>
                            <a:sym typeface="MS Gothic"/>
                          </a:rPr>
                          <a:t> / Facebook 各1回）</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4"/>
                    </a:ext>
                  </a:extLst>
                </a:tr>
                <a:tr h="4978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注意事項</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・商品概要/情報を編集部が事前に確認。メニュー可否が必須となります</a:t>
                        </a:r>
                        <a:endParaRPr lang="en-US" alt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b="1" u="none" strike="noStrike" cap="none" dirty="0">
                            <a:solidFill>
                              <a:schemeClr val="dk1"/>
                            </a:solidFill>
                            <a:latin typeface="游ゴシック" panose="020B0400000000000000" pitchFamily="50" charset="-128"/>
                            <a:ea typeface="游ゴシック" panose="020B0400000000000000" pitchFamily="50" charset="-128"/>
                            <a:sym typeface="MS Gothic"/>
                          </a:rPr>
                          <a:t>・オリエン、撮影、アサインは無し</a:t>
                        </a:r>
                        <a:endParaRPr lang="en-US" altLang="ja-JP" sz="800" b="1" u="none" strike="noStrike" cap="none" dirty="0">
                          <a:solidFill>
                            <a:schemeClr val="dk1"/>
                          </a:solidFill>
                          <a:latin typeface="游ゴシック" panose="020B0400000000000000" pitchFamily="50" charset="-128"/>
                          <a:ea typeface="游ゴシック" panose="020B0400000000000000" pitchFamily="50" charset="-128"/>
                          <a:sym typeface="MS Gothic"/>
                        </a:endParaRPr>
                      </a:p>
                      <a:p>
                        <a:pPr marL="0" marR="0" lvl="0" indent="0" algn="l" rtl="0">
                          <a:lnSpc>
                            <a:spcPct val="100000"/>
                          </a:lnSpc>
                          <a:spcBef>
                            <a:spcPts val="0"/>
                          </a:spcBef>
                          <a:spcAft>
                            <a:spcPts val="0"/>
                          </a:spcAft>
                          <a:buNone/>
                        </a:pPr>
                        <a:r>
                          <a:rPr lang="ja-JP" altLang="en-US" sz="800" b="1" u="none" strike="noStrike" cap="none" dirty="0">
                            <a:solidFill>
                              <a:schemeClr val="dk1"/>
                            </a:solidFill>
                            <a:latin typeface="游ゴシック" panose="020B0400000000000000" pitchFamily="50" charset="-128"/>
                            <a:ea typeface="游ゴシック" panose="020B0400000000000000" pitchFamily="50" charset="-128"/>
                            <a:sym typeface="MS Gothic"/>
                          </a:rPr>
                          <a:t>・初稿のファクトチェック</a:t>
                        </a:r>
                        <a:r>
                          <a:rPr lang="en-US" altLang="ja-JP" sz="800" b="1" u="none" strike="noStrike" cap="none" dirty="0">
                            <a:solidFill>
                              <a:schemeClr val="dk1"/>
                            </a:solidFill>
                            <a:latin typeface="游ゴシック" panose="020B0400000000000000" pitchFamily="50" charset="-128"/>
                            <a:ea typeface="游ゴシック" panose="020B0400000000000000" pitchFamily="50" charset="-128"/>
                            <a:sym typeface="MS Gothic"/>
                          </a:rPr>
                          <a:t>1</a:t>
                        </a:r>
                        <a:r>
                          <a:rPr lang="ja-JP" altLang="en-US" sz="800" b="1" u="none" strike="noStrike" cap="none" dirty="0">
                            <a:solidFill>
                              <a:schemeClr val="dk1"/>
                            </a:solidFill>
                            <a:latin typeface="游ゴシック" panose="020B0400000000000000" pitchFamily="50" charset="-128"/>
                            <a:ea typeface="游ゴシック" panose="020B0400000000000000" pitchFamily="50" charset="-128"/>
                            <a:sym typeface="MS Gothic"/>
                          </a:rPr>
                          <a:t>回のみ</a:t>
                        </a:r>
                        <a:endParaRPr sz="1600" b="1" dirty="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r>
                          <a:rPr 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・外部配信を行う場合がございます。</a:t>
                        </a:r>
                        <a:endParaRPr lang="en-US" alt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・運用広告の配信用入稿物については、生成</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AI</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を活用する場合がございます。</a:t>
                        </a:r>
                        <a:endParaRPr lang="en-US" alt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・記事タイトルおよびサムネイルは公開後にも変更する場合がございます。</a:t>
                        </a:r>
                        <a:endParaRPr sz="1600" dirty="0"/>
                      </a:p>
                      <a:p>
                        <a:pPr marL="0" marR="0" lvl="0" indent="0" algn="l" rtl="0">
                          <a:lnSpc>
                            <a:spcPct val="100000"/>
                          </a:lnSpc>
                          <a:spcBef>
                            <a:spcPts val="0"/>
                          </a:spcBef>
                          <a:spcAft>
                            <a:spcPts val="0"/>
                          </a:spcAft>
                          <a:buNone/>
                        </a:pPr>
                        <a:r>
                          <a:rPr 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・二次利用については各営業担当にご相談ください。</a:t>
                        </a:r>
                        <a:endParaRPr lang="en-US" altLang="ja" sz="16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SNS</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投稿には</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PR</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（大文字） ＃貴社名もしくは正式なサービス</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商品名</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　の順にて、ハッシュタグ列冒頭に記載します。</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5"/>
                    </a:ext>
                  </a:extLst>
                </a:tr>
              </a:tbl>
            </a:graphicData>
          </a:graphic>
        </p:graphicFrame>
        <p:grpSp>
          <p:nvGrpSpPr>
            <p:cNvPr id="2" name="グループ化 1">
              <a:extLst>
                <a:ext uri="{FF2B5EF4-FFF2-40B4-BE49-F238E27FC236}">
                  <a16:creationId xmlns:a16="http://schemas.microsoft.com/office/drawing/2014/main" id="{0E7A7E71-FC5D-65F0-4459-5BFD6B028BCC}"/>
                </a:ext>
              </a:extLst>
            </p:cNvPr>
            <p:cNvGrpSpPr/>
            <p:nvPr/>
          </p:nvGrpSpPr>
          <p:grpSpPr>
            <a:xfrm>
              <a:off x="105793" y="1296015"/>
              <a:ext cx="2258775" cy="3101218"/>
              <a:chOff x="105793" y="1296015"/>
              <a:chExt cx="2258775" cy="3101218"/>
            </a:xfrm>
          </p:grpSpPr>
          <p:sp>
            <p:nvSpPr>
              <p:cNvPr id="760" name="Google Shape;760;p26"/>
              <p:cNvSpPr txBox="1"/>
              <p:nvPr/>
            </p:nvSpPr>
            <p:spPr>
              <a:xfrm>
                <a:off x="105793" y="4089497"/>
                <a:ext cx="225877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クライアント：</a:t>
                </a:r>
                <a:r>
                  <a:rPr lang="ja-JP" altLang="en-US" sz="700" dirty="0">
                    <a:latin typeface="游ゴシック" panose="020B0400000000000000" pitchFamily="50" charset="-128"/>
                    <a:ea typeface="游ゴシック" panose="020B0400000000000000" pitchFamily="50" charset="-128"/>
                    <a:cs typeface="MS Gothic"/>
                    <a:sym typeface="MS Gothic"/>
                  </a:rPr>
                  <a:t>ディノスコーポレーション</a:t>
                </a:r>
                <a:r>
                  <a:rPr lang="ja"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様</a:t>
                </a: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en-US" altLang="ja" sz="700" b="0" i="0" u="sng"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hlinkClick r:id="rId3"/>
                  </a:rPr>
                  <a:t>https://kurashi-to-oshare.jp/life/166251/</a:t>
                </a:r>
                <a:endParaRPr lang="en-US" altLang="ja" sz="700" b="0" i="0" u="sng"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nvGrpSpPr>
              <p:cNvPr id="3" name="グループ化 2">
                <a:extLst>
                  <a:ext uri="{FF2B5EF4-FFF2-40B4-BE49-F238E27FC236}">
                    <a16:creationId xmlns:a16="http://schemas.microsoft.com/office/drawing/2014/main" id="{2F2FB2FF-EAA4-FA84-7FF2-C4E544056DAA}"/>
                  </a:ext>
                </a:extLst>
              </p:cNvPr>
              <p:cNvGrpSpPr/>
              <p:nvPr/>
            </p:nvGrpSpPr>
            <p:grpSpPr>
              <a:xfrm>
                <a:off x="286713" y="1296015"/>
                <a:ext cx="1646741" cy="2642013"/>
                <a:chOff x="374125" y="1343083"/>
                <a:chExt cx="1646741" cy="2642013"/>
              </a:xfrm>
            </p:grpSpPr>
            <p:pic>
              <p:nvPicPr>
                <p:cNvPr id="7" name="図 6">
                  <a:extLst>
                    <a:ext uri="{FF2B5EF4-FFF2-40B4-BE49-F238E27FC236}">
                      <a16:creationId xmlns:a16="http://schemas.microsoft.com/office/drawing/2014/main" id="{D7EB88EA-5A49-A654-ADDA-5C4F4631C08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8760" y="1343083"/>
                  <a:ext cx="1642106" cy="2607148"/>
                </a:xfrm>
                <a:prstGeom prst="rect">
                  <a:avLst/>
                </a:prstGeom>
              </p:spPr>
            </p:pic>
            <p:sp>
              <p:nvSpPr>
                <p:cNvPr id="763" name="Google Shape;763;p26"/>
                <p:cNvSpPr/>
                <p:nvPr/>
              </p:nvSpPr>
              <p:spPr>
                <a:xfrm>
                  <a:off x="374125" y="1653938"/>
                  <a:ext cx="1104285" cy="2331158"/>
                </a:xfrm>
                <a:prstGeom prst="rect">
                  <a:avLst/>
                </a:prstGeom>
                <a:solidFill>
                  <a:srgbClr val="FF0000">
                    <a:alpha val="20000"/>
                  </a:srgbClr>
                </a:solid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p:txBody>
            </p:sp>
          </p:grpSp>
        </p:grpSp>
      </p:grpSp>
      <p:sp>
        <p:nvSpPr>
          <p:cNvPr id="21" name="Google Shape;783;p27">
            <a:extLst>
              <a:ext uri="{FF2B5EF4-FFF2-40B4-BE49-F238E27FC236}">
                <a16:creationId xmlns:a16="http://schemas.microsoft.com/office/drawing/2014/main" id="{554327A0-AD4D-DBCA-0D26-93D912E50F71}"/>
              </a:ext>
            </a:extLst>
          </p:cNvPr>
          <p:cNvSpPr txBox="1"/>
          <p:nvPr/>
        </p:nvSpPr>
        <p:spPr>
          <a:xfrm>
            <a:off x="263423" y="229361"/>
            <a:ext cx="1086600" cy="240450"/>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lang="en-US" alt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 altLang="ja-JP" sz="900" b="1" dirty="0">
                <a:solidFill>
                  <a:srgbClr val="FFFFFF"/>
                </a:solidFill>
                <a:latin typeface="游ゴシック" panose="020B0400000000000000" pitchFamily="50" charset="-128"/>
                <a:ea typeface="游ゴシック" panose="020B0400000000000000" pitchFamily="50" charset="-128"/>
                <a:cs typeface="MS Gothic"/>
                <a:sym typeface="MS Gothic"/>
              </a:rPr>
              <a:t>広告メニュー</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68" name="Google Shape;768;p26"/>
          <p:cNvSpPr txBox="1">
            <a:spLocks noGrp="1"/>
          </p:cNvSpPr>
          <p:nvPr>
            <p:ph type="sldNum" idx="12"/>
          </p:nvPr>
        </p:nvSpPr>
        <p:spPr>
          <a:xfrm>
            <a:off x="8690344" y="4983902"/>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24</a:t>
            </a:fld>
            <a:endParaRPr/>
          </a:p>
        </p:txBody>
      </p:sp>
      <p:grpSp>
        <p:nvGrpSpPr>
          <p:cNvPr id="3" name="グループ化 2">
            <a:extLst>
              <a:ext uri="{FF2B5EF4-FFF2-40B4-BE49-F238E27FC236}">
                <a16:creationId xmlns:a16="http://schemas.microsoft.com/office/drawing/2014/main" id="{CD21B92D-B9B6-5968-37DC-72D8133276B8}"/>
              </a:ext>
            </a:extLst>
          </p:cNvPr>
          <p:cNvGrpSpPr/>
          <p:nvPr/>
        </p:nvGrpSpPr>
        <p:grpSpPr>
          <a:xfrm>
            <a:off x="-107584" y="0"/>
            <a:ext cx="9173003" cy="5028871"/>
            <a:chOff x="-107584" y="0"/>
            <a:chExt cx="9173003" cy="5028871"/>
          </a:xfrm>
        </p:grpSpPr>
        <p:sp>
          <p:nvSpPr>
            <p:cNvPr id="9" name="Google Shape;774;p27">
              <a:extLst>
                <a:ext uri="{FF2B5EF4-FFF2-40B4-BE49-F238E27FC236}">
                  <a16:creationId xmlns:a16="http://schemas.microsoft.com/office/drawing/2014/main" id="{AD5DFF6D-0C02-A35F-BFEE-A7E5C2470E24}"/>
                </a:ext>
              </a:extLst>
            </p:cNvPr>
            <p:cNvSpPr txBox="1"/>
            <p:nvPr/>
          </p:nvSpPr>
          <p:spPr>
            <a:xfrm>
              <a:off x="4423145" y="36039"/>
              <a:ext cx="4543647" cy="415398"/>
            </a:xfrm>
            <a:prstGeom prst="rect">
              <a:avLst/>
            </a:prstGeom>
            <a:noFill/>
            <a:ln>
              <a:noFill/>
            </a:ln>
          </p:spPr>
          <p:txBody>
            <a:bodyPr spcFirstLastPara="1" wrap="square" lIns="0" tIns="39525" rIns="0" bIns="0" anchor="t" anchorCtr="0">
              <a:spAutoFit/>
            </a:bodyPr>
            <a:lstStyle/>
            <a:p>
              <a:pPr marL="12700" marR="0" lvl="0" indent="0" algn="l" rtl="0">
                <a:lnSpc>
                  <a:spcPct val="121700"/>
                </a:lnSpc>
                <a:spcBef>
                  <a:spcPts val="0"/>
                </a:spcBef>
                <a:spcAft>
                  <a:spcPts val="0"/>
                </a:spcAft>
                <a:buNone/>
              </a:pPr>
              <a:r>
                <a:rPr lang="ja-JP" altLang="en-US" sz="1000" dirty="0">
                  <a:latin typeface="游ゴシック" panose="020B0400000000000000" pitchFamily="50" charset="-128"/>
                  <a:ea typeface="游ゴシック" panose="020B0400000000000000" pitchFamily="50" charset="-128"/>
                  <a:cs typeface="MS Gothic"/>
                  <a:sym typeface="MS Gothic"/>
                </a:rPr>
                <a:t>「暮らしのおへそ」編集ディレクター</a:t>
              </a:r>
              <a:r>
                <a:rPr lang="en-US" altLang="ja-JP" sz="1000" dirty="0">
                  <a:latin typeface="游ゴシック" panose="020B0400000000000000" pitchFamily="50" charset="-128"/>
                  <a:ea typeface="游ゴシック" panose="020B0400000000000000" pitchFamily="50" charset="-128"/>
                  <a:cs typeface="MS Gothic"/>
                  <a:sym typeface="MS Gothic"/>
                </a:rPr>
                <a:t>/</a:t>
              </a:r>
              <a:r>
                <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一田憲子さんと編集</a:t>
              </a:r>
              <a:r>
                <a:rPr lang="ja-JP" altLang="en-US" sz="1000" dirty="0">
                  <a:latin typeface="游ゴシック" panose="020B0400000000000000" pitchFamily="50" charset="-128"/>
                  <a:ea typeface="游ゴシック" panose="020B0400000000000000" pitchFamily="50" charset="-128"/>
                  <a:cs typeface="MS Gothic"/>
                  <a:sym typeface="MS Gothic"/>
                </a:rPr>
                <a:t>担当</a:t>
              </a:r>
              <a:r>
                <a:rPr lang="en-US" altLang="ja-JP"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1000" dirty="0">
                  <a:latin typeface="游ゴシック" panose="020B0400000000000000" pitchFamily="50" charset="-128"/>
                  <a:ea typeface="游ゴシック" panose="020B0400000000000000" pitchFamily="50" charset="-128"/>
                  <a:cs typeface="MS Gothic"/>
                  <a:sym typeface="MS Gothic"/>
                </a:rPr>
                <a:t>木村愛による</a:t>
              </a:r>
              <a:endParaRPr lang="en-US" altLang="ja-JP" sz="1000" dirty="0">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21700"/>
                </a:lnSpc>
                <a:spcBef>
                  <a:spcPts val="0"/>
                </a:spcBef>
                <a:spcAft>
                  <a:spcPts val="0"/>
                </a:spcAft>
                <a:buNone/>
              </a:pPr>
              <a:r>
                <a:rPr lang="ja-JP" altLang="en-US" sz="1000" dirty="0">
                  <a:latin typeface="游ゴシック" panose="020B0400000000000000" pitchFamily="50" charset="-128"/>
                  <a:ea typeface="游ゴシック" panose="020B0400000000000000" pitchFamily="50" charset="-128"/>
                  <a:cs typeface="MS Gothic"/>
                  <a:sym typeface="MS Gothic"/>
                </a:rPr>
                <a:t>　ポッドキャスト番組</a:t>
              </a:r>
              <a:r>
                <a:rPr lang="en-US" altLang="ja-JP" sz="1000" dirty="0">
                  <a:latin typeface="游ゴシック" panose="020B0400000000000000" pitchFamily="50" charset="-128"/>
                  <a:ea typeface="游ゴシック" panose="020B0400000000000000" pitchFamily="50" charset="-128"/>
                  <a:cs typeface="MS Gothic"/>
                  <a:sym typeface="MS Gothic"/>
                </a:rPr>
                <a:t>『</a:t>
              </a:r>
              <a:r>
                <a:rPr lang="ja-JP" altLang="en-US" sz="1000" dirty="0">
                  <a:latin typeface="游ゴシック" panose="020B0400000000000000" pitchFamily="50" charset="-128"/>
                  <a:ea typeface="游ゴシック" panose="020B0400000000000000" pitchFamily="50" charset="-128"/>
                  <a:cs typeface="MS Gothic"/>
                  <a:sym typeface="MS Gothic"/>
                </a:rPr>
                <a:t>おへそラジオ</a:t>
              </a:r>
              <a:r>
                <a:rPr lang="en-US" altLang="ja-JP" sz="1000" dirty="0">
                  <a:latin typeface="游ゴシック" panose="020B0400000000000000" pitchFamily="50" charset="-128"/>
                  <a:ea typeface="游ゴシック" panose="020B0400000000000000" pitchFamily="50" charset="-128"/>
                  <a:cs typeface="MS Gothic"/>
                  <a:sym typeface="MS Gothic"/>
                </a:rPr>
                <a:t>』</a:t>
              </a:r>
              <a:r>
                <a:rPr lang="ja-JP" altLang="en-US" sz="1000" dirty="0">
                  <a:latin typeface="游ゴシック" panose="020B0400000000000000" pitchFamily="50" charset="-128"/>
                  <a:ea typeface="游ゴシック" panose="020B0400000000000000" pitchFamily="50" charset="-128"/>
                  <a:cs typeface="MS Gothic"/>
                  <a:sym typeface="MS Gothic"/>
                </a:rPr>
                <a:t>の中で、貴社商品を紹介いたします。</a:t>
              </a:r>
              <a:endPar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34" name="Google Shape;734;p26"/>
            <p:cNvSpPr/>
            <p:nvPr/>
          </p:nvSpPr>
          <p:spPr>
            <a:xfrm>
              <a:off x="0" y="0"/>
              <a:ext cx="1619726" cy="1235869"/>
            </a:xfrm>
            <a:custGeom>
              <a:avLst/>
              <a:gdLst/>
              <a:ahLst/>
              <a:cxnLst/>
              <a:rect l="l" t="t" r="r" b="b"/>
              <a:pathLst>
                <a:path w="2159635" h="1647825" extrusionOk="0">
                  <a:moveTo>
                    <a:pt x="2159508" y="0"/>
                  </a:moveTo>
                  <a:lnTo>
                    <a:pt x="0" y="0"/>
                  </a:lnTo>
                  <a:lnTo>
                    <a:pt x="0" y="1647444"/>
                  </a:lnTo>
                  <a:lnTo>
                    <a:pt x="2159508" y="1647444"/>
                  </a:lnTo>
                  <a:lnTo>
                    <a:pt x="2159508"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37" name="Google Shape;737;p26"/>
            <p:cNvSpPr txBox="1"/>
            <p:nvPr/>
          </p:nvSpPr>
          <p:spPr>
            <a:xfrm>
              <a:off x="-107584" y="820769"/>
              <a:ext cx="1855694" cy="347693"/>
            </a:xfrm>
            <a:prstGeom prst="rect">
              <a:avLst/>
            </a:prstGeom>
            <a:noFill/>
            <a:ln>
              <a:noFill/>
            </a:ln>
          </p:spPr>
          <p:txBody>
            <a:bodyPr spcFirstLastPara="1" wrap="square" lIns="0" tIns="9050" rIns="0" bIns="0" anchor="t" anchorCtr="0">
              <a:spAutoFit/>
            </a:bodyPr>
            <a:lstStyle/>
            <a:p>
              <a:pPr marL="12700" marR="0" lvl="0" indent="0" algn="ctr" rtl="0">
                <a:lnSpc>
                  <a:spcPct val="100000"/>
                </a:lnSpc>
                <a:spcBef>
                  <a:spcPts val="0"/>
                </a:spcBef>
                <a:spcAft>
                  <a:spcPts val="0"/>
                </a:spcAft>
                <a:buNone/>
              </a:pPr>
              <a:r>
                <a:rPr lang="en-US" altLang="ja-JP" sz="11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a:t>
              </a:r>
              <a:r>
                <a:rPr lang="ja-JP" altLang="en-US" sz="11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暮らしのおへそラジオ</a:t>
              </a:r>
              <a:r>
                <a:rPr lang="en-US" altLang="ja-JP" sz="11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a:t>
              </a:r>
            </a:p>
            <a:p>
              <a:pPr marL="12700" marR="0" lvl="0" indent="0" algn="ctr" rtl="0">
                <a:lnSpc>
                  <a:spcPct val="100000"/>
                </a:lnSpc>
                <a:spcBef>
                  <a:spcPts val="0"/>
                </a:spcBef>
                <a:spcAft>
                  <a:spcPts val="0"/>
                </a:spcAft>
                <a:buNone/>
              </a:pPr>
              <a:r>
                <a:rPr lang="ja-JP" altLang="en-US" sz="1100" b="1" dirty="0">
                  <a:solidFill>
                    <a:srgbClr val="FFFFFF"/>
                  </a:solidFill>
                  <a:latin typeface="游ゴシック" panose="020B0400000000000000" pitchFamily="50" charset="-128"/>
                  <a:ea typeface="游ゴシック" panose="020B0400000000000000" pitchFamily="50" charset="-128"/>
                  <a:cs typeface="MS Gothic"/>
                  <a:sym typeface="MS Gothic"/>
                </a:rPr>
                <a:t>スポンサード</a:t>
              </a:r>
              <a:endParaRPr sz="11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aphicFrame>
          <p:nvGraphicFramePr>
            <p:cNvPr id="732" name="Google Shape;732;p26"/>
            <p:cNvGraphicFramePr/>
            <p:nvPr>
              <p:extLst>
                <p:ext uri="{D42A27DB-BD31-4B8C-83A1-F6EECF244321}">
                  <p14:modId xmlns:p14="http://schemas.microsoft.com/office/powerpoint/2010/main" val="3047919041"/>
                </p:ext>
              </p:extLst>
            </p:nvPr>
          </p:nvGraphicFramePr>
          <p:xfrm>
            <a:off x="3986212" y="482017"/>
            <a:ext cx="5079207" cy="4478635"/>
          </p:xfrm>
          <a:graphic>
            <a:graphicData uri="http://schemas.openxmlformats.org/drawingml/2006/table">
              <a:tbl>
                <a:tblPr firstRow="1" bandRow="1">
                  <a:noFill/>
                  <a:tableStyleId>{62A0D10D-50CF-4121-8E0F-D59097571FAB}</a:tableStyleId>
                </a:tblPr>
                <a:tblGrid>
                  <a:gridCol w="1220064">
                    <a:extLst>
                      <a:ext uri="{9D8B030D-6E8A-4147-A177-3AD203B41FA5}">
                        <a16:colId xmlns:a16="http://schemas.microsoft.com/office/drawing/2014/main" val="20000"/>
                      </a:ext>
                    </a:extLst>
                  </a:gridCol>
                  <a:gridCol w="3859143">
                    <a:extLst>
                      <a:ext uri="{9D8B030D-6E8A-4147-A177-3AD203B41FA5}">
                        <a16:colId xmlns:a16="http://schemas.microsoft.com/office/drawing/2014/main" val="20001"/>
                      </a:ext>
                    </a:extLst>
                  </a:gridCol>
                </a:tblGrid>
                <a:tr h="441210">
                  <a:tc>
                    <a:txBody>
                      <a:bodyPr/>
                      <a:lstStyle/>
                      <a:p>
                        <a:pPr marL="0" marR="0" lvl="0" indent="0" algn="ctr" rtl="0">
                          <a:lnSpc>
                            <a:spcPct val="100000"/>
                          </a:lnSpc>
                          <a:spcBef>
                            <a:spcPts val="0"/>
                          </a:spcBef>
                          <a:spcAft>
                            <a:spcPts val="0"/>
                          </a:spcAft>
                          <a:buNone/>
                        </a:pPr>
                        <a:r>
                          <a:rPr lang="ja" sz="900" b="1" u="none" strike="noStrike" cap="none" dirty="0">
                            <a:latin typeface="游ゴシック" panose="020B0400000000000000" pitchFamily="50" charset="-128"/>
                            <a:ea typeface="游ゴシック" panose="020B0400000000000000" pitchFamily="50" charset="-128"/>
                            <a:cs typeface="MS Gothic"/>
                            <a:sym typeface="MS Gothic"/>
                          </a:rPr>
                          <a:t>料金</a:t>
                        </a:r>
                        <a:endParaRPr sz="1600" b="1"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en-US" altLang="ja" sz="1200" b="1" u="none" strike="noStrike" cap="none" dirty="0">
                            <a:latin typeface="游ゴシック" panose="020B0400000000000000" pitchFamily="50" charset="-128"/>
                            <a:ea typeface="游ゴシック" panose="020B0400000000000000" pitchFamily="50" charset="-128"/>
                            <a:cs typeface="MS Gothic"/>
                            <a:sym typeface="MS Gothic"/>
                          </a:rPr>
                          <a:t>G </a:t>
                        </a:r>
                        <a:r>
                          <a:rPr lang="ja" sz="1200" b="1" u="none" strike="noStrike" cap="none" dirty="0">
                            <a:latin typeface="游ゴシック" panose="020B0400000000000000" pitchFamily="50" charset="-128"/>
                            <a:ea typeface="游ゴシック" panose="020B0400000000000000" pitchFamily="50" charset="-128"/>
                            <a:cs typeface="MS Gothic"/>
                            <a:sym typeface="MS Gothic"/>
                          </a:rPr>
                          <a:t>400,000円</a:t>
                        </a:r>
                        <a:r>
                          <a:rPr lang="ja-JP" altLang="en-US" sz="1200" b="1" u="none" strike="noStrike" cap="none" dirty="0">
                            <a:latin typeface="游ゴシック" panose="020B0400000000000000" pitchFamily="50" charset="-128"/>
                            <a:ea typeface="游ゴシック" panose="020B0400000000000000" pitchFamily="50" charset="-128"/>
                            <a:cs typeface="MS Gothic"/>
                            <a:sym typeface="MS Gothic"/>
                          </a:rPr>
                          <a:t>（ニュースペイド＋音声メディア）</a:t>
                        </a:r>
                        <a:endParaRPr sz="1600" b="1" dirty="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endParaRPr sz="6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600" b="1" u="none" strike="noStrike" cap="none" dirty="0">
                            <a:latin typeface="游ゴシック" panose="020B0400000000000000" pitchFamily="50" charset="-128"/>
                            <a:ea typeface="游ゴシック" panose="020B0400000000000000" pitchFamily="50" charset="-128"/>
                            <a:cs typeface="MS Gothic"/>
                            <a:sym typeface="MS Gothic"/>
                          </a:rPr>
                          <a:t>※税別料金です。　※制作費を含みます。</a:t>
                        </a:r>
                        <a:endParaRPr sz="600" b="1"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0"/>
                    </a:ext>
                  </a:extLst>
                </a:tr>
                <a:tr h="352970">
                  <a:tc>
                    <a:txBody>
                      <a:bodyPr/>
                      <a:lstStyle/>
                      <a:p>
                        <a:pPr marL="0" marR="0" lvl="0" indent="0" algn="ctr" rtl="0">
                          <a:lnSpc>
                            <a:spcPct val="100000"/>
                          </a:lnSpc>
                          <a:spcBef>
                            <a:spcPts val="0"/>
                          </a:spcBef>
                          <a:spcAft>
                            <a:spcPts val="0"/>
                          </a:spcAft>
                          <a:buNone/>
                        </a:pPr>
                        <a:r>
                          <a:rPr lang="ja-JP" altLang="en-US" sz="900" dirty="0">
                            <a:latin typeface="游ゴシック" panose="020B0400000000000000" pitchFamily="50" charset="-128"/>
                            <a:ea typeface="游ゴシック" panose="020B0400000000000000" pitchFamily="50" charset="-128"/>
                          </a:rPr>
                          <a:t>想定</a:t>
                        </a:r>
                        <a:r>
                          <a:rPr lang="en-US" altLang="ja-JP" sz="900" dirty="0">
                            <a:latin typeface="游ゴシック" panose="020B0400000000000000" pitchFamily="50" charset="-128"/>
                            <a:ea typeface="游ゴシック" panose="020B0400000000000000" pitchFamily="50" charset="-128"/>
                          </a:rPr>
                          <a:t>PV</a:t>
                        </a:r>
                        <a:endParaRPr sz="9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latin typeface="游ゴシック" panose="020B0400000000000000" pitchFamily="50" charset="-128"/>
                            <a:ea typeface="游ゴシック" panose="020B0400000000000000" pitchFamily="50" charset="-128"/>
                          </a:rPr>
                          <a:t>A  3,000PV</a:t>
                        </a:r>
                        <a:r>
                          <a:rPr lang="ja-JP" altLang="en-US" sz="900" dirty="0">
                            <a:latin typeface="游ゴシック" panose="020B0400000000000000" pitchFamily="50" charset="-128"/>
                            <a:ea typeface="游ゴシック" panose="020B0400000000000000" pitchFamily="50" charset="-128"/>
                          </a:rPr>
                          <a:t>　　</a:t>
                        </a:r>
                        <a:r>
                          <a:rPr lang="en-US" altLang="ja-JP" sz="700" b="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700" b="0" u="none" strike="noStrike" cap="none" dirty="0">
                            <a:latin typeface="游ゴシック" panose="020B0400000000000000" pitchFamily="50" charset="-128"/>
                            <a:ea typeface="游ゴシック" panose="020B0400000000000000" pitchFamily="50" charset="-128"/>
                            <a:cs typeface="MS Gothic"/>
                            <a:sym typeface="MS Gothic"/>
                          </a:rPr>
                          <a:t>長期休暇や年末年始、年度末はこの限りではありません</a:t>
                        </a:r>
                        <a:endParaRPr lang="en-US" altLang="ja-JP" sz="700" b="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9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b</a:t>
                        </a:r>
                        <a:r>
                          <a:rPr lang="ja-JP" altLang="en-US" sz="9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en-US" altLang="ja-JP" sz="9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10</a:t>
                        </a:r>
                        <a:r>
                          <a:rPr lang="ja-JP" altLang="en-US" sz="9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分</a:t>
                        </a:r>
                        <a:r>
                          <a:rPr lang="en-US" altLang="ja-JP" sz="9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9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１）  計 想定再生回数</a:t>
                        </a:r>
                        <a:r>
                          <a:rPr lang="en-US" altLang="ja-JP" sz="9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5,000</a:t>
                        </a:r>
                        <a:r>
                          <a:rPr lang="ja-JP" altLang="en-US" sz="9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回</a:t>
                        </a:r>
                        <a:r>
                          <a:rPr lang="en-US" altLang="ja-JP" sz="9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9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回放送</a:t>
                        </a:r>
                      </a:p>
                    </a:txBody>
                    <a:tcPr marL="91450" marR="91450" marT="45725" marB="4572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35018854"/>
                    </a:ext>
                  </a:extLst>
                </a:tr>
                <a:tr h="326734">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計測期間</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ともに</a:t>
                        </a:r>
                        <a:r>
                          <a:rPr lang="ja" sz="900" u="none" strike="noStrike" cap="none" dirty="0">
                            <a:latin typeface="游ゴシック" panose="020B0400000000000000" pitchFamily="50" charset="-128"/>
                            <a:ea typeface="游ゴシック" panose="020B0400000000000000" pitchFamily="50" charset="-128"/>
                            <a:cs typeface="MS Gothic"/>
                            <a:sym typeface="MS Gothic"/>
                          </a:rPr>
                          <a:t>公開日より4週間</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1"/>
                    </a:ext>
                  </a:extLst>
                </a:tr>
                <a:tr h="35297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レポート</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None/>
                        </a:pPr>
                        <a:r>
                          <a:rPr lang="en-US" altLang="ja" sz="900" u="none" strike="noStrike" cap="none" dirty="0">
                            <a:latin typeface="游ゴシック" panose="020B0400000000000000" pitchFamily="50" charset="-128"/>
                            <a:ea typeface="游ゴシック" panose="020B0400000000000000" pitchFamily="50" charset="-128"/>
                            <a:cs typeface="MS Gothic"/>
                            <a:sym typeface="MS Gothic"/>
                          </a:rPr>
                          <a:t>a</a:t>
                        </a:r>
                        <a:r>
                          <a:rPr lang="ja" sz="900" u="none" strike="noStrike" cap="none" dirty="0">
                            <a:latin typeface="游ゴシック" panose="020B0400000000000000" pitchFamily="50" charset="-128"/>
                            <a:ea typeface="游ゴシック" panose="020B0400000000000000" pitchFamily="50" charset="-128"/>
                            <a:cs typeface="MS Gothic"/>
                            <a:sym typeface="MS Gothic"/>
                          </a:rPr>
                          <a:t>PV数（合計/日別）、合計クリック数</a:t>
                        </a:r>
                        <a:endParaRPr lang="en-US" altLang="ja"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en-US" altLang="ja-JP" sz="900" u="none" strike="noStrike" cap="none" dirty="0">
                            <a:latin typeface="游ゴシック" panose="020B0400000000000000" pitchFamily="50" charset="-128"/>
                            <a:ea typeface="游ゴシック" panose="020B0400000000000000" pitchFamily="50" charset="-128"/>
                            <a:sym typeface="MS Gothic"/>
                          </a:rPr>
                          <a:t>b</a:t>
                        </a:r>
                        <a:r>
                          <a:rPr lang="ja-JP" altLang="en-US" sz="900" u="none" strike="noStrike" cap="none" dirty="0">
                            <a:latin typeface="游ゴシック" panose="020B0400000000000000" pitchFamily="50" charset="-128"/>
                            <a:ea typeface="游ゴシック" panose="020B0400000000000000" pitchFamily="50" charset="-128"/>
                            <a:sym typeface="MS Gothic"/>
                          </a:rPr>
                          <a:t>再生回数</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2"/>
                    </a:ext>
                  </a:extLst>
                </a:tr>
                <a:tr h="402811">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記事公開日</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任意の平日でご希望の日時に指定していただけます。</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公開ご希望日の</a:t>
                        </a:r>
                        <a:r>
                          <a:rPr lang="en-US" altLang="ja" sz="9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40</a:t>
                        </a:r>
                        <a:r>
                          <a:rPr lang="ja-JP" altLang="en-US" sz="9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営業</a:t>
                        </a:r>
                        <a:r>
                          <a:rPr lang="ja" sz="9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日前</a:t>
                        </a:r>
                        <a:r>
                          <a:rPr lang="en-US" altLang="ja" sz="9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(2</a:t>
                        </a:r>
                        <a:r>
                          <a:rPr lang="ja-JP" altLang="en-US" sz="9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か月前</a:t>
                        </a:r>
                        <a:r>
                          <a:rPr lang="en-US" altLang="ja" sz="9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a:t>
                        </a:r>
                        <a:r>
                          <a:rPr lang="ja" sz="9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まで</a:t>
                        </a:r>
                        <a:r>
                          <a:rPr lang="ja" sz="900" u="none" strike="noStrike" cap="none" dirty="0">
                            <a:latin typeface="游ゴシック" panose="020B0400000000000000" pitchFamily="50" charset="-128"/>
                            <a:ea typeface="游ゴシック" panose="020B0400000000000000" pitchFamily="50" charset="-128"/>
                            <a:cs typeface="MS Gothic"/>
                            <a:sym typeface="MS Gothic"/>
                          </a:rPr>
                          <a:t>にお申し込みください。</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3"/>
                    </a:ext>
                  </a:extLst>
                </a:tr>
                <a:tr h="61769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誘導枠</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・新着枠：掲載時</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・トップページスライダー枠：4週間</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・SNS投稿：掲載後3日以内</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 sz="900" u="none" strike="noStrike" cap="none" dirty="0">
                            <a:latin typeface="游ゴシック" panose="020B0400000000000000" pitchFamily="50" charset="-128"/>
                            <a:ea typeface="游ゴシック" panose="020B0400000000000000" pitchFamily="50" charset="-128"/>
                            <a:cs typeface="MS Gothic"/>
                            <a:sym typeface="MS Gothic"/>
                          </a:rPr>
                          <a:t>X</a:t>
                        </a:r>
                        <a:r>
                          <a:rPr lang="ja" sz="900" u="none" strike="noStrike" cap="none" dirty="0">
                            <a:latin typeface="游ゴシック" panose="020B0400000000000000" pitchFamily="50" charset="-128"/>
                            <a:ea typeface="游ゴシック" panose="020B0400000000000000" pitchFamily="50" charset="-128"/>
                            <a:cs typeface="MS Gothic"/>
                            <a:sym typeface="MS Gothic"/>
                          </a:rPr>
                          <a:t> / Facebook 各1回）</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4"/>
                    </a:ext>
                  </a:extLst>
                </a:tr>
                <a:tr h="1853049">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注意事項</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ja" sz="800" b="1"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商品概要/</a:t>
                        </a:r>
                        <a:r>
                          <a:rPr lang="ja-JP" altLang="en-US" sz="800" b="1"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発信</a:t>
                        </a:r>
                        <a:r>
                          <a:rPr lang="ja" sz="800" b="1"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情報を編集部が事前に確認。</a:t>
                        </a:r>
                        <a:r>
                          <a:rPr lang="ja"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メニュー可否が必須</a:t>
                        </a:r>
                        <a:r>
                          <a:rPr lang="ja" sz="800" b="1"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となります</a:t>
                        </a:r>
                        <a:endParaRPr lang="en-US" altLang="ja" sz="800" b="1"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b="1"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　（</a:t>
                        </a: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約３営業日</a:t>
                        </a:r>
                        <a:r>
                          <a:rPr lang="ja-JP" altLang="en-US" sz="800" b="1"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目安）</a:t>
                        </a:r>
                        <a:r>
                          <a:rPr lang="ja-JP" altLang="en-US" sz="800" b="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⇒審査次第で記事（ニュースペイド）のみの可能性あり</a:t>
                        </a:r>
                        <a:endParaRPr lang="en-US" altLang="ja" sz="800" b="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a:t>
                        </a:r>
                        <a:endParaRPr lang="en-US" alt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b="1" u="none" strike="noStrike" cap="none" dirty="0">
                            <a:solidFill>
                              <a:schemeClr val="dk1"/>
                            </a:solidFill>
                            <a:latin typeface="游ゴシック" panose="020B0400000000000000" pitchFamily="50" charset="-128"/>
                            <a:ea typeface="游ゴシック" panose="020B0400000000000000" pitchFamily="50" charset="-128"/>
                            <a:sym typeface="MS Gothic"/>
                          </a:rPr>
                          <a:t>・オリエン、撮影、アサインは無し（リリースと画像の素材提供）</a:t>
                        </a:r>
                        <a:endParaRPr lang="en-US" altLang="ja-JP" sz="800" b="1" u="none" strike="noStrike" cap="none" dirty="0">
                          <a:solidFill>
                            <a:schemeClr val="dk1"/>
                          </a:solidFill>
                          <a:latin typeface="游ゴシック" panose="020B0400000000000000" pitchFamily="50" charset="-128"/>
                          <a:ea typeface="游ゴシック" panose="020B0400000000000000" pitchFamily="50" charset="-128"/>
                          <a:sym typeface="MS Gothic"/>
                        </a:endParaRPr>
                      </a:p>
                      <a:p>
                        <a:pPr marL="0" marR="0" lvl="0" indent="0" algn="l" rtl="0">
                          <a:lnSpc>
                            <a:spcPct val="100000"/>
                          </a:lnSpc>
                          <a:spcBef>
                            <a:spcPts val="0"/>
                          </a:spcBef>
                          <a:spcAft>
                            <a:spcPts val="0"/>
                          </a:spcAft>
                          <a:buNone/>
                        </a:pPr>
                        <a:r>
                          <a:rPr lang="ja-JP" altLang="en-US" sz="800" b="1" u="none" strike="noStrike" cap="none" dirty="0">
                            <a:solidFill>
                              <a:schemeClr val="dk1"/>
                            </a:solidFill>
                            <a:latin typeface="游ゴシック" panose="020B0400000000000000" pitchFamily="50" charset="-128"/>
                            <a:ea typeface="游ゴシック" panose="020B0400000000000000" pitchFamily="50" charset="-128"/>
                            <a:sym typeface="MS Gothic"/>
                          </a:rPr>
                          <a:t>・初稿のファクトチェック</a:t>
                        </a:r>
                        <a:r>
                          <a:rPr lang="en-US" altLang="ja-JP" sz="800" b="1" u="none" strike="noStrike" cap="none" dirty="0">
                            <a:solidFill>
                              <a:schemeClr val="dk1"/>
                            </a:solidFill>
                            <a:latin typeface="游ゴシック" panose="020B0400000000000000" pitchFamily="50" charset="-128"/>
                            <a:ea typeface="游ゴシック" panose="020B0400000000000000" pitchFamily="50" charset="-128"/>
                            <a:sym typeface="MS Gothic"/>
                          </a:rPr>
                          <a:t>1</a:t>
                        </a:r>
                        <a:r>
                          <a:rPr lang="ja-JP" altLang="en-US" sz="800" b="1" u="none" strike="noStrike" cap="none" dirty="0">
                            <a:solidFill>
                              <a:schemeClr val="dk1"/>
                            </a:solidFill>
                            <a:latin typeface="游ゴシック" panose="020B0400000000000000" pitchFamily="50" charset="-128"/>
                            <a:ea typeface="游ゴシック" panose="020B0400000000000000" pitchFamily="50" charset="-128"/>
                            <a:sym typeface="MS Gothic"/>
                          </a:rPr>
                          <a:t>回のみ</a:t>
                        </a:r>
                        <a:endParaRPr sz="1600" b="1" dirty="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r>
                          <a:rPr 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・外部配信を行う場合がございます。</a:t>
                        </a:r>
                        <a:endParaRPr lang="en-US" alt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・運用広告の配信用入稿物については、生成</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AI</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を活用する場合がございます。</a:t>
                        </a:r>
                        <a:endParaRPr lang="en-US" alt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・記事タイトルおよびサムネイルは公開後にも変更する場合がございます。</a:t>
                        </a:r>
                        <a:endParaRPr sz="1600" dirty="0"/>
                      </a:p>
                      <a:p>
                        <a:pPr marL="0" marR="0" lvl="0" indent="0" algn="l" rtl="0">
                          <a:lnSpc>
                            <a:spcPct val="100000"/>
                          </a:lnSpc>
                          <a:spcBef>
                            <a:spcPts val="0"/>
                          </a:spcBef>
                          <a:spcAft>
                            <a:spcPts val="0"/>
                          </a:spcAft>
                          <a:buNone/>
                        </a:pPr>
                        <a:r>
                          <a:rPr 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・二次利用については各営業担当にご相談ください。</a:t>
                        </a:r>
                        <a:endParaRPr lang="en-US" altLang="ja" sz="16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SNS</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投稿には</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PR</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（大文字） ＃貴社名もしくは正式なサービス</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商品名</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　の順にて、ハッシュタグ列冒頭に記載します。</a:t>
                        </a:r>
                        <a:endPar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b</a:t>
                        </a: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・トークテーマや全体の構成についてはスポンサー意図を反映できません。</a:t>
                        </a: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・スポンサー紹介</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&amp;</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告知におけるセリフに関しても、ナビゲーター</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2</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人の表現</a:t>
                        </a: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　を尊重させていただきます。</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5"/>
                    </a:ext>
                  </a:extLst>
                </a:tr>
              </a:tbl>
            </a:graphicData>
          </a:graphic>
        </p:graphicFrame>
        <p:sp>
          <p:nvSpPr>
            <p:cNvPr id="5" name="四角形: 角を丸くする 4">
              <a:extLst>
                <a:ext uri="{FF2B5EF4-FFF2-40B4-BE49-F238E27FC236}">
                  <a16:creationId xmlns:a16="http://schemas.microsoft.com/office/drawing/2014/main" id="{76DB66C6-EC25-9512-6918-6F0ACDC1581F}"/>
                </a:ext>
              </a:extLst>
            </p:cNvPr>
            <p:cNvSpPr/>
            <p:nvPr/>
          </p:nvSpPr>
          <p:spPr>
            <a:xfrm>
              <a:off x="1665767" y="70884"/>
              <a:ext cx="2190307" cy="6804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u="sng" dirty="0">
                  <a:solidFill>
                    <a:srgbClr val="FF0000"/>
                  </a:solidFill>
                </a:rPr>
                <a:t>24</a:t>
              </a:r>
              <a:r>
                <a:rPr kumimoji="1" lang="ja-JP" altLang="en-US" u="sng" dirty="0">
                  <a:solidFill>
                    <a:srgbClr val="FF0000"/>
                  </a:solidFill>
                </a:rPr>
                <a:t>年</a:t>
              </a:r>
              <a:r>
                <a:rPr kumimoji="1" lang="en-US" altLang="ja-JP" u="sng" dirty="0">
                  <a:solidFill>
                    <a:srgbClr val="FF0000"/>
                  </a:solidFill>
                </a:rPr>
                <a:t>12</a:t>
              </a:r>
              <a:r>
                <a:rPr kumimoji="1" lang="ja-JP" altLang="en-US" u="sng" dirty="0">
                  <a:solidFill>
                    <a:srgbClr val="FF0000"/>
                  </a:solidFill>
                </a:rPr>
                <a:t>月放送回分 迄の</a:t>
              </a:r>
              <a:endParaRPr kumimoji="1" lang="en-US" altLang="ja-JP" dirty="0">
                <a:solidFill>
                  <a:srgbClr val="FF0000"/>
                </a:solidFill>
              </a:endParaRPr>
            </a:p>
            <a:p>
              <a:pPr algn="ctr"/>
              <a:r>
                <a:rPr kumimoji="1" lang="ja-JP" altLang="en-US" dirty="0">
                  <a:solidFill>
                    <a:srgbClr val="FF0000"/>
                  </a:solidFill>
                </a:rPr>
                <a:t>セット</a:t>
              </a:r>
              <a:r>
                <a:rPr kumimoji="1" lang="en-US" altLang="ja-JP" dirty="0">
                  <a:solidFill>
                    <a:srgbClr val="FF0000"/>
                  </a:solidFill>
                </a:rPr>
                <a:t> </a:t>
              </a:r>
              <a:r>
                <a:rPr kumimoji="1" lang="ja-JP" altLang="en-US" dirty="0">
                  <a:solidFill>
                    <a:srgbClr val="FF0000"/>
                  </a:solidFill>
                </a:rPr>
                <a:t>トライアル料金！</a:t>
              </a:r>
              <a:endParaRPr kumimoji="1" lang="en-US" altLang="ja-JP" dirty="0">
                <a:solidFill>
                  <a:srgbClr val="FF0000"/>
                </a:solidFill>
              </a:endParaRPr>
            </a:p>
            <a:p>
              <a:pPr algn="ctr"/>
              <a:r>
                <a:rPr kumimoji="1" lang="en-US" altLang="ja-JP" sz="1000" dirty="0">
                  <a:solidFill>
                    <a:srgbClr val="FF0000"/>
                  </a:solidFill>
                </a:rPr>
                <a:t>※</a:t>
              </a:r>
              <a:r>
                <a:rPr kumimoji="1" lang="ja-JP" altLang="en-US" sz="1000" dirty="0">
                  <a:solidFill>
                    <a:srgbClr val="FF0000"/>
                  </a:solidFill>
                </a:rPr>
                <a:t>実質ラジオ分サービス！</a:t>
              </a:r>
            </a:p>
          </p:txBody>
        </p:sp>
        <p:sp>
          <p:nvSpPr>
            <p:cNvPr id="25" name="テキスト ボックス 24">
              <a:extLst>
                <a:ext uri="{FF2B5EF4-FFF2-40B4-BE49-F238E27FC236}">
                  <a16:creationId xmlns:a16="http://schemas.microsoft.com/office/drawing/2014/main" id="{6A7A0DE6-7C02-C3F8-0545-258123BE3776}"/>
                </a:ext>
              </a:extLst>
            </p:cNvPr>
            <p:cNvSpPr txBox="1"/>
            <p:nvPr/>
          </p:nvSpPr>
          <p:spPr>
            <a:xfrm>
              <a:off x="180668" y="3482304"/>
              <a:ext cx="3072895" cy="301173"/>
            </a:xfrm>
            <a:prstGeom prst="rect">
              <a:avLst/>
            </a:prstGeom>
            <a:noFill/>
            <a:ln w="28575">
              <a:noFill/>
            </a:ln>
          </p:spPr>
          <p:txBody>
            <a:bodyPr wrap="square" rtlCol="0">
              <a:spAutoFit/>
            </a:bodyPr>
            <a:lstStyle/>
            <a:p>
              <a:pPr>
                <a:lnSpc>
                  <a:spcPct val="150000"/>
                </a:lnSpc>
              </a:pPr>
              <a:r>
                <a:rPr lang="ja-JP" altLang="en-US" sz="1000" b="1" spc="80" dirty="0">
                  <a:latin typeface="Yu Gothic" panose="020B0400000000000000" pitchFamily="34" charset="-128"/>
                  <a:ea typeface="Yu Gothic" panose="020B0400000000000000" pitchFamily="34" charset="-128"/>
                </a:rPr>
                <a:t>おへそラジオ（</a:t>
              </a:r>
              <a:r>
                <a:rPr lang="en-US" altLang="ja-JP" sz="1000" b="1" spc="80" dirty="0">
                  <a:latin typeface="Yu Gothic" panose="020B0400000000000000" pitchFamily="34" charset="-128"/>
                  <a:ea typeface="Yu Gothic" panose="020B0400000000000000" pitchFamily="34" charset="-128"/>
                </a:rPr>
                <a:t>1</a:t>
              </a:r>
              <a:r>
                <a:rPr lang="ja-JP" altLang="en-US" sz="1000" b="1" spc="80" dirty="0">
                  <a:latin typeface="Yu Gothic" panose="020B0400000000000000" pitchFamily="34" charset="-128"/>
                  <a:ea typeface="Yu Gothic" panose="020B0400000000000000" pitchFamily="34" charset="-128"/>
                </a:rPr>
                <a:t>回放送）構成イメージ</a:t>
              </a:r>
              <a:endParaRPr lang="en-US" altLang="ja-JP" sz="1000" b="1" spc="80" dirty="0">
                <a:latin typeface="Yu Gothic" panose="020B0400000000000000" pitchFamily="34" charset="-128"/>
                <a:ea typeface="Yu Gothic" panose="020B0400000000000000" pitchFamily="34" charset="-128"/>
              </a:endParaRPr>
            </a:p>
          </p:txBody>
        </p:sp>
        <p:grpSp>
          <p:nvGrpSpPr>
            <p:cNvPr id="6" name="グループ化 5">
              <a:extLst>
                <a:ext uri="{FF2B5EF4-FFF2-40B4-BE49-F238E27FC236}">
                  <a16:creationId xmlns:a16="http://schemas.microsoft.com/office/drawing/2014/main" id="{8319A87B-4F67-5BA2-7841-DA66CAEA1975}"/>
                </a:ext>
              </a:extLst>
            </p:cNvPr>
            <p:cNvGrpSpPr/>
            <p:nvPr/>
          </p:nvGrpSpPr>
          <p:grpSpPr>
            <a:xfrm>
              <a:off x="85193" y="3786480"/>
              <a:ext cx="3490299" cy="1081017"/>
              <a:chOff x="723146" y="3836099"/>
              <a:chExt cx="3490299" cy="1081017"/>
            </a:xfrm>
          </p:grpSpPr>
          <p:sp>
            <p:nvSpPr>
              <p:cNvPr id="20" name="ホームベース 15">
                <a:extLst>
                  <a:ext uri="{FF2B5EF4-FFF2-40B4-BE49-F238E27FC236}">
                    <a16:creationId xmlns:a16="http://schemas.microsoft.com/office/drawing/2014/main" id="{846BFD7C-CE0D-EE2B-304B-048648E0D29E}"/>
                  </a:ext>
                </a:extLst>
              </p:cNvPr>
              <p:cNvSpPr/>
              <p:nvPr/>
            </p:nvSpPr>
            <p:spPr>
              <a:xfrm>
                <a:off x="893134" y="3870244"/>
                <a:ext cx="3258544" cy="256583"/>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FFFF00"/>
                  </a:highlight>
                </a:endParaRPr>
              </a:p>
            </p:txBody>
          </p:sp>
          <p:sp>
            <p:nvSpPr>
              <p:cNvPr id="21" name="テキスト ボックス 20">
                <a:extLst>
                  <a:ext uri="{FF2B5EF4-FFF2-40B4-BE49-F238E27FC236}">
                    <a16:creationId xmlns:a16="http://schemas.microsoft.com/office/drawing/2014/main" id="{D35E1B93-345A-093D-5316-D15F6919BE5D}"/>
                  </a:ext>
                </a:extLst>
              </p:cNvPr>
              <p:cNvSpPr txBox="1"/>
              <p:nvPr/>
            </p:nvSpPr>
            <p:spPr>
              <a:xfrm>
                <a:off x="723146" y="4205120"/>
                <a:ext cx="1096675" cy="390556"/>
              </a:xfrm>
              <a:prstGeom prst="rect">
                <a:avLst/>
              </a:prstGeom>
              <a:noFill/>
              <a:ln w="28575">
                <a:noFill/>
              </a:ln>
            </p:spPr>
            <p:txBody>
              <a:bodyPr wrap="square" rtlCol="0">
                <a:spAutoFit/>
              </a:bodyPr>
              <a:lstStyle/>
              <a:p>
                <a:pPr algn="ctr">
                  <a:lnSpc>
                    <a:spcPct val="125000"/>
                  </a:lnSpc>
                </a:pPr>
                <a:r>
                  <a:rPr lang="ja-JP" altLang="en-US" sz="800" spc="80" dirty="0">
                    <a:solidFill>
                      <a:schemeClr val="tx1"/>
                    </a:solidFill>
                    <a:latin typeface="游ゴシック" panose="020B0400000000000000" pitchFamily="50" charset="-128"/>
                    <a:ea typeface="游ゴシック" panose="020B0400000000000000" pitchFamily="50" charset="-128"/>
                  </a:rPr>
                  <a:t>オープニング</a:t>
                </a:r>
                <a:endParaRPr lang="en-US" altLang="ja-JP" sz="800" spc="80" dirty="0">
                  <a:solidFill>
                    <a:schemeClr val="tx1"/>
                  </a:solidFill>
                  <a:latin typeface="游ゴシック" panose="020B0400000000000000" pitchFamily="50" charset="-128"/>
                  <a:ea typeface="游ゴシック" panose="020B0400000000000000" pitchFamily="50" charset="-128"/>
                </a:endParaRPr>
              </a:p>
              <a:p>
                <a:pPr algn="ctr">
                  <a:lnSpc>
                    <a:spcPct val="125000"/>
                  </a:lnSpc>
                </a:pPr>
                <a:r>
                  <a:rPr lang="ja-JP" altLang="en-US" sz="800" spc="80" dirty="0">
                    <a:solidFill>
                      <a:schemeClr val="tx1"/>
                    </a:solidFill>
                    <a:latin typeface="游ゴシック" panose="020B0400000000000000" pitchFamily="50" charset="-128"/>
                    <a:ea typeface="游ゴシック" panose="020B0400000000000000" pitchFamily="50" charset="-128"/>
                  </a:rPr>
                  <a:t>トーク</a:t>
                </a:r>
                <a:endParaRPr lang="en-US" altLang="ja-JP" sz="800" spc="80" dirty="0">
                  <a:solidFill>
                    <a:schemeClr val="tx1"/>
                  </a:solidFill>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3DDB3B07-9BA8-AD00-2970-6CB7E69F9466}"/>
                  </a:ext>
                </a:extLst>
              </p:cNvPr>
              <p:cNvSpPr txBox="1"/>
              <p:nvPr/>
            </p:nvSpPr>
            <p:spPr>
              <a:xfrm>
                <a:off x="2411148" y="4224927"/>
                <a:ext cx="852704" cy="390043"/>
              </a:xfrm>
              <a:prstGeom prst="rect">
                <a:avLst/>
              </a:prstGeom>
              <a:noFill/>
              <a:ln w="28575">
                <a:noFill/>
              </a:ln>
            </p:spPr>
            <p:txBody>
              <a:bodyPr wrap="square" rtlCol="0">
                <a:spAutoFit/>
              </a:bodyPr>
              <a:lstStyle/>
              <a:p>
                <a:pPr algn="ctr">
                  <a:lnSpc>
                    <a:spcPct val="125000"/>
                  </a:lnSpc>
                </a:pPr>
                <a:r>
                  <a:rPr lang="ja-JP" altLang="en-US" sz="800" spc="80" dirty="0">
                    <a:latin typeface="游ゴシック" panose="020B0400000000000000" pitchFamily="50" charset="-128"/>
                    <a:ea typeface="游ゴシック" panose="020B0400000000000000" pitchFamily="50" charset="-128"/>
                  </a:rPr>
                  <a:t>おたより</a:t>
                </a:r>
                <a:endParaRPr lang="en-US" altLang="ja-JP" sz="800" spc="80" dirty="0">
                  <a:latin typeface="游ゴシック" panose="020B0400000000000000" pitchFamily="50" charset="-128"/>
                  <a:ea typeface="游ゴシック" panose="020B0400000000000000" pitchFamily="50" charset="-128"/>
                </a:endParaRPr>
              </a:p>
              <a:p>
                <a:pPr algn="ctr">
                  <a:lnSpc>
                    <a:spcPct val="125000"/>
                  </a:lnSpc>
                </a:pPr>
                <a:r>
                  <a:rPr lang="ja-JP" altLang="en-US" sz="800" spc="80" dirty="0">
                    <a:latin typeface="游ゴシック" panose="020B0400000000000000" pitchFamily="50" charset="-128"/>
                    <a:ea typeface="游ゴシック" panose="020B0400000000000000" pitchFamily="50" charset="-128"/>
                  </a:rPr>
                  <a:t>紹介</a:t>
                </a:r>
                <a:endParaRPr lang="en-US" altLang="ja-JP" sz="800" spc="80" dirty="0">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59C35BB1-7474-5EBD-F599-5050D0A9779C}"/>
                  </a:ext>
                </a:extLst>
              </p:cNvPr>
              <p:cNvSpPr txBox="1"/>
              <p:nvPr/>
            </p:nvSpPr>
            <p:spPr>
              <a:xfrm>
                <a:off x="1671235" y="4233472"/>
                <a:ext cx="999527" cy="236155"/>
              </a:xfrm>
              <a:prstGeom prst="rect">
                <a:avLst/>
              </a:prstGeom>
              <a:noFill/>
              <a:ln w="28575">
                <a:noFill/>
              </a:ln>
            </p:spPr>
            <p:txBody>
              <a:bodyPr wrap="square" rtlCol="0">
                <a:spAutoFit/>
              </a:bodyPr>
              <a:lstStyle/>
              <a:p>
                <a:pPr>
                  <a:lnSpc>
                    <a:spcPct val="125000"/>
                  </a:lnSpc>
                </a:pPr>
                <a:r>
                  <a:rPr lang="ja-JP" altLang="en-US" sz="800" spc="80" dirty="0">
                    <a:latin typeface="游ゴシック" panose="020B0400000000000000" pitchFamily="50" charset="-128"/>
                    <a:ea typeface="游ゴシック" panose="020B0400000000000000" pitchFamily="50" charset="-128"/>
                  </a:rPr>
                  <a:t>テーマトーク</a:t>
                </a:r>
                <a:endParaRPr lang="en-US" altLang="ja-JP" sz="800" spc="80" dirty="0">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3664D4EC-BCBC-AB03-305E-0DDADCF989F2}"/>
                  </a:ext>
                </a:extLst>
              </p:cNvPr>
              <p:cNvSpPr txBox="1"/>
              <p:nvPr/>
            </p:nvSpPr>
            <p:spPr>
              <a:xfrm>
                <a:off x="3116770" y="4219296"/>
                <a:ext cx="1096675" cy="697820"/>
              </a:xfrm>
              <a:prstGeom prst="rect">
                <a:avLst/>
              </a:prstGeom>
              <a:noFill/>
              <a:ln w="28575">
                <a:noFill/>
              </a:ln>
            </p:spPr>
            <p:txBody>
              <a:bodyPr wrap="square" rtlCol="0">
                <a:spAutoFit/>
              </a:bodyPr>
              <a:lstStyle/>
              <a:p>
                <a:pPr algn="ctr">
                  <a:lnSpc>
                    <a:spcPct val="125000"/>
                  </a:lnSpc>
                </a:pPr>
                <a:r>
                  <a:rPr lang="ja-JP" altLang="en-US" sz="800" spc="80" dirty="0">
                    <a:latin typeface="Yu Gothic Medium" panose="020B0400000000000000" pitchFamily="34" charset="-128"/>
                    <a:ea typeface="Yu Gothic Medium" panose="020B0400000000000000" pitchFamily="34" charset="-128"/>
                  </a:rPr>
                  <a:t>エンディング</a:t>
                </a:r>
                <a:endParaRPr lang="en-US" altLang="ja-JP" sz="800" spc="80" dirty="0">
                  <a:latin typeface="Yu Gothic Medium" panose="020B0400000000000000" pitchFamily="34" charset="-128"/>
                  <a:ea typeface="Yu Gothic Medium" panose="020B0400000000000000" pitchFamily="34" charset="-128"/>
                </a:endParaRPr>
              </a:p>
              <a:p>
                <a:pPr algn="ctr">
                  <a:lnSpc>
                    <a:spcPct val="125000"/>
                  </a:lnSpc>
                </a:pPr>
                <a:r>
                  <a:rPr lang="en-US" altLang="ja-JP" sz="800" spc="80" dirty="0">
                    <a:latin typeface="Yu Gothic Medium" panose="020B0400000000000000" pitchFamily="34" charset="-128"/>
                    <a:ea typeface="Yu Gothic Medium" panose="020B0400000000000000" pitchFamily="34" charset="-128"/>
                  </a:rPr>
                  <a:t>&amp;</a:t>
                </a:r>
              </a:p>
              <a:p>
                <a:pPr algn="ctr">
                  <a:lnSpc>
                    <a:spcPct val="125000"/>
                  </a:lnSpc>
                </a:pPr>
                <a:r>
                  <a:rPr lang="ja-JP" altLang="en-US" sz="800" b="1" spc="80" dirty="0">
                    <a:solidFill>
                      <a:srgbClr val="FF0000"/>
                    </a:solidFill>
                    <a:latin typeface="Yu Gothic Medium" panose="020B0400000000000000" pitchFamily="34" charset="-128"/>
                    <a:ea typeface="Yu Gothic Medium" panose="020B0400000000000000" pitchFamily="34" charset="-128"/>
                  </a:rPr>
                  <a:t>スポンサー</a:t>
                </a:r>
                <a:endParaRPr lang="en-US" altLang="ja-JP" sz="800" b="1" spc="80" dirty="0">
                  <a:solidFill>
                    <a:srgbClr val="FF0000"/>
                  </a:solidFill>
                  <a:latin typeface="Yu Gothic Medium" panose="020B0400000000000000" pitchFamily="34" charset="-128"/>
                  <a:ea typeface="Yu Gothic Medium" panose="020B0400000000000000" pitchFamily="34" charset="-128"/>
                </a:endParaRPr>
              </a:p>
              <a:p>
                <a:pPr algn="ctr">
                  <a:lnSpc>
                    <a:spcPct val="125000"/>
                  </a:lnSpc>
                </a:pPr>
                <a:r>
                  <a:rPr lang="ja-JP" altLang="en-US" sz="800" b="1" spc="80" dirty="0">
                    <a:solidFill>
                      <a:srgbClr val="FF0000"/>
                    </a:solidFill>
                    <a:latin typeface="Yu Gothic Medium" panose="020B0400000000000000" pitchFamily="34" charset="-128"/>
                    <a:ea typeface="Yu Gothic Medium" panose="020B0400000000000000" pitchFamily="34" charset="-128"/>
                  </a:rPr>
                  <a:t>告知</a:t>
                </a:r>
                <a:endParaRPr lang="en-US" altLang="ja-JP" sz="800" b="1" spc="80" dirty="0">
                  <a:solidFill>
                    <a:srgbClr val="FF0000"/>
                  </a:solidFill>
                  <a:latin typeface="Yu Gothic Medium" panose="020B0400000000000000" pitchFamily="34" charset="-128"/>
                  <a:ea typeface="Yu Gothic Medium" panose="020B0400000000000000" pitchFamily="34" charset="-128"/>
                </a:endParaRPr>
              </a:p>
            </p:txBody>
          </p:sp>
          <p:cxnSp>
            <p:nvCxnSpPr>
              <p:cNvPr id="26" name="直線コネクタ 25">
                <a:extLst>
                  <a:ext uri="{FF2B5EF4-FFF2-40B4-BE49-F238E27FC236}">
                    <a16:creationId xmlns:a16="http://schemas.microsoft.com/office/drawing/2014/main" id="{B09FA95E-4B4C-A22C-81F4-E5E0E114AD43}"/>
                  </a:ext>
                </a:extLst>
              </p:cNvPr>
              <p:cNvCxnSpPr>
                <a:cxnSpLocks/>
              </p:cNvCxnSpPr>
              <p:nvPr/>
            </p:nvCxnSpPr>
            <p:spPr>
              <a:xfrm>
                <a:off x="2410221" y="3906511"/>
                <a:ext cx="0" cy="10080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97FF3D6-9E52-F801-8C9B-0E06AD7B3C1F}"/>
                  </a:ext>
                </a:extLst>
              </p:cNvPr>
              <p:cNvCxnSpPr>
                <a:cxnSpLocks/>
              </p:cNvCxnSpPr>
              <p:nvPr/>
            </p:nvCxnSpPr>
            <p:spPr>
              <a:xfrm>
                <a:off x="3248793" y="3892333"/>
                <a:ext cx="0" cy="10080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F2CF1B9E-FFAA-47B4-E644-8064BD92F61A}"/>
                  </a:ext>
                </a:extLst>
              </p:cNvPr>
              <p:cNvSpPr txBox="1"/>
              <p:nvPr/>
            </p:nvSpPr>
            <p:spPr>
              <a:xfrm>
                <a:off x="1026969" y="3836099"/>
                <a:ext cx="695516" cy="280333"/>
              </a:xfrm>
              <a:prstGeom prst="rect">
                <a:avLst/>
              </a:prstGeom>
              <a:noFill/>
              <a:ln w="28575">
                <a:noFill/>
              </a:ln>
            </p:spPr>
            <p:txBody>
              <a:bodyPr wrap="square" rtlCol="0">
                <a:spAutoFit/>
              </a:bodyPr>
              <a:lstStyle/>
              <a:p>
                <a:pPr algn="ctr">
                  <a:lnSpc>
                    <a:spcPct val="150000"/>
                  </a:lnSpc>
                </a:pPr>
                <a:r>
                  <a:rPr lang="en-US" altLang="ja-JP" sz="900" b="1" spc="80" dirty="0">
                    <a:latin typeface="Yu Gothic" panose="020B0400000000000000" pitchFamily="34" charset="-128"/>
                    <a:ea typeface="Yu Gothic" panose="020B0400000000000000" pitchFamily="34" charset="-128"/>
                  </a:rPr>
                  <a:t>5min</a:t>
                </a:r>
              </a:p>
            </p:txBody>
          </p:sp>
          <p:sp>
            <p:nvSpPr>
              <p:cNvPr id="29" name="テキスト ボックス 28">
                <a:extLst>
                  <a:ext uri="{FF2B5EF4-FFF2-40B4-BE49-F238E27FC236}">
                    <a16:creationId xmlns:a16="http://schemas.microsoft.com/office/drawing/2014/main" id="{9B8F11CC-8BB7-F47A-E0D6-3B642008FFFA}"/>
                  </a:ext>
                </a:extLst>
              </p:cNvPr>
              <p:cNvSpPr txBox="1"/>
              <p:nvPr/>
            </p:nvSpPr>
            <p:spPr>
              <a:xfrm>
                <a:off x="1722362" y="3843688"/>
                <a:ext cx="695516" cy="280333"/>
              </a:xfrm>
              <a:prstGeom prst="rect">
                <a:avLst/>
              </a:prstGeom>
              <a:noFill/>
              <a:ln w="28575">
                <a:noFill/>
              </a:ln>
            </p:spPr>
            <p:txBody>
              <a:bodyPr wrap="square" rtlCol="0">
                <a:spAutoFit/>
              </a:bodyPr>
              <a:lstStyle/>
              <a:p>
                <a:pPr algn="ctr">
                  <a:lnSpc>
                    <a:spcPct val="150000"/>
                  </a:lnSpc>
                </a:pPr>
                <a:r>
                  <a:rPr lang="en-US" altLang="ja-JP" sz="900" b="1" spc="80" dirty="0">
                    <a:latin typeface="Yu Gothic" panose="020B0400000000000000" pitchFamily="34" charset="-128"/>
                    <a:ea typeface="Yu Gothic" panose="020B0400000000000000" pitchFamily="34" charset="-128"/>
                  </a:rPr>
                  <a:t>15min</a:t>
                </a:r>
              </a:p>
            </p:txBody>
          </p:sp>
          <p:sp>
            <p:nvSpPr>
              <p:cNvPr id="30" name="テキスト ボックス 29">
                <a:extLst>
                  <a:ext uri="{FF2B5EF4-FFF2-40B4-BE49-F238E27FC236}">
                    <a16:creationId xmlns:a16="http://schemas.microsoft.com/office/drawing/2014/main" id="{48E93364-A46E-5C3F-1EBF-7D4F4EE9CF90}"/>
                  </a:ext>
                </a:extLst>
              </p:cNvPr>
              <p:cNvSpPr txBox="1"/>
              <p:nvPr/>
            </p:nvSpPr>
            <p:spPr>
              <a:xfrm>
                <a:off x="2462430" y="3850777"/>
                <a:ext cx="695516" cy="280333"/>
              </a:xfrm>
              <a:prstGeom prst="rect">
                <a:avLst/>
              </a:prstGeom>
              <a:noFill/>
              <a:ln w="28575">
                <a:noFill/>
              </a:ln>
            </p:spPr>
            <p:txBody>
              <a:bodyPr wrap="square" rtlCol="0">
                <a:spAutoFit/>
              </a:bodyPr>
              <a:lstStyle/>
              <a:p>
                <a:pPr algn="ctr">
                  <a:lnSpc>
                    <a:spcPct val="150000"/>
                  </a:lnSpc>
                </a:pPr>
                <a:r>
                  <a:rPr lang="en-US" altLang="ja-JP" sz="900" b="1" spc="80" dirty="0">
                    <a:latin typeface="Yu Gothic" panose="020B0400000000000000" pitchFamily="34" charset="-128"/>
                    <a:ea typeface="Yu Gothic" panose="020B0400000000000000" pitchFamily="34" charset="-128"/>
                  </a:rPr>
                  <a:t>10min</a:t>
                </a:r>
              </a:p>
            </p:txBody>
          </p:sp>
          <p:sp>
            <p:nvSpPr>
              <p:cNvPr id="31" name="テキスト ボックス 30">
                <a:extLst>
                  <a:ext uri="{FF2B5EF4-FFF2-40B4-BE49-F238E27FC236}">
                    <a16:creationId xmlns:a16="http://schemas.microsoft.com/office/drawing/2014/main" id="{C5BD8D8F-E679-B835-9D1E-C93EB063F63E}"/>
                  </a:ext>
                </a:extLst>
              </p:cNvPr>
              <p:cNvSpPr txBox="1"/>
              <p:nvPr/>
            </p:nvSpPr>
            <p:spPr>
              <a:xfrm>
                <a:off x="3243544" y="3870475"/>
                <a:ext cx="803238" cy="280333"/>
              </a:xfrm>
              <a:prstGeom prst="rect">
                <a:avLst/>
              </a:prstGeom>
              <a:noFill/>
              <a:ln w="28575">
                <a:noFill/>
              </a:ln>
            </p:spPr>
            <p:txBody>
              <a:bodyPr wrap="square" rtlCol="0">
                <a:spAutoFit/>
              </a:bodyPr>
              <a:lstStyle/>
              <a:p>
                <a:pPr algn="ctr">
                  <a:lnSpc>
                    <a:spcPct val="150000"/>
                  </a:lnSpc>
                </a:pPr>
                <a:r>
                  <a:rPr lang="en-US" altLang="ja-JP" sz="900" b="1" spc="80" dirty="0">
                    <a:latin typeface="Yu Gothic" panose="020B0400000000000000" pitchFamily="34" charset="-128"/>
                    <a:ea typeface="Yu Gothic" panose="020B0400000000000000" pitchFamily="34" charset="-128"/>
                  </a:rPr>
                  <a:t>5~15min</a:t>
                </a:r>
              </a:p>
            </p:txBody>
          </p:sp>
          <p:cxnSp>
            <p:nvCxnSpPr>
              <p:cNvPr id="32" name="直線コネクタ 31">
                <a:extLst>
                  <a:ext uri="{FF2B5EF4-FFF2-40B4-BE49-F238E27FC236}">
                    <a16:creationId xmlns:a16="http://schemas.microsoft.com/office/drawing/2014/main" id="{EDA18728-F777-1E4C-757D-080A5D6A860E}"/>
                  </a:ext>
                </a:extLst>
              </p:cNvPr>
              <p:cNvCxnSpPr>
                <a:cxnSpLocks/>
              </p:cNvCxnSpPr>
              <p:nvPr/>
            </p:nvCxnSpPr>
            <p:spPr>
              <a:xfrm>
                <a:off x="1746572" y="3871069"/>
                <a:ext cx="0" cy="10080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 name="吹き出し: 角を丸めた四角形 3">
              <a:extLst>
                <a:ext uri="{FF2B5EF4-FFF2-40B4-BE49-F238E27FC236}">
                  <a16:creationId xmlns:a16="http://schemas.microsoft.com/office/drawing/2014/main" id="{D7E52E9B-946D-8035-E003-CA41C2EA6B07}"/>
                </a:ext>
              </a:extLst>
            </p:cNvPr>
            <p:cNvSpPr/>
            <p:nvPr/>
          </p:nvSpPr>
          <p:spPr>
            <a:xfrm>
              <a:off x="1316221" y="2697416"/>
              <a:ext cx="2434512" cy="563235"/>
            </a:xfrm>
            <a:prstGeom prst="wedgeRoundRectCallout">
              <a:avLst>
                <a:gd name="adj1" fmla="val 414"/>
                <a:gd name="adj2" fmla="val -8067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・配信媒体：</a:t>
              </a:r>
              <a:r>
                <a:rPr kumimoji="1" lang="en-US" altLang="ja-JP" sz="1000" dirty="0">
                  <a:solidFill>
                    <a:schemeClr val="tx1"/>
                  </a:solidFill>
                </a:rPr>
                <a:t>Spotify</a:t>
              </a:r>
              <a:r>
                <a:rPr kumimoji="1" lang="ja-JP" altLang="en-US" sz="1000" dirty="0">
                  <a:solidFill>
                    <a:schemeClr val="tx1"/>
                  </a:solidFill>
                </a:rPr>
                <a:t>、</a:t>
              </a:r>
              <a:r>
                <a:rPr kumimoji="1" lang="en-US" altLang="ja-JP" sz="1000" dirty="0">
                  <a:solidFill>
                    <a:schemeClr val="tx1"/>
                  </a:solidFill>
                </a:rPr>
                <a:t>Apple podcast</a:t>
              </a:r>
              <a:r>
                <a:rPr kumimoji="1" lang="ja-JP" altLang="en-US" sz="1000" dirty="0">
                  <a:solidFill>
                    <a:schemeClr val="tx1"/>
                  </a:solidFill>
                </a:rPr>
                <a:t>、　　</a:t>
              </a:r>
              <a:endParaRPr kumimoji="1" lang="en-US" altLang="ja-JP" sz="1000" dirty="0">
                <a:solidFill>
                  <a:schemeClr val="tx1"/>
                </a:solidFill>
              </a:endParaRPr>
            </a:p>
            <a:p>
              <a:r>
                <a:rPr kumimoji="1" lang="ja-JP" altLang="en-US" sz="1000" dirty="0">
                  <a:solidFill>
                    <a:schemeClr val="tx1"/>
                  </a:solidFill>
                </a:rPr>
                <a:t>　　　　　　　  </a:t>
              </a:r>
              <a:r>
                <a:rPr kumimoji="1" lang="en-US" altLang="ja-JP" sz="1000" dirty="0">
                  <a:solidFill>
                    <a:schemeClr val="tx1"/>
                  </a:solidFill>
                </a:rPr>
                <a:t>YouTube</a:t>
              </a:r>
            </a:p>
            <a:p>
              <a:r>
                <a:rPr kumimoji="1" lang="ja-JP" altLang="en-US" sz="1000" dirty="0">
                  <a:solidFill>
                    <a:schemeClr val="tx1"/>
                  </a:solidFill>
                </a:rPr>
                <a:t>・配信日時：毎月隔週日曜</a:t>
              </a:r>
              <a:r>
                <a:rPr kumimoji="1" lang="en-US" altLang="ja-JP" sz="1000" dirty="0">
                  <a:solidFill>
                    <a:schemeClr val="tx1"/>
                  </a:solidFill>
                </a:rPr>
                <a:t>20</a:t>
              </a:r>
              <a:r>
                <a:rPr kumimoji="1" lang="ja-JP" altLang="en-US" sz="1000" dirty="0">
                  <a:solidFill>
                    <a:schemeClr val="tx1"/>
                  </a:solidFill>
                </a:rPr>
                <a:t>時</a:t>
              </a:r>
              <a:endParaRPr kumimoji="1" lang="en-US" altLang="ja-JP" sz="1000" dirty="0">
                <a:solidFill>
                  <a:schemeClr val="tx1"/>
                </a:solidFill>
              </a:endParaRPr>
            </a:p>
          </p:txBody>
        </p:sp>
        <p:grpSp>
          <p:nvGrpSpPr>
            <p:cNvPr id="2" name="グループ化 1">
              <a:extLst>
                <a:ext uri="{FF2B5EF4-FFF2-40B4-BE49-F238E27FC236}">
                  <a16:creationId xmlns:a16="http://schemas.microsoft.com/office/drawing/2014/main" id="{1F0AB903-B22A-B617-E0FD-867ACE1BF65F}"/>
                </a:ext>
              </a:extLst>
            </p:cNvPr>
            <p:cNvGrpSpPr/>
            <p:nvPr/>
          </p:nvGrpSpPr>
          <p:grpSpPr>
            <a:xfrm>
              <a:off x="340967" y="942402"/>
              <a:ext cx="3250275" cy="1650029"/>
              <a:chOff x="340967" y="942402"/>
              <a:chExt cx="3250275" cy="1650029"/>
            </a:xfrm>
          </p:grpSpPr>
          <p:grpSp>
            <p:nvGrpSpPr>
              <p:cNvPr id="8" name="グループ化 7">
                <a:extLst>
                  <a:ext uri="{FF2B5EF4-FFF2-40B4-BE49-F238E27FC236}">
                    <a16:creationId xmlns:a16="http://schemas.microsoft.com/office/drawing/2014/main" id="{D935F817-D44E-844E-A798-0D7AFBA4C663}"/>
                  </a:ext>
                </a:extLst>
              </p:cNvPr>
              <p:cNvGrpSpPr/>
              <p:nvPr/>
            </p:nvGrpSpPr>
            <p:grpSpPr>
              <a:xfrm>
                <a:off x="2011362" y="1943139"/>
                <a:ext cx="1579880" cy="534691"/>
                <a:chOff x="373948" y="2628799"/>
                <a:chExt cx="1579880" cy="534691"/>
              </a:xfrm>
            </p:grpSpPr>
            <p:pic>
              <p:nvPicPr>
                <p:cNvPr id="34" name="図 33">
                  <a:extLst>
                    <a:ext uri="{FF2B5EF4-FFF2-40B4-BE49-F238E27FC236}">
                      <a16:creationId xmlns:a16="http://schemas.microsoft.com/office/drawing/2014/main" id="{07C8C15B-DE2E-19E8-8EEE-BF8341A0C7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560" y="2679027"/>
                  <a:ext cx="445426" cy="126812"/>
                </a:xfrm>
                <a:prstGeom prst="rect">
                  <a:avLst/>
                </a:prstGeom>
              </p:spPr>
            </p:pic>
            <p:pic>
              <p:nvPicPr>
                <p:cNvPr id="36" name="図 35">
                  <a:extLst>
                    <a:ext uri="{FF2B5EF4-FFF2-40B4-BE49-F238E27FC236}">
                      <a16:creationId xmlns:a16="http://schemas.microsoft.com/office/drawing/2014/main" id="{ADDC9B65-7B4A-7CC9-2C9A-575FFD7FA3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369" y="2628799"/>
                  <a:ext cx="318561" cy="318561"/>
                </a:xfrm>
                <a:prstGeom prst="rect">
                  <a:avLst/>
                </a:prstGeom>
              </p:spPr>
            </p:pic>
            <p:sp>
              <p:nvSpPr>
                <p:cNvPr id="37" name="Google Shape;135;p19">
                  <a:extLst>
                    <a:ext uri="{FF2B5EF4-FFF2-40B4-BE49-F238E27FC236}">
                      <a16:creationId xmlns:a16="http://schemas.microsoft.com/office/drawing/2014/main" id="{2C57EF36-FD43-A761-B65D-ADF480D492AD}"/>
                    </a:ext>
                  </a:extLst>
                </p:cNvPr>
                <p:cNvSpPr txBox="1"/>
                <p:nvPr/>
              </p:nvSpPr>
              <p:spPr>
                <a:xfrm>
                  <a:off x="373948" y="3015852"/>
                  <a:ext cx="1579880" cy="147638"/>
                </a:xfrm>
                <a:prstGeom prst="rect">
                  <a:avLst/>
                </a:prstGeom>
                <a:noFill/>
                <a:ln>
                  <a:noFill/>
                </a:ln>
              </p:spPr>
              <p:txBody>
                <a:bodyPr spcFirstLastPara="1" wrap="square" lIns="0" tIns="9050" rIns="0" bIns="0" anchor="t" anchorCtr="0">
                  <a:spAutoFit/>
                </a:bodyPr>
                <a:lstStyle/>
                <a:p>
                  <a:pPr marL="12700" marR="152393">
                    <a:buSzPts val="1200"/>
                  </a:pPr>
                  <a:r>
                    <a:rPr lang="ja-JP" altLang="en-US" sz="900" b="1" dirty="0">
                      <a:latin typeface="游ゴシック" panose="020B0400000000000000" pitchFamily="50" charset="-128"/>
                      <a:ea typeface="游ゴシック" panose="020B0400000000000000" pitchFamily="50" charset="-128"/>
                    </a:rPr>
                    <a:t>暮らしのおへそラジオ</a:t>
                  </a:r>
                  <a:endParaRPr sz="900" b="1" dirty="0">
                    <a:latin typeface="游ゴシック" panose="020B0400000000000000" pitchFamily="50" charset="-128"/>
                    <a:ea typeface="游ゴシック" panose="020B0400000000000000" pitchFamily="50" charset="-128"/>
                  </a:endParaRPr>
                </a:p>
              </p:txBody>
            </p:sp>
          </p:grpSp>
          <p:pic>
            <p:nvPicPr>
              <p:cNvPr id="40" name="図 39">
                <a:extLst>
                  <a:ext uri="{FF2B5EF4-FFF2-40B4-BE49-F238E27FC236}">
                    <a16:creationId xmlns:a16="http://schemas.microsoft.com/office/drawing/2014/main" id="{33623E70-98B9-F8BB-455E-EC37885797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0967" y="1443165"/>
                <a:ext cx="723862" cy="1149266"/>
              </a:xfrm>
              <a:prstGeom prst="rect">
                <a:avLst/>
              </a:prstGeom>
            </p:spPr>
          </p:pic>
          <p:sp>
            <p:nvSpPr>
              <p:cNvPr id="41" name="テキスト ボックス 40">
                <a:extLst>
                  <a:ext uri="{FF2B5EF4-FFF2-40B4-BE49-F238E27FC236}">
                    <a16:creationId xmlns:a16="http://schemas.microsoft.com/office/drawing/2014/main" id="{A91CD143-B04C-4D25-B3FD-BFAC775FD9D6}"/>
                  </a:ext>
                </a:extLst>
              </p:cNvPr>
              <p:cNvSpPr txBox="1"/>
              <p:nvPr/>
            </p:nvSpPr>
            <p:spPr>
              <a:xfrm>
                <a:off x="1095155" y="2274045"/>
                <a:ext cx="914400" cy="307777"/>
              </a:xfrm>
              <a:prstGeom prst="rect">
                <a:avLst/>
              </a:prstGeom>
              <a:noFill/>
            </p:spPr>
            <p:txBody>
              <a:bodyPr wrap="square" rtlCol="0">
                <a:spAutoFit/>
              </a:bodyPr>
              <a:lstStyle/>
              <a:p>
                <a:r>
                  <a:rPr kumimoji="1" lang="en-US" altLang="ja-JP" dirty="0"/>
                  <a:t>× 1</a:t>
                </a:r>
                <a:r>
                  <a:rPr kumimoji="1" lang="ja-JP" altLang="en-US" dirty="0"/>
                  <a:t>本</a:t>
                </a:r>
              </a:p>
            </p:txBody>
          </p:sp>
          <p:sp>
            <p:nvSpPr>
              <p:cNvPr id="13" name="加算記号 12">
                <a:extLst>
                  <a:ext uri="{FF2B5EF4-FFF2-40B4-BE49-F238E27FC236}">
                    <a16:creationId xmlns:a16="http://schemas.microsoft.com/office/drawing/2014/main" id="{4F37744D-1E24-712B-BCEB-BB6879ACE5B9}"/>
                  </a:ext>
                </a:extLst>
              </p:cNvPr>
              <p:cNvSpPr/>
              <p:nvPr/>
            </p:nvSpPr>
            <p:spPr>
              <a:xfrm>
                <a:off x="1495645" y="2043803"/>
                <a:ext cx="326065" cy="288224"/>
              </a:xfrm>
              <a:prstGeom prst="mathPlu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Google Shape;135;p19">
                <a:extLst>
                  <a:ext uri="{FF2B5EF4-FFF2-40B4-BE49-F238E27FC236}">
                    <a16:creationId xmlns:a16="http://schemas.microsoft.com/office/drawing/2014/main" id="{A2D1943C-3D95-4D0E-F761-C52658AA2334}"/>
                  </a:ext>
                </a:extLst>
              </p:cNvPr>
              <p:cNvSpPr txBox="1"/>
              <p:nvPr/>
            </p:nvSpPr>
            <p:spPr>
              <a:xfrm>
                <a:off x="476727" y="2080337"/>
                <a:ext cx="990564" cy="147638"/>
              </a:xfrm>
              <a:prstGeom prst="rect">
                <a:avLst/>
              </a:prstGeom>
              <a:solidFill>
                <a:schemeClr val="bg1"/>
              </a:solidFill>
              <a:ln>
                <a:noFill/>
              </a:ln>
            </p:spPr>
            <p:txBody>
              <a:bodyPr spcFirstLastPara="1" wrap="square" lIns="0" tIns="9050" rIns="0" bIns="0" anchor="t" anchorCtr="0">
                <a:spAutoFit/>
              </a:bodyPr>
              <a:lstStyle/>
              <a:p>
                <a:pPr marL="12700" marR="152393" algn="ctr">
                  <a:buSzPts val="1200"/>
                </a:pPr>
                <a:r>
                  <a:rPr lang="ja-JP" altLang="en-US" sz="900" b="1" dirty="0">
                    <a:latin typeface="游ゴシック" panose="020B0400000000000000" pitchFamily="50" charset="-128"/>
                    <a:ea typeface="游ゴシック" panose="020B0400000000000000" pitchFamily="50" charset="-128"/>
                  </a:rPr>
                  <a:t>ニュースペイド</a:t>
                </a:r>
                <a:endParaRPr sz="900" b="1" dirty="0">
                  <a:latin typeface="游ゴシック" panose="020B0400000000000000" pitchFamily="50" charset="-128"/>
                  <a:ea typeface="游ゴシック" panose="020B0400000000000000" pitchFamily="50" charset="-128"/>
                </a:endParaRPr>
              </a:p>
            </p:txBody>
          </p:sp>
          <p:pic>
            <p:nvPicPr>
              <p:cNvPr id="10" name="図 9">
                <a:extLst>
                  <a:ext uri="{FF2B5EF4-FFF2-40B4-BE49-F238E27FC236}">
                    <a16:creationId xmlns:a16="http://schemas.microsoft.com/office/drawing/2014/main" id="{4CE49B60-A191-14D4-8177-E90D3D9131F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416118" y="942402"/>
                <a:ext cx="1106801" cy="1028160"/>
              </a:xfrm>
              <a:prstGeom prst="rect">
                <a:avLst/>
              </a:prstGeom>
              <a:ln>
                <a:noFill/>
              </a:ln>
              <a:effectLst>
                <a:softEdge rad="112500"/>
              </a:effectLst>
            </p:spPr>
          </p:pic>
        </p:grpSp>
        <p:sp>
          <p:nvSpPr>
            <p:cNvPr id="42" name="テキスト ボックス 41">
              <a:extLst>
                <a:ext uri="{FF2B5EF4-FFF2-40B4-BE49-F238E27FC236}">
                  <a16:creationId xmlns:a16="http://schemas.microsoft.com/office/drawing/2014/main" id="{8BF3887E-8C96-91CB-9053-46C5979368AC}"/>
                </a:ext>
              </a:extLst>
            </p:cNvPr>
            <p:cNvSpPr txBox="1"/>
            <p:nvPr/>
          </p:nvSpPr>
          <p:spPr>
            <a:xfrm>
              <a:off x="233056" y="4727698"/>
              <a:ext cx="3072895" cy="301173"/>
            </a:xfrm>
            <a:prstGeom prst="rect">
              <a:avLst/>
            </a:prstGeom>
            <a:noFill/>
            <a:ln w="28575">
              <a:noFill/>
            </a:ln>
          </p:spPr>
          <p:txBody>
            <a:bodyPr wrap="square" rtlCol="0">
              <a:spAutoFit/>
            </a:bodyPr>
            <a:lstStyle/>
            <a:p>
              <a:pPr>
                <a:lnSpc>
                  <a:spcPct val="150000"/>
                </a:lnSpc>
              </a:pPr>
              <a:r>
                <a:rPr lang="en-US" altLang="ja-JP" sz="1000" spc="80" dirty="0">
                  <a:solidFill>
                    <a:srgbClr val="FF0000"/>
                  </a:solidFill>
                  <a:latin typeface="Yu Gothic" panose="020B0400000000000000" pitchFamily="34" charset="-128"/>
                  <a:ea typeface="Yu Gothic" panose="020B0400000000000000" pitchFamily="34" charset="-128"/>
                </a:rPr>
                <a:t>※</a:t>
              </a:r>
              <a:r>
                <a:rPr lang="ja-JP" altLang="en-US" sz="1000" spc="80" dirty="0">
                  <a:solidFill>
                    <a:srgbClr val="FF0000"/>
                  </a:solidFill>
                  <a:latin typeface="Yu Gothic" panose="020B0400000000000000" pitchFamily="34" charset="-128"/>
                  <a:ea typeface="Yu Gothic" panose="020B0400000000000000" pitchFamily="34" charset="-128"/>
                </a:rPr>
                <a:t>おへそラジオ詳細はＰ８を参照</a:t>
              </a:r>
              <a:endParaRPr lang="en-US" altLang="ja-JP" sz="1000" spc="80" dirty="0">
                <a:solidFill>
                  <a:srgbClr val="FF0000"/>
                </a:solidFill>
                <a:latin typeface="Yu Gothic" panose="020B0400000000000000" pitchFamily="34" charset="-128"/>
                <a:ea typeface="Yu Gothic" panose="020B0400000000000000" pitchFamily="34" charset="-128"/>
              </a:endParaRPr>
            </a:p>
          </p:txBody>
        </p:sp>
        <p:sp>
          <p:nvSpPr>
            <p:cNvPr id="43" name="テキスト ボックス 42">
              <a:extLst>
                <a:ext uri="{FF2B5EF4-FFF2-40B4-BE49-F238E27FC236}">
                  <a16:creationId xmlns:a16="http://schemas.microsoft.com/office/drawing/2014/main" id="{9A7EF978-CC57-DCD0-3A74-103BFCCA4CD5}"/>
                </a:ext>
              </a:extLst>
            </p:cNvPr>
            <p:cNvSpPr txBox="1"/>
            <p:nvPr/>
          </p:nvSpPr>
          <p:spPr>
            <a:xfrm>
              <a:off x="1800220" y="3278980"/>
              <a:ext cx="1793081" cy="200055"/>
            </a:xfrm>
            <a:prstGeom prst="rect">
              <a:avLst/>
            </a:prstGeom>
            <a:noFill/>
          </p:spPr>
          <p:txBody>
            <a:bodyPr wrap="square" rtlCol="0">
              <a:spAutoFit/>
            </a:bodyPr>
            <a:lstStyle/>
            <a:p>
              <a:pPr algn="r"/>
              <a:r>
                <a:rPr kumimoji="1" lang="en-US" altLang="ja-JP" sz="700" dirty="0"/>
                <a:t>※</a:t>
              </a:r>
              <a:r>
                <a:rPr kumimoji="1" lang="ja-JP" altLang="en-US" sz="700" dirty="0"/>
                <a:t>配信先は変更の可能性はございます</a:t>
              </a:r>
            </a:p>
          </p:txBody>
        </p:sp>
        <p:sp>
          <p:nvSpPr>
            <p:cNvPr id="44" name="Google Shape;783;p27">
              <a:extLst>
                <a:ext uri="{FF2B5EF4-FFF2-40B4-BE49-F238E27FC236}">
                  <a16:creationId xmlns:a16="http://schemas.microsoft.com/office/drawing/2014/main" id="{B31F0D70-0094-CC4D-445A-5755974C5596}"/>
                </a:ext>
              </a:extLst>
            </p:cNvPr>
            <p:cNvSpPr txBox="1"/>
            <p:nvPr/>
          </p:nvSpPr>
          <p:spPr>
            <a:xfrm>
              <a:off x="263423" y="229361"/>
              <a:ext cx="1086600" cy="240450"/>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lang="en-US" alt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 altLang="ja-JP" sz="900" b="1" dirty="0">
                  <a:solidFill>
                    <a:srgbClr val="FFFFFF"/>
                  </a:solidFill>
                  <a:latin typeface="游ゴシック" panose="020B0400000000000000" pitchFamily="50" charset="-128"/>
                  <a:ea typeface="游ゴシック" panose="020B0400000000000000" pitchFamily="50" charset="-128"/>
                  <a:cs typeface="MS Gothic"/>
                  <a:sym typeface="MS Gothic"/>
                </a:rPr>
                <a:t>広告メニュー</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45" name="Google Shape;141;p19">
              <a:extLst>
                <a:ext uri="{FF2B5EF4-FFF2-40B4-BE49-F238E27FC236}">
                  <a16:creationId xmlns:a16="http://schemas.microsoft.com/office/drawing/2014/main" id="{5431F169-3B64-B26D-BAEE-73045FAE335B}"/>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091726" y="2016396"/>
              <a:ext cx="153049" cy="101726"/>
            </a:xfrm>
            <a:prstGeom prst="rect">
              <a:avLst/>
            </a:prstGeom>
            <a:noFill/>
            <a:ln>
              <a:noFill/>
            </a:ln>
          </p:spPr>
        </p:pic>
        <p:pic>
          <p:nvPicPr>
            <p:cNvPr id="46" name="Picture 2" descr="Apple Podcastのアイコン">
              <a:extLst>
                <a:ext uri="{FF2B5EF4-FFF2-40B4-BE49-F238E27FC236}">
                  <a16:creationId xmlns:a16="http://schemas.microsoft.com/office/drawing/2014/main" id="{082047D5-5473-DE77-2685-14874DC88E4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52108" y="1966823"/>
              <a:ext cx="185467" cy="18546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4" name="Google Shape;774;p27"/>
          <p:cNvSpPr txBox="1"/>
          <p:nvPr/>
        </p:nvSpPr>
        <p:spPr>
          <a:xfrm>
            <a:off x="1730398" y="347918"/>
            <a:ext cx="7255141" cy="373336"/>
          </a:xfrm>
          <a:prstGeom prst="rect">
            <a:avLst/>
          </a:prstGeom>
          <a:noFill/>
          <a:ln>
            <a:noFill/>
          </a:ln>
        </p:spPr>
        <p:txBody>
          <a:bodyPr spcFirstLastPara="1" wrap="square" lIns="0" tIns="39525" rIns="0" bIns="0" anchor="t" anchorCtr="0">
            <a:spAutoFit/>
          </a:bodyPr>
          <a:lstStyle/>
          <a:p>
            <a:pPr marL="12700" marR="0" lvl="0" indent="0" algn="l" rtl="0">
              <a:lnSpc>
                <a:spcPct val="100000"/>
              </a:lnSpc>
              <a:spcBef>
                <a:spcPts val="0"/>
              </a:spcBef>
              <a:spcAft>
                <a:spcPts val="0"/>
              </a:spcAft>
              <a:buNone/>
            </a:pPr>
            <a:r>
              <a:rPr lang="ja"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商品やサービスを新規に取材</a:t>
            </a:r>
            <a:r>
              <a:rPr lang="en-US" altLang="ja"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撮影させていただき、編集部オリジナルの切り口で記事を制作いたします。</a:t>
            </a:r>
            <a:endParaRPr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200"/>
              </a:spcBef>
              <a:spcAft>
                <a:spcPts val="0"/>
              </a:spcAft>
              <a:buNone/>
            </a:pPr>
            <a:r>
              <a:rPr lang="ja"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１記事あたり10点程度の写真を掲載し、もの作りへのこだわりや実際の使い方など、商品やサービスを深く伝えるプランです。</a:t>
            </a:r>
            <a:endParaRPr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82" name="Google Shape;782;p27"/>
          <p:cNvSpPr/>
          <p:nvPr/>
        </p:nvSpPr>
        <p:spPr>
          <a:xfrm>
            <a:off x="1" y="1"/>
            <a:ext cx="1616393" cy="1257300"/>
          </a:xfrm>
          <a:custGeom>
            <a:avLst/>
            <a:gdLst/>
            <a:ahLst/>
            <a:cxnLst/>
            <a:rect l="l" t="t" r="r" b="b"/>
            <a:pathLst>
              <a:path w="2155190" h="1676400" extrusionOk="0">
                <a:moveTo>
                  <a:pt x="2154935" y="0"/>
                </a:moveTo>
                <a:lnTo>
                  <a:pt x="0" y="0"/>
                </a:lnTo>
                <a:lnTo>
                  <a:pt x="0" y="1676400"/>
                </a:lnTo>
                <a:lnTo>
                  <a:pt x="2154935" y="1676400"/>
                </a:lnTo>
                <a:lnTo>
                  <a:pt x="2154935"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85" name="Google Shape;785;p27"/>
          <p:cNvSpPr txBox="1"/>
          <p:nvPr/>
        </p:nvSpPr>
        <p:spPr>
          <a:xfrm>
            <a:off x="104547" y="822769"/>
            <a:ext cx="1400100" cy="193805"/>
          </a:xfrm>
          <a:prstGeom prst="rect">
            <a:avLst/>
          </a:prstGeom>
          <a:noFill/>
          <a:ln>
            <a:noFill/>
          </a:ln>
        </p:spPr>
        <p:txBody>
          <a:bodyPr spcFirstLastPara="1" wrap="square" lIns="0" tIns="9050" rIns="0" bIns="0" anchor="t" anchorCtr="0">
            <a:spAutoFit/>
          </a:bodyPr>
          <a:lstStyle/>
          <a:p>
            <a:pPr marL="12700" marR="0" lvl="0" indent="0" algn="l" rtl="0">
              <a:lnSpc>
                <a:spcPct val="100000"/>
              </a:lnSpc>
              <a:spcBef>
                <a:spcPts val="0"/>
              </a:spcBef>
              <a:spcAft>
                <a:spcPts val="0"/>
              </a:spcAft>
              <a:buNone/>
            </a:pPr>
            <a:r>
              <a:rPr lang="ja" sz="12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スポンサードポスト</a:t>
            </a:r>
            <a:endParaRPr sz="12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816" name="Google Shape;816;p27"/>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25</a:t>
            </a:fld>
            <a:endParaRPr/>
          </a:p>
        </p:txBody>
      </p:sp>
      <p:graphicFrame>
        <p:nvGraphicFramePr>
          <p:cNvPr id="773" name="Google Shape;773;p27"/>
          <p:cNvGraphicFramePr/>
          <p:nvPr/>
        </p:nvGraphicFramePr>
        <p:xfrm>
          <a:off x="4161699" y="829812"/>
          <a:ext cx="4806175" cy="3780620"/>
        </p:xfrm>
        <a:graphic>
          <a:graphicData uri="http://schemas.openxmlformats.org/drawingml/2006/table">
            <a:tbl>
              <a:tblPr firstRow="1" bandRow="1">
                <a:noFill/>
                <a:tableStyleId>{62A0D10D-50CF-4121-8E0F-D59097571FAB}</a:tableStyleId>
              </a:tblPr>
              <a:tblGrid>
                <a:gridCol w="1154493">
                  <a:extLst>
                    <a:ext uri="{9D8B030D-6E8A-4147-A177-3AD203B41FA5}">
                      <a16:colId xmlns:a16="http://schemas.microsoft.com/office/drawing/2014/main" val="20000"/>
                    </a:ext>
                  </a:extLst>
                </a:gridCol>
                <a:gridCol w="3651682">
                  <a:extLst>
                    <a:ext uri="{9D8B030D-6E8A-4147-A177-3AD203B41FA5}">
                      <a16:colId xmlns:a16="http://schemas.microsoft.com/office/drawing/2014/main" val="20001"/>
                    </a:ext>
                  </a:extLst>
                </a:gridCol>
              </a:tblGrid>
              <a:tr h="701525">
                <a:tc>
                  <a:txBody>
                    <a:bodyPr/>
                    <a:lstStyle/>
                    <a:p>
                      <a:pPr marL="0" marR="0" lvl="0" indent="0" algn="ctr" rtl="0">
                        <a:lnSpc>
                          <a:spcPct val="100000"/>
                        </a:lnSpc>
                        <a:spcBef>
                          <a:spcPts val="0"/>
                        </a:spcBef>
                        <a:spcAft>
                          <a:spcPts val="0"/>
                        </a:spcAft>
                        <a:buNone/>
                      </a:pPr>
                      <a:r>
                        <a:rPr lang="ja" sz="900" b="1" u="none" strike="noStrike" cap="none" dirty="0">
                          <a:latin typeface="游ゴシック" panose="020B0400000000000000" pitchFamily="50" charset="-128"/>
                          <a:ea typeface="游ゴシック" panose="020B0400000000000000" pitchFamily="50" charset="-128"/>
                          <a:cs typeface="MS Gothic"/>
                          <a:sym typeface="MS Gothic"/>
                        </a:rPr>
                        <a:t>料金</a:t>
                      </a:r>
                      <a:endParaRPr sz="1600" b="1"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1200" b="1" u="none" strike="noStrike" cap="none" dirty="0">
                          <a:latin typeface="游ゴシック" panose="020B0400000000000000" pitchFamily="50" charset="-128"/>
                          <a:ea typeface="游ゴシック" panose="020B0400000000000000" pitchFamily="50" charset="-128"/>
                          <a:cs typeface="MS Gothic"/>
                          <a:sym typeface="MS Gothic"/>
                        </a:rPr>
                        <a:t>1,000,000円 ～</a:t>
                      </a:r>
                      <a:endParaRPr sz="12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6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800" b="1" u="none" strike="noStrike" cap="none" dirty="0">
                          <a:latin typeface="游ゴシック" panose="020B0400000000000000" pitchFamily="50" charset="-128"/>
                          <a:ea typeface="游ゴシック" panose="020B0400000000000000" pitchFamily="50" charset="-128"/>
                          <a:cs typeface="MS Gothic"/>
                          <a:sym typeface="MS Gothic"/>
                        </a:rPr>
                        <a:t>掲載費 </a:t>
                      </a:r>
                      <a:r>
                        <a:rPr lang="ja" sz="900" b="1" u="none" strike="noStrike" cap="none" dirty="0">
                          <a:latin typeface="游ゴシック" panose="020B0400000000000000" pitchFamily="50" charset="-128"/>
                          <a:ea typeface="游ゴシック" panose="020B0400000000000000" pitchFamily="50" charset="-128"/>
                          <a:cs typeface="MS Gothic"/>
                          <a:sym typeface="MS Gothic"/>
                        </a:rPr>
                        <a:t>G 400,000</a:t>
                      </a:r>
                      <a:r>
                        <a:rPr lang="ja" sz="800" b="1" u="none" strike="noStrike" cap="none" dirty="0">
                          <a:latin typeface="游ゴシック" panose="020B0400000000000000" pitchFamily="50" charset="-128"/>
                          <a:ea typeface="游ゴシック" panose="020B0400000000000000" pitchFamily="50" charset="-128"/>
                          <a:cs typeface="MS Gothic"/>
                          <a:sym typeface="MS Gothic"/>
                        </a:rPr>
                        <a:t>円 ＋ 制作費 </a:t>
                      </a:r>
                      <a:r>
                        <a:rPr lang="ja" sz="900" b="1" u="none" strike="noStrike" cap="none" dirty="0">
                          <a:latin typeface="游ゴシック" panose="020B0400000000000000" pitchFamily="50" charset="-128"/>
                          <a:ea typeface="游ゴシック" panose="020B0400000000000000" pitchFamily="50" charset="-128"/>
                          <a:cs typeface="MS Gothic"/>
                          <a:sym typeface="MS Gothic"/>
                        </a:rPr>
                        <a:t>N 600,000</a:t>
                      </a:r>
                      <a:r>
                        <a:rPr lang="ja" sz="800" b="1" u="none" strike="noStrike" cap="none" dirty="0">
                          <a:latin typeface="游ゴシック" panose="020B0400000000000000" pitchFamily="50" charset="-128"/>
                          <a:ea typeface="游ゴシック" panose="020B0400000000000000" pitchFamily="50" charset="-128"/>
                          <a:cs typeface="MS Gothic"/>
                          <a:sym typeface="MS Gothic"/>
                        </a:rPr>
                        <a:t>円～</a:t>
                      </a:r>
                      <a:endParaRPr sz="8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6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600" b="1" u="none" strike="noStrike" cap="none" dirty="0">
                          <a:latin typeface="游ゴシック" panose="020B0400000000000000" pitchFamily="50" charset="-128"/>
                          <a:ea typeface="游ゴシック" panose="020B0400000000000000" pitchFamily="50" charset="-128"/>
                          <a:cs typeface="MS Gothic"/>
                          <a:sym typeface="MS Gothic"/>
                        </a:rPr>
                        <a:t>※税別料金です。　</a:t>
                      </a:r>
                      <a:r>
                        <a:rPr lang="ja" sz="6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a:t>
                      </a:r>
                      <a:r>
                        <a:rPr lang="ja-JP" altLang="en-US" sz="6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おしゃれさん</a:t>
                      </a:r>
                      <a:r>
                        <a:rPr lang="ja" sz="6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起用費を含みます。</a:t>
                      </a:r>
                      <a:endParaRPr sz="6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600" b="1" u="none" strike="noStrike" cap="none" dirty="0">
                          <a:latin typeface="游ゴシック" panose="020B0400000000000000" pitchFamily="50" charset="-128"/>
                          <a:ea typeface="游ゴシック" panose="020B0400000000000000" pitchFamily="50" charset="-128"/>
                          <a:cs typeface="MS Gothic"/>
                          <a:sym typeface="MS Gothic"/>
                        </a:rPr>
                        <a:t>※スタジオや遠隔地、モデルなどのご希望がある場合は別途費用が発生します。</a:t>
                      </a:r>
                      <a:endParaRPr sz="1600" b="1" dirty="0">
                        <a:latin typeface="游ゴシック" panose="020B0400000000000000" pitchFamily="50" charset="-128"/>
                        <a:ea typeface="游ゴシック" panose="020B0400000000000000" pitchFamily="50" charset="-12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0"/>
                  </a:ext>
                </a:extLst>
              </a:tr>
              <a:tr h="2367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想定PV</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10,000PV</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JP" sz="800" b="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800" b="0" u="none" strike="noStrike" cap="none" dirty="0">
                          <a:latin typeface="游ゴシック" panose="020B0400000000000000" pitchFamily="50" charset="-128"/>
                          <a:ea typeface="游ゴシック" panose="020B0400000000000000" pitchFamily="50" charset="-128"/>
                          <a:cs typeface="MS Gothic"/>
                          <a:sym typeface="MS Gothic"/>
                        </a:rPr>
                        <a:t>長期休暇や年末年始、年度末はこの限りではありません</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5720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計測期間</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公開日より4週間</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2"/>
                  </a:ext>
                </a:extLst>
              </a:tr>
              <a:tr h="2367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レポート</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PV数（合計/日別）、合計クリック数</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48375">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記事公開日</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任意の平日でご希望の日時に指定していただけます。</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公開ご希望日の30</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営業</a:t>
                      </a:r>
                      <a:r>
                        <a:rPr lang="ja" sz="900" u="none" strike="noStrike" cap="none" dirty="0">
                          <a:latin typeface="游ゴシック" panose="020B0400000000000000" pitchFamily="50" charset="-128"/>
                          <a:ea typeface="游ゴシック" panose="020B0400000000000000" pitchFamily="50" charset="-128"/>
                          <a:cs typeface="MS Gothic"/>
                          <a:sym typeface="MS Gothic"/>
                        </a:rPr>
                        <a:t>日前までにお申し込みください。</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4"/>
                  </a:ext>
                </a:extLst>
              </a:tr>
              <a:tr h="579125">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誘導枠</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・新着枠：掲載時</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・トップページスライダー枠：4週間</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・SNS投稿：掲載後3日以内</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 sz="900" u="none" strike="noStrike" cap="none" dirty="0">
                          <a:latin typeface="游ゴシック" panose="020B0400000000000000" pitchFamily="50" charset="-128"/>
                          <a:ea typeface="游ゴシック" panose="020B0400000000000000" pitchFamily="50" charset="-128"/>
                          <a:cs typeface="MS Gothic"/>
                          <a:sym typeface="MS Gothic"/>
                        </a:rPr>
                        <a:t>X</a:t>
                      </a:r>
                      <a:r>
                        <a:rPr lang="ja" sz="900" u="none" strike="noStrike" cap="none" dirty="0">
                          <a:latin typeface="游ゴシック" panose="020B0400000000000000" pitchFamily="50" charset="-128"/>
                          <a:ea typeface="游ゴシック" panose="020B0400000000000000" pitchFamily="50" charset="-128"/>
                          <a:cs typeface="MS Gothic"/>
                          <a:sym typeface="MS Gothic"/>
                        </a:rPr>
                        <a:t> / Facebook / IGストーリーズ投稿　各1回）</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5994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注意事項</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遠方での取材・撮影が必要な場合は別途費用が発生いたします。</a:t>
                      </a:r>
                      <a:endParaRPr sz="1600" dirty="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外部配信を行う場合がございます。</a:t>
                      </a:r>
                      <a:endParaRPr lang="en-US" alt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・運用広告の配信用入稿物については、生成</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AI</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を活用する場合がございます。</a:t>
                      </a:r>
                      <a:endPar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記事タイトルおよびサムネイルは公開後にも変更する場合がございます。</a:t>
                      </a:r>
                      <a:endParaRPr sz="1600" dirty="0"/>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起用モデルにより、アーカイブ不可になる場合がございます。</a:t>
                      </a:r>
                      <a:endParaRPr sz="1600" dirty="0"/>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二次利用については各営業担当にご相談ください。</a:t>
                      </a:r>
                      <a:endParaRPr lang="en-US" alt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sym typeface="MS Gothic"/>
                        </a:rPr>
                        <a:t>・</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sym typeface="MS Gothic"/>
                        </a:rPr>
                        <a:t>SNS</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sym typeface="MS Gothic"/>
                        </a:rPr>
                        <a:t>投稿には</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sym typeface="MS Gothic"/>
                        </a:rPr>
                        <a:t>『</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sym typeface="MS Gothic"/>
                        </a:rPr>
                        <a:t>＃</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sym typeface="MS Gothic"/>
                        </a:rPr>
                        <a:t>PR</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sym typeface="MS Gothic"/>
                        </a:rPr>
                        <a:t>（大文字） ＃貴社名もしくは正式なサービス</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sym typeface="MS Gothic"/>
                        </a:rPr>
                        <a:t>/</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sym typeface="MS Gothic"/>
                        </a:rPr>
                        <a:t>商品</a:t>
                      </a:r>
                      <a:endParaRPr lang="en-US" altLang="ja-JP" sz="800" u="none" strike="noStrike" cap="none" dirty="0">
                        <a:solidFill>
                          <a:schemeClr val="dk1"/>
                        </a:solidFill>
                        <a:latin typeface="游ゴシック" panose="020B0400000000000000" pitchFamily="50" charset="-128"/>
                        <a:ea typeface="游ゴシック" panose="020B0400000000000000" pitchFamily="50" charset="-128"/>
                        <a:sym typeface="MS Gothic"/>
                      </a:endParaRP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sym typeface="MS Gothic"/>
                        </a:rPr>
                        <a:t>　名</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sym typeface="MS Gothic"/>
                        </a:rPr>
                        <a:t>』</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sym typeface="MS Gothic"/>
                        </a:rPr>
                        <a:t>の順にて、ハッシュタグ列冒頭に記載します。</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6"/>
                  </a:ext>
                </a:extLst>
              </a:tr>
            </a:tbl>
          </a:graphicData>
        </a:graphic>
      </p:graphicFrame>
      <p:sp>
        <p:nvSpPr>
          <p:cNvPr id="31" name="Google Shape;277;p9">
            <a:extLst>
              <a:ext uri="{FF2B5EF4-FFF2-40B4-BE49-F238E27FC236}">
                <a16:creationId xmlns:a16="http://schemas.microsoft.com/office/drawing/2014/main" id="{C9DF7EB4-9DF7-BB52-6F91-C029C9C81851}"/>
              </a:ext>
            </a:extLst>
          </p:cNvPr>
          <p:cNvSpPr txBox="1"/>
          <p:nvPr/>
        </p:nvSpPr>
        <p:spPr>
          <a:xfrm>
            <a:off x="4363569" y="71605"/>
            <a:ext cx="4539018" cy="276959"/>
          </a:xfrm>
          <a:prstGeom prst="rect">
            <a:avLst/>
          </a:prstGeom>
          <a:solidFill>
            <a:srgbClr val="FF8427"/>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b="1" i="0" strike="noStrike" cap="none" dirty="0">
                <a:solidFill>
                  <a:schemeClr val="bg1"/>
                </a:solidFill>
                <a:latin typeface="游ゴシック" panose="020B0400000000000000" pitchFamily="50" charset="-128"/>
                <a:ea typeface="游ゴシック" panose="020B0400000000000000" pitchFamily="50" charset="-128"/>
                <a:cs typeface="Arial Black"/>
                <a:sym typeface="Arial Black"/>
              </a:rPr>
              <a:t>≪人気</a:t>
            </a:r>
            <a:r>
              <a:rPr lang="en-US" altLang="ja-JP" sz="1200" b="1" dirty="0">
                <a:solidFill>
                  <a:schemeClr val="bg1"/>
                </a:solidFill>
                <a:latin typeface="游ゴシック" panose="020B0400000000000000" pitchFamily="50" charset="-128"/>
                <a:ea typeface="游ゴシック" panose="020B0400000000000000" pitchFamily="50" charset="-128"/>
                <a:cs typeface="Arial Black"/>
                <a:sym typeface="Arial Black"/>
              </a:rPr>
              <a:t>No1</a:t>
            </a:r>
            <a:r>
              <a:rPr lang="ja-JP" altLang="en-US" sz="1200" b="1" dirty="0">
                <a:solidFill>
                  <a:schemeClr val="bg1"/>
                </a:solidFill>
                <a:latin typeface="游ゴシック" panose="020B0400000000000000" pitchFamily="50" charset="-128"/>
                <a:ea typeface="游ゴシック" panose="020B0400000000000000" pitchFamily="50" charset="-128"/>
                <a:cs typeface="Arial Black"/>
                <a:sym typeface="Arial Black"/>
              </a:rPr>
              <a:t>≫　おしゃれさんのご自宅やお店で撮影できる！</a:t>
            </a:r>
            <a:endParaRPr lang="en-US" altLang="ja-JP" sz="1200" b="1" dirty="0">
              <a:solidFill>
                <a:schemeClr val="bg1"/>
              </a:solidFill>
              <a:latin typeface="游ゴシック" panose="020B0400000000000000" pitchFamily="50" charset="-128"/>
              <a:ea typeface="游ゴシック" panose="020B0400000000000000" pitchFamily="50" charset="-128"/>
              <a:cs typeface="Arial Black"/>
              <a:sym typeface="Arial Black"/>
            </a:endParaRPr>
          </a:p>
        </p:txBody>
      </p:sp>
      <p:grpSp>
        <p:nvGrpSpPr>
          <p:cNvPr id="4" name="グループ化 3">
            <a:extLst>
              <a:ext uri="{FF2B5EF4-FFF2-40B4-BE49-F238E27FC236}">
                <a16:creationId xmlns:a16="http://schemas.microsoft.com/office/drawing/2014/main" id="{28B427AA-F8BD-96B5-0C8D-E2FC9DAC667D}"/>
              </a:ext>
            </a:extLst>
          </p:cNvPr>
          <p:cNvGrpSpPr/>
          <p:nvPr/>
        </p:nvGrpSpPr>
        <p:grpSpPr>
          <a:xfrm>
            <a:off x="105793" y="1471458"/>
            <a:ext cx="4000539" cy="2925775"/>
            <a:chOff x="105793" y="1471458"/>
            <a:chExt cx="4000539" cy="2925775"/>
          </a:xfrm>
        </p:grpSpPr>
        <p:grpSp>
          <p:nvGrpSpPr>
            <p:cNvPr id="3" name="グループ化 2">
              <a:extLst>
                <a:ext uri="{FF2B5EF4-FFF2-40B4-BE49-F238E27FC236}">
                  <a16:creationId xmlns:a16="http://schemas.microsoft.com/office/drawing/2014/main" id="{E7EB5CB4-9D40-30E5-C6AD-1C31B4DE1FAE}"/>
                </a:ext>
              </a:extLst>
            </p:cNvPr>
            <p:cNvGrpSpPr/>
            <p:nvPr/>
          </p:nvGrpSpPr>
          <p:grpSpPr>
            <a:xfrm>
              <a:off x="2314795" y="2925175"/>
              <a:ext cx="1791537" cy="1318951"/>
              <a:chOff x="2306169" y="2094814"/>
              <a:chExt cx="1791537" cy="1318951"/>
            </a:xfrm>
          </p:grpSpPr>
          <p:sp>
            <p:nvSpPr>
              <p:cNvPr id="43" name="Google Shape;573;p20">
                <a:extLst>
                  <a:ext uri="{FF2B5EF4-FFF2-40B4-BE49-F238E27FC236}">
                    <a16:creationId xmlns:a16="http://schemas.microsoft.com/office/drawing/2014/main" id="{079BCFB4-EC2C-351C-4093-1B87DBC08AF5}"/>
                  </a:ext>
                </a:extLst>
              </p:cNvPr>
              <p:cNvSpPr/>
              <p:nvPr/>
            </p:nvSpPr>
            <p:spPr>
              <a:xfrm>
                <a:off x="2306169" y="2144573"/>
                <a:ext cx="1791537" cy="1139866"/>
              </a:xfrm>
              <a:custGeom>
                <a:avLst/>
                <a:gdLst/>
                <a:ahLst/>
                <a:cxnLst/>
                <a:rect l="l" t="t" r="r" b="b"/>
                <a:pathLst>
                  <a:path w="3153410" h="2955290" extrusionOk="0">
                    <a:moveTo>
                      <a:pt x="3153156" y="0"/>
                    </a:moveTo>
                    <a:lnTo>
                      <a:pt x="0" y="0"/>
                    </a:lnTo>
                    <a:lnTo>
                      <a:pt x="0" y="2955036"/>
                    </a:lnTo>
                    <a:lnTo>
                      <a:pt x="3153156" y="2955036"/>
                    </a:lnTo>
                    <a:lnTo>
                      <a:pt x="3153156" y="0"/>
                    </a:lnTo>
                    <a:close/>
                  </a:path>
                </a:pathLst>
              </a:custGeom>
              <a:solidFill>
                <a:srgbClr val="F1F1F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44" name="Google Shape;577;p20">
                <a:extLst>
                  <a:ext uri="{FF2B5EF4-FFF2-40B4-BE49-F238E27FC236}">
                    <a16:creationId xmlns:a16="http://schemas.microsoft.com/office/drawing/2014/main" id="{B8152D8C-8D87-64A6-A3CF-02CCD23E7498}"/>
                  </a:ext>
                </a:extLst>
              </p:cNvPr>
              <p:cNvSpPr txBox="1"/>
              <p:nvPr/>
            </p:nvSpPr>
            <p:spPr>
              <a:xfrm>
                <a:off x="2375151" y="2094814"/>
                <a:ext cx="1705626" cy="131895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endPar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77796" marR="0" lvl="0" indent="0" algn="l" rtl="0">
                  <a:lnSpc>
                    <a:spcPct val="100000"/>
                  </a:lnSpc>
                  <a:spcBef>
                    <a:spcPts val="700"/>
                  </a:spcBef>
                  <a:spcAft>
                    <a:spcPts val="0"/>
                  </a:spcAft>
                  <a:buNone/>
                </a:pPr>
                <a:endParaRPr lang="en-US" altLang="ja" sz="900" dirty="0">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75600"/>
                  </a:lnSpc>
                  <a:spcBef>
                    <a:spcPts val="400"/>
                  </a:spcBef>
                  <a:spcAft>
                    <a:spcPts val="0"/>
                  </a:spcAft>
                  <a:buNone/>
                </a:pPr>
                <a:r>
                  <a:rPr lang="ja-JP" altLang="en-US" sz="900" dirty="0">
                    <a:latin typeface="游ゴシック" panose="020B0400000000000000" pitchFamily="50" charset="-128"/>
                    <a:ea typeface="游ゴシック" panose="020B0400000000000000" pitchFamily="50" charset="-128"/>
                    <a:cs typeface="MS Gothic"/>
                    <a:sym typeface="MS Gothic"/>
                  </a:rPr>
                  <a:t>記事下に</a:t>
                </a:r>
                <a:endParaRPr lang="en-US" altLang="ja-JP" sz="900" dirty="0">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75600"/>
                  </a:lnSpc>
                  <a:spcBef>
                    <a:spcPts val="400"/>
                  </a:spcBef>
                  <a:spcAft>
                    <a:spcPts val="0"/>
                  </a:spcAft>
                  <a:buNone/>
                </a:pPr>
                <a:r>
                  <a:rPr lang="ja-JP" altLang="en-US" sz="900" dirty="0">
                    <a:latin typeface="游ゴシック" panose="020B0400000000000000" pitchFamily="50" charset="-128"/>
                    <a:ea typeface="游ゴシック" panose="020B0400000000000000" pitchFamily="50" charset="-128"/>
                    <a:cs typeface="MS Gothic"/>
                    <a:sym typeface="MS Gothic"/>
                  </a:rPr>
                  <a:t>読者アンケートを設置</a:t>
                </a:r>
                <a:r>
                  <a:rPr lang="ja-JP" altLang="en-US"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endParaRPr lang="en-US" altLang="ja-JP"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75600"/>
                  </a:lnSpc>
                  <a:spcBef>
                    <a:spcPts val="400"/>
                  </a:spcBef>
                  <a:spcAft>
                    <a:spcPts val="0"/>
                  </a:spcAft>
                  <a:buNone/>
                </a:pPr>
                <a:r>
                  <a:rPr lang="ja-JP" altLang="en-US" sz="900" dirty="0">
                    <a:latin typeface="游ゴシック" panose="020B0400000000000000" pitchFamily="50" charset="-128"/>
                    <a:ea typeface="游ゴシック" panose="020B0400000000000000" pitchFamily="50" charset="-128"/>
                    <a:cs typeface="MS Gothic"/>
                    <a:sym typeface="MS Gothic"/>
                  </a:rPr>
                  <a:t>設問内容は自由。</a:t>
                </a:r>
                <a:endParaRPr lang="en-US" altLang="ja-JP"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75600"/>
                  </a:lnSpc>
                  <a:spcBef>
                    <a:spcPts val="400"/>
                  </a:spcBef>
                  <a:spcAft>
                    <a:spcPts val="0"/>
                  </a:spcAft>
                  <a:buNone/>
                </a:pPr>
                <a:endParaRPr lang="ja-JP" altLang="en-US"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75600"/>
                  </a:lnSpc>
                  <a:spcBef>
                    <a:spcPts val="400"/>
                  </a:spcBef>
                  <a:spcAft>
                    <a:spcPts val="0"/>
                  </a:spcAft>
                  <a:buNone/>
                </a:pPr>
                <a:r>
                  <a:rPr lang="en-US" altLang="ja-JP" sz="900" dirty="0">
                    <a:latin typeface="游ゴシック" panose="020B0400000000000000" pitchFamily="50" charset="-128"/>
                    <a:ea typeface="游ゴシック" panose="020B0400000000000000" pitchFamily="50" charset="-128"/>
                    <a:cs typeface="MS Gothic"/>
                    <a:sym typeface="MS Gothic"/>
                  </a:rPr>
                  <a:t>N</a:t>
                </a:r>
                <a:r>
                  <a:rPr lang="en-US" altLang="ja-JP"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10</a:t>
                </a:r>
                <a:r>
                  <a:rPr lang="ja-JP" altLang="en-US"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万円</a:t>
                </a:r>
                <a:r>
                  <a:rPr lang="en-US" altLang="ja-JP"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en-US" altLang="ja-JP" sz="900" dirty="0">
                    <a:latin typeface="游ゴシック" panose="020B0400000000000000" pitchFamily="50" charset="-128"/>
                    <a:ea typeface="游ゴシック" panose="020B0400000000000000" pitchFamily="50" charset="-128"/>
                    <a:cs typeface="MS Gothic"/>
                    <a:sym typeface="MS Gothic"/>
                  </a:rPr>
                  <a:t>3-8</a:t>
                </a:r>
                <a:r>
                  <a:rPr lang="ja-JP" altLang="en-US" sz="900" dirty="0">
                    <a:latin typeface="游ゴシック" panose="020B0400000000000000" pitchFamily="50" charset="-128"/>
                    <a:ea typeface="游ゴシック" panose="020B0400000000000000" pitchFamily="50" charset="-128"/>
                    <a:cs typeface="MS Gothic"/>
                    <a:sym typeface="MS Gothic"/>
                  </a:rPr>
                  <a:t>問程度</a:t>
                </a:r>
                <a:endParaRPr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45" name="Google Shape;583;p20">
                <a:extLst>
                  <a:ext uri="{FF2B5EF4-FFF2-40B4-BE49-F238E27FC236}">
                    <a16:creationId xmlns:a16="http://schemas.microsoft.com/office/drawing/2014/main" id="{0806946E-19AC-19E0-15F9-2573C82B2ABD}"/>
                  </a:ext>
                </a:extLst>
              </p:cNvPr>
              <p:cNvSpPr txBox="1"/>
              <p:nvPr/>
            </p:nvSpPr>
            <p:spPr>
              <a:xfrm>
                <a:off x="2480275" y="2192309"/>
                <a:ext cx="1432307" cy="151005"/>
              </a:xfrm>
              <a:prstGeom prst="rect">
                <a:avLst/>
              </a:prstGeom>
              <a:solidFill>
                <a:srgbClr val="000000"/>
              </a:solidFill>
              <a:ln>
                <a:noFill/>
              </a:ln>
            </p:spPr>
            <p:txBody>
              <a:bodyPr spcFirstLastPara="1" wrap="square" lIns="0" tIns="27625" rIns="0" bIns="0" anchor="t" anchorCtr="0">
                <a:spAutoFit/>
              </a:bodyPr>
              <a:lstStyle/>
              <a:p>
                <a:pPr marL="457189" marR="0" lvl="0" indent="0" rtl="0">
                  <a:lnSpc>
                    <a:spcPct val="100000"/>
                  </a:lnSpc>
                  <a:spcBef>
                    <a:spcPts val="0"/>
                  </a:spcBef>
                  <a:spcAft>
                    <a:spcPts val="0"/>
                  </a:spcAft>
                  <a:buNone/>
                </a:pPr>
                <a:r>
                  <a:rPr lang="ja-JP" altLang="en-US" sz="800" b="0"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オプション例</a:t>
                </a:r>
                <a:endParaRPr sz="800" b="0"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p:txBody>
          </p:sp>
        </p:grpSp>
        <p:grpSp>
          <p:nvGrpSpPr>
            <p:cNvPr id="2" name="グループ化 1">
              <a:extLst>
                <a:ext uri="{FF2B5EF4-FFF2-40B4-BE49-F238E27FC236}">
                  <a16:creationId xmlns:a16="http://schemas.microsoft.com/office/drawing/2014/main" id="{C07CE80F-902C-4E5C-74D6-50FF4F3B931C}"/>
                </a:ext>
              </a:extLst>
            </p:cNvPr>
            <p:cNvGrpSpPr/>
            <p:nvPr/>
          </p:nvGrpSpPr>
          <p:grpSpPr>
            <a:xfrm>
              <a:off x="169865" y="1471458"/>
              <a:ext cx="2069135" cy="2640164"/>
              <a:chOff x="169865" y="1471458"/>
              <a:chExt cx="2069135" cy="2640164"/>
            </a:xfrm>
          </p:grpSpPr>
          <p:pic>
            <p:nvPicPr>
              <p:cNvPr id="776" name="Google Shape;776;p27"/>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169865" y="1471458"/>
                <a:ext cx="2069135" cy="2640164"/>
              </a:xfrm>
              <a:prstGeom prst="rect">
                <a:avLst/>
              </a:prstGeom>
              <a:noFill/>
              <a:ln>
                <a:noFill/>
              </a:ln>
            </p:spPr>
          </p:pic>
          <p:pic>
            <p:nvPicPr>
              <p:cNvPr id="777" name="Google Shape;777;p27"/>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177176" y="1478730"/>
                <a:ext cx="2001277" cy="2572380"/>
              </a:xfrm>
              <a:prstGeom prst="rect">
                <a:avLst/>
              </a:prstGeom>
              <a:noFill/>
              <a:ln>
                <a:noFill/>
              </a:ln>
            </p:spPr>
          </p:pic>
          <p:sp>
            <p:nvSpPr>
              <p:cNvPr id="778" name="Google Shape;778;p27"/>
              <p:cNvSpPr/>
              <p:nvPr/>
            </p:nvSpPr>
            <p:spPr>
              <a:xfrm>
                <a:off x="173394" y="1474899"/>
                <a:ext cx="2009041" cy="2580244"/>
              </a:xfrm>
              <a:custGeom>
                <a:avLst/>
                <a:gdLst/>
                <a:ahLst/>
                <a:cxnLst/>
                <a:rect l="l" t="t" r="r" b="b"/>
                <a:pathLst>
                  <a:path w="2530475" h="3249929" extrusionOk="0">
                    <a:moveTo>
                      <a:pt x="0" y="3249549"/>
                    </a:moveTo>
                    <a:lnTo>
                      <a:pt x="2530221" y="3249549"/>
                    </a:lnTo>
                    <a:lnTo>
                      <a:pt x="2530221" y="0"/>
                    </a:lnTo>
                    <a:lnTo>
                      <a:pt x="0" y="0"/>
                    </a:lnTo>
                    <a:lnTo>
                      <a:pt x="0" y="3249549"/>
                    </a:lnTo>
                    <a:close/>
                  </a:path>
                </a:pathLst>
              </a:custGeom>
              <a:noFill/>
              <a:ln w="9525" cap="flat" cmpd="sng">
                <a:solidFill>
                  <a:srgbClr val="C8C8C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10" name="図 9">
                <a:extLst>
                  <a:ext uri="{FF2B5EF4-FFF2-40B4-BE49-F238E27FC236}">
                    <a16:creationId xmlns:a16="http://schemas.microsoft.com/office/drawing/2014/main" id="{E4873681-004D-51E8-F14F-90ACB306D86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3993" y="1806359"/>
                <a:ext cx="1309840" cy="2232657"/>
              </a:xfrm>
              <a:prstGeom prst="rect">
                <a:avLst/>
              </a:prstGeom>
              <a:ln w="28575">
                <a:solidFill>
                  <a:srgbClr val="FF0000"/>
                </a:solidFill>
              </a:ln>
            </p:spPr>
          </p:pic>
          <p:sp>
            <p:nvSpPr>
              <p:cNvPr id="22" name="Google Shape;781;p27">
                <a:extLst>
                  <a:ext uri="{FF2B5EF4-FFF2-40B4-BE49-F238E27FC236}">
                    <a16:creationId xmlns:a16="http://schemas.microsoft.com/office/drawing/2014/main" id="{01A8BA21-2DAB-4706-BD15-2F023EEC3E3B}"/>
                  </a:ext>
                </a:extLst>
              </p:cNvPr>
              <p:cNvSpPr/>
              <p:nvPr/>
            </p:nvSpPr>
            <p:spPr>
              <a:xfrm>
                <a:off x="231403" y="1800182"/>
                <a:ext cx="1303928" cy="2226128"/>
              </a:xfrm>
              <a:custGeom>
                <a:avLst/>
                <a:gdLst/>
                <a:ahLst/>
                <a:cxnLst/>
                <a:rect l="l" t="t" r="r" b="b"/>
                <a:pathLst>
                  <a:path w="1704339" h="2437765" extrusionOk="0">
                    <a:moveTo>
                      <a:pt x="0" y="2437257"/>
                    </a:moveTo>
                    <a:lnTo>
                      <a:pt x="1704213" y="2437257"/>
                    </a:lnTo>
                    <a:lnTo>
                      <a:pt x="1704213" y="0"/>
                    </a:lnTo>
                    <a:lnTo>
                      <a:pt x="0" y="0"/>
                    </a:lnTo>
                    <a:lnTo>
                      <a:pt x="0" y="2437257"/>
                    </a:lnTo>
                    <a:close/>
                  </a:path>
                </a:pathLst>
              </a:custGeom>
              <a:solidFill>
                <a:srgbClr val="FF0000">
                  <a:alpha val="20000"/>
                </a:srgbClr>
              </a:solidFill>
              <a:ln w="9525" cap="flat" cmpd="sng">
                <a:solidFill>
                  <a:srgbClr val="FF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sp>
          <p:nvSpPr>
            <p:cNvPr id="24" name="Google Shape;760;p26">
              <a:extLst>
                <a:ext uri="{FF2B5EF4-FFF2-40B4-BE49-F238E27FC236}">
                  <a16:creationId xmlns:a16="http://schemas.microsoft.com/office/drawing/2014/main" id="{634E6CA3-E36C-0FAF-0768-8C4736FFB308}"/>
                </a:ext>
              </a:extLst>
            </p:cNvPr>
            <p:cNvSpPr txBox="1"/>
            <p:nvPr/>
          </p:nvSpPr>
          <p:spPr>
            <a:xfrm>
              <a:off x="105793" y="4089497"/>
              <a:ext cx="225877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クライアント：</a:t>
              </a:r>
              <a:r>
                <a:rPr lang="ja-JP" altLang="en-US"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パルシステム生活協同組合連合会</a:t>
              </a:r>
              <a:r>
                <a:rPr lang="ja"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様</a:t>
              </a: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en-US" altLang="ja" sz="700" b="0" i="0" u="sng"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https://kurashi-to-oshare.jp/food/205269/</a:t>
              </a:r>
            </a:p>
          </p:txBody>
        </p:sp>
      </p:grpSp>
      <p:sp>
        <p:nvSpPr>
          <p:cNvPr id="25" name="Google Shape;783;p27">
            <a:extLst>
              <a:ext uri="{FF2B5EF4-FFF2-40B4-BE49-F238E27FC236}">
                <a16:creationId xmlns:a16="http://schemas.microsoft.com/office/drawing/2014/main" id="{5946C768-9972-36E8-563C-C0D89FB02F82}"/>
              </a:ext>
            </a:extLst>
          </p:cNvPr>
          <p:cNvSpPr txBox="1"/>
          <p:nvPr/>
        </p:nvSpPr>
        <p:spPr>
          <a:xfrm>
            <a:off x="263423" y="229361"/>
            <a:ext cx="1086600" cy="240450"/>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lang="en-US" alt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 altLang="ja-JP" sz="900" b="1" dirty="0">
                <a:solidFill>
                  <a:srgbClr val="FFFFFF"/>
                </a:solidFill>
                <a:latin typeface="游ゴシック" panose="020B0400000000000000" pitchFamily="50" charset="-128"/>
                <a:ea typeface="游ゴシック" panose="020B0400000000000000" pitchFamily="50" charset="-128"/>
                <a:cs typeface="MS Gothic"/>
                <a:sym typeface="MS Gothic"/>
              </a:rPr>
              <a:t>広告メニュー</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Tree>
    <p:extLst>
      <p:ext uri="{BB962C8B-B14F-4D97-AF65-F5344CB8AC3E}">
        <p14:creationId xmlns:p14="http://schemas.microsoft.com/office/powerpoint/2010/main" val="1023434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graphicFrame>
        <p:nvGraphicFramePr>
          <p:cNvPr id="45" name="表 3">
            <a:extLst>
              <a:ext uri="{FF2B5EF4-FFF2-40B4-BE49-F238E27FC236}">
                <a16:creationId xmlns:a16="http://schemas.microsoft.com/office/drawing/2014/main" id="{1B43C070-7333-438D-ABAC-A11BEF7F13E1}"/>
              </a:ext>
            </a:extLst>
          </p:cNvPr>
          <p:cNvGraphicFramePr>
            <a:graphicFrameLocks noGrp="1"/>
          </p:cNvGraphicFramePr>
          <p:nvPr>
            <p:extLst>
              <p:ext uri="{D42A27DB-BD31-4B8C-83A1-F6EECF244321}">
                <p14:modId xmlns:p14="http://schemas.microsoft.com/office/powerpoint/2010/main" val="458077853"/>
              </p:ext>
            </p:extLst>
          </p:nvPr>
        </p:nvGraphicFramePr>
        <p:xfrm>
          <a:off x="4165679" y="838216"/>
          <a:ext cx="4664682" cy="4117081"/>
        </p:xfrm>
        <a:graphic>
          <a:graphicData uri="http://schemas.openxmlformats.org/drawingml/2006/table">
            <a:tbl>
              <a:tblPr firstRow="1" bandRow="1"/>
              <a:tblGrid>
                <a:gridCol w="943510">
                  <a:extLst>
                    <a:ext uri="{9D8B030D-6E8A-4147-A177-3AD203B41FA5}">
                      <a16:colId xmlns:a16="http://schemas.microsoft.com/office/drawing/2014/main" val="2351564936"/>
                    </a:ext>
                  </a:extLst>
                </a:gridCol>
                <a:gridCol w="3721172">
                  <a:extLst>
                    <a:ext uri="{9D8B030D-6E8A-4147-A177-3AD203B41FA5}">
                      <a16:colId xmlns:a16="http://schemas.microsoft.com/office/drawing/2014/main" val="2117693413"/>
                    </a:ext>
                  </a:extLst>
                </a:gridCol>
              </a:tblGrid>
              <a:tr h="939087">
                <a:tc>
                  <a:txBody>
                    <a:bodyPr/>
                    <a:lstStyle/>
                    <a:p>
                      <a:pPr algn="ctr"/>
                      <a:r>
                        <a:rPr kumimoji="1" lang="ja-JP" altLang="en-US" sz="800" b="1" dirty="0">
                          <a:latin typeface="游ゴシック" panose="020B0400000000000000" pitchFamily="50" charset="-128"/>
                          <a:ea typeface="游ゴシック" panose="020B0400000000000000" pitchFamily="50" charset="-128"/>
                        </a:rPr>
                        <a:t>料金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r>
                        <a:rPr kumimoji="1" lang="en-US" altLang="ja-JP" sz="1200" b="1" dirty="0">
                          <a:solidFill>
                            <a:schemeClr val="tx1"/>
                          </a:solidFill>
                          <a:latin typeface="游ゴシック" panose="020B0400000000000000" pitchFamily="50" charset="-128"/>
                          <a:ea typeface="游ゴシック" panose="020B0400000000000000" pitchFamily="50" charset="-128"/>
                        </a:rPr>
                        <a:t>1,600,000</a:t>
                      </a:r>
                      <a:r>
                        <a:rPr kumimoji="1" lang="ja-JP" altLang="en-US" sz="1200" b="1" dirty="0">
                          <a:solidFill>
                            <a:schemeClr val="tx1"/>
                          </a:solidFill>
                          <a:latin typeface="游ゴシック" panose="020B0400000000000000" pitchFamily="50" charset="-128"/>
                          <a:ea typeface="游ゴシック" panose="020B0400000000000000" pitchFamily="50" charset="-128"/>
                        </a:rPr>
                        <a:t>円 ～</a:t>
                      </a:r>
                      <a:endParaRPr kumimoji="1" lang="en-US" altLang="ja-JP" sz="1200" b="1" dirty="0">
                        <a:solidFill>
                          <a:schemeClr val="tx1"/>
                        </a:solidFill>
                        <a:latin typeface="游ゴシック" panose="020B0400000000000000" pitchFamily="50" charset="-128"/>
                        <a:ea typeface="游ゴシック" panose="020B0400000000000000" pitchFamily="50" charset="-128"/>
                      </a:endParaRPr>
                    </a:p>
                    <a:p>
                      <a:endParaRPr kumimoji="1" lang="en-US" altLang="ja-JP" sz="500" b="1" dirty="0">
                        <a:latin typeface="游ゴシック" panose="020B0400000000000000" pitchFamily="50" charset="-128"/>
                        <a:ea typeface="游ゴシック" panose="020B0400000000000000" pitchFamily="50" charset="-128"/>
                      </a:endParaRPr>
                    </a:p>
                    <a:p>
                      <a:r>
                        <a:rPr kumimoji="1" lang="ja-JP" altLang="en-US" sz="700" b="1" dirty="0">
                          <a:solidFill>
                            <a:srgbClr val="FF0000"/>
                          </a:solidFill>
                          <a:latin typeface="游ゴシック" panose="020B0400000000000000" pitchFamily="50" charset="-128"/>
                          <a:ea typeface="游ゴシック" panose="020B0400000000000000" pitchFamily="50" charset="-128"/>
                        </a:rPr>
                        <a:t>特別掲載費 </a:t>
                      </a:r>
                      <a:r>
                        <a:rPr kumimoji="1" lang="en-US" altLang="ja-JP" sz="800" b="1" dirty="0">
                          <a:solidFill>
                            <a:srgbClr val="FF0000"/>
                          </a:solidFill>
                          <a:latin typeface="游ゴシック" panose="020B0400000000000000" pitchFamily="50" charset="-128"/>
                          <a:ea typeface="游ゴシック" panose="020B0400000000000000" pitchFamily="50" charset="-128"/>
                        </a:rPr>
                        <a:t>G</a:t>
                      </a:r>
                      <a:r>
                        <a:rPr kumimoji="1" lang="ja-JP" altLang="en-US" sz="800" b="1" dirty="0">
                          <a:solidFill>
                            <a:srgbClr val="FF0000"/>
                          </a:solidFill>
                          <a:latin typeface="游ゴシック" panose="020B0400000000000000" pitchFamily="50" charset="-128"/>
                          <a:ea typeface="游ゴシック" panose="020B0400000000000000" pitchFamily="50" charset="-128"/>
                        </a:rPr>
                        <a:t> </a:t>
                      </a:r>
                      <a:r>
                        <a:rPr kumimoji="1" lang="en-US" altLang="ja-JP" sz="800" b="1" dirty="0">
                          <a:solidFill>
                            <a:srgbClr val="FF0000"/>
                          </a:solidFill>
                          <a:latin typeface="游ゴシック" panose="020B0400000000000000" pitchFamily="50" charset="-128"/>
                          <a:ea typeface="游ゴシック" panose="020B0400000000000000" pitchFamily="50" charset="-128"/>
                        </a:rPr>
                        <a:t>400,000</a:t>
                      </a:r>
                      <a:r>
                        <a:rPr kumimoji="1" lang="ja-JP" altLang="en-US" sz="700" b="1" dirty="0">
                          <a:solidFill>
                            <a:srgbClr val="FF0000"/>
                          </a:solidFill>
                          <a:latin typeface="游ゴシック" panose="020B0400000000000000" pitchFamily="50" charset="-128"/>
                          <a:ea typeface="游ゴシック" panose="020B0400000000000000" pitchFamily="50" charset="-128"/>
                        </a:rPr>
                        <a:t>円</a:t>
                      </a:r>
                      <a:r>
                        <a:rPr kumimoji="1" lang="en-US" altLang="ja-JP" sz="700" b="1" dirty="0">
                          <a:latin typeface="游ゴシック" panose="020B0400000000000000" pitchFamily="50" charset="-128"/>
                          <a:ea typeface="游ゴシック" panose="020B0400000000000000" pitchFamily="50" charset="-128"/>
                        </a:rPr>
                        <a:t> </a:t>
                      </a:r>
                      <a:r>
                        <a:rPr kumimoji="1" lang="ja-JP" altLang="en-US" sz="700" b="1" dirty="0">
                          <a:latin typeface="游ゴシック" panose="020B0400000000000000" pitchFamily="50" charset="-128"/>
                          <a:ea typeface="游ゴシック" panose="020B0400000000000000" pitchFamily="50" charset="-128"/>
                        </a:rPr>
                        <a:t>＋ 制作費 </a:t>
                      </a:r>
                      <a:r>
                        <a:rPr kumimoji="1" lang="en-US" altLang="ja-JP" sz="800" b="1" dirty="0">
                          <a:latin typeface="游ゴシック" panose="020B0400000000000000" pitchFamily="50" charset="-128"/>
                          <a:ea typeface="游ゴシック" panose="020B0400000000000000" pitchFamily="50" charset="-128"/>
                        </a:rPr>
                        <a:t>N 1,200,000</a:t>
                      </a:r>
                      <a:r>
                        <a:rPr kumimoji="1" lang="ja-JP" altLang="en-US" sz="700" b="1" dirty="0">
                          <a:latin typeface="游ゴシック" panose="020B0400000000000000" pitchFamily="50" charset="-128"/>
                          <a:ea typeface="游ゴシック" panose="020B0400000000000000" pitchFamily="50" charset="-128"/>
                        </a:rPr>
                        <a:t>円～</a:t>
                      </a:r>
                      <a:endParaRPr kumimoji="1" lang="en-US" altLang="ja-JP" sz="700" b="1" dirty="0">
                        <a:latin typeface="游ゴシック" panose="020B0400000000000000" pitchFamily="50" charset="-128"/>
                        <a:ea typeface="游ゴシック" panose="020B0400000000000000" pitchFamily="50" charset="-128"/>
                      </a:endParaRPr>
                    </a:p>
                    <a:p>
                      <a:r>
                        <a:rPr kumimoji="1" lang="en-US" altLang="ja-JP" sz="500" b="1" dirty="0">
                          <a:latin typeface="游ゴシック" panose="020B0400000000000000" pitchFamily="50" charset="-128"/>
                          <a:ea typeface="游ゴシック" panose="020B0400000000000000" pitchFamily="50" charset="-128"/>
                        </a:rPr>
                        <a:t>※</a:t>
                      </a:r>
                      <a:r>
                        <a:rPr kumimoji="1" lang="ja-JP" altLang="en-US" sz="500" b="1" dirty="0">
                          <a:latin typeface="游ゴシック" panose="020B0400000000000000" pitchFamily="50" charset="-128"/>
                          <a:ea typeface="游ゴシック" panose="020B0400000000000000" pitchFamily="50" charset="-128"/>
                        </a:rPr>
                        <a:t>上記は</a:t>
                      </a:r>
                      <a:r>
                        <a:rPr kumimoji="1" lang="en-US" altLang="ja-JP" sz="500" b="1" dirty="0">
                          <a:latin typeface="游ゴシック" panose="020B0400000000000000" pitchFamily="50" charset="-128"/>
                          <a:ea typeface="游ゴシック" panose="020B0400000000000000" pitchFamily="50" charset="-128"/>
                        </a:rPr>
                        <a:t>2</a:t>
                      </a:r>
                      <a:r>
                        <a:rPr kumimoji="1" lang="ja-JP" altLang="en-US" sz="500" b="1" dirty="0">
                          <a:latin typeface="游ゴシック" panose="020B0400000000000000" pitchFamily="50" charset="-128"/>
                          <a:ea typeface="游ゴシック" panose="020B0400000000000000" pitchFamily="50" charset="-128"/>
                        </a:rPr>
                        <a:t>記事制作の料金です。</a:t>
                      </a:r>
                      <a:endParaRPr kumimoji="1" lang="en-US" altLang="ja-JP" sz="500" b="1" dirty="0">
                        <a:latin typeface="游ゴシック" panose="020B0400000000000000" pitchFamily="50" charset="-128"/>
                        <a:ea typeface="游ゴシック" panose="020B0400000000000000" pitchFamily="50" charset="-128"/>
                      </a:endParaRPr>
                    </a:p>
                    <a:p>
                      <a:r>
                        <a:rPr kumimoji="1" lang="en-US" altLang="ja-JP" sz="500" b="1" dirty="0">
                          <a:latin typeface="游ゴシック" panose="020B0400000000000000" pitchFamily="50" charset="-128"/>
                          <a:ea typeface="游ゴシック" panose="020B0400000000000000" pitchFamily="50" charset="-128"/>
                        </a:rPr>
                        <a:t>※1</a:t>
                      </a:r>
                      <a:r>
                        <a:rPr kumimoji="1" lang="ja-JP" altLang="en-US" sz="500" b="1" dirty="0">
                          <a:latin typeface="游ゴシック" panose="020B0400000000000000" pitchFamily="50" charset="-128"/>
                          <a:ea typeface="游ゴシック" panose="020B0400000000000000" pitchFamily="50" charset="-128"/>
                        </a:rPr>
                        <a:t>記事増えるごとに制作費 </a:t>
                      </a:r>
                      <a:r>
                        <a:rPr kumimoji="1" lang="en-US" altLang="ja-JP" sz="500" b="1" dirty="0">
                          <a:latin typeface="游ゴシック" panose="020B0400000000000000" pitchFamily="50" charset="-128"/>
                          <a:ea typeface="游ゴシック" panose="020B0400000000000000" pitchFamily="50" charset="-128"/>
                        </a:rPr>
                        <a:t>N600,000</a:t>
                      </a:r>
                      <a:r>
                        <a:rPr kumimoji="1" lang="ja-JP" altLang="en-US" sz="500" b="1" dirty="0">
                          <a:latin typeface="游ゴシック" panose="020B0400000000000000" pitchFamily="50" charset="-128"/>
                          <a:ea typeface="游ゴシック" panose="020B0400000000000000" pitchFamily="50" charset="-128"/>
                        </a:rPr>
                        <a:t>円～が別途発生致します。</a:t>
                      </a:r>
                      <a:endParaRPr kumimoji="1" lang="en-US" altLang="ja-JP" sz="500" b="1" dirty="0">
                        <a:latin typeface="游ゴシック" panose="020B0400000000000000" pitchFamily="50" charset="-128"/>
                        <a:ea typeface="游ゴシック" panose="020B0400000000000000" pitchFamily="50" charset="-128"/>
                      </a:endParaRPr>
                    </a:p>
                    <a:p>
                      <a:endParaRPr kumimoji="1" lang="en-US" altLang="ja-JP" sz="500" b="1" dirty="0">
                        <a:latin typeface="游ゴシック" panose="020B0400000000000000" pitchFamily="50" charset="-128"/>
                        <a:ea typeface="游ゴシック" panose="020B0400000000000000" pitchFamily="50" charset="-128"/>
                      </a:endParaRPr>
                    </a:p>
                    <a:p>
                      <a:r>
                        <a:rPr kumimoji="1" lang="en-US" altLang="ja-JP" sz="500" b="1" dirty="0">
                          <a:latin typeface="游ゴシック" panose="020B0400000000000000" pitchFamily="50" charset="-128"/>
                          <a:ea typeface="游ゴシック" panose="020B0400000000000000" pitchFamily="50" charset="-128"/>
                        </a:rPr>
                        <a:t>※</a:t>
                      </a:r>
                      <a:r>
                        <a:rPr kumimoji="1" lang="ja-JP" altLang="en-US" sz="500" b="1" dirty="0">
                          <a:latin typeface="游ゴシック" panose="020B0400000000000000" pitchFamily="50" charset="-128"/>
                          <a:ea typeface="游ゴシック" panose="020B0400000000000000" pitchFamily="50" charset="-128"/>
                        </a:rPr>
                        <a:t>税別料金です。　</a:t>
                      </a:r>
                      <a:r>
                        <a:rPr kumimoji="1" lang="en-US" altLang="ja-JP" sz="500" b="1" dirty="0">
                          <a:latin typeface="游ゴシック" panose="020B0400000000000000" pitchFamily="50" charset="-128"/>
                          <a:ea typeface="游ゴシック" panose="020B0400000000000000" pitchFamily="50" charset="-128"/>
                        </a:rPr>
                        <a:t>※</a:t>
                      </a:r>
                      <a:r>
                        <a:rPr kumimoji="1" lang="ja-JP" altLang="en-US" sz="500" b="1" dirty="0">
                          <a:latin typeface="游ゴシック" panose="020B0400000000000000" pitchFamily="50" charset="-128"/>
                          <a:ea typeface="游ゴシック" panose="020B0400000000000000" pitchFamily="50" charset="-128"/>
                        </a:rPr>
                        <a:t>記事は全</a:t>
                      </a:r>
                      <a:r>
                        <a:rPr kumimoji="1" lang="en-US" altLang="ja-JP" sz="500" b="1" dirty="0">
                          <a:latin typeface="游ゴシック" panose="020B0400000000000000" pitchFamily="50" charset="-128"/>
                          <a:ea typeface="游ゴシック" panose="020B0400000000000000" pitchFamily="50" charset="-128"/>
                        </a:rPr>
                        <a:t>2</a:t>
                      </a:r>
                      <a:r>
                        <a:rPr kumimoji="1" lang="ja-JP" altLang="en-US" sz="500" b="1" dirty="0">
                          <a:latin typeface="游ゴシック" panose="020B0400000000000000" pitchFamily="50" charset="-128"/>
                          <a:ea typeface="游ゴシック" panose="020B0400000000000000" pitchFamily="50" charset="-128"/>
                        </a:rPr>
                        <a:t>記事～となります。</a:t>
                      </a:r>
                      <a:endParaRPr kumimoji="1" lang="en-US" altLang="ja-JP" sz="500" b="1" dirty="0">
                        <a:latin typeface="游ゴシック" panose="020B0400000000000000" pitchFamily="50" charset="-128"/>
                        <a:ea typeface="游ゴシック" panose="020B0400000000000000" pitchFamily="50" charset="-128"/>
                      </a:endParaRPr>
                    </a:p>
                    <a:p>
                      <a:r>
                        <a:rPr kumimoji="1" lang="en-US" altLang="ja-JP" sz="500" b="1" dirty="0">
                          <a:latin typeface="游ゴシック" panose="020B0400000000000000" pitchFamily="50" charset="-128"/>
                          <a:ea typeface="游ゴシック" panose="020B0400000000000000" pitchFamily="50" charset="-128"/>
                        </a:rPr>
                        <a:t>※</a:t>
                      </a:r>
                      <a:r>
                        <a:rPr kumimoji="1" lang="ja-JP" altLang="en-US" sz="500" b="1" dirty="0">
                          <a:latin typeface="游ゴシック" panose="020B0400000000000000" pitchFamily="50" charset="-128"/>
                          <a:ea typeface="游ゴシック" panose="020B0400000000000000" pitchFamily="50" charset="-128"/>
                        </a:rPr>
                        <a:t>起用費（</a:t>
                      </a:r>
                      <a:r>
                        <a:rPr kumimoji="1" lang="en-US" altLang="ja-JP" sz="500" b="1" dirty="0">
                          <a:latin typeface="游ゴシック" panose="020B0400000000000000" pitchFamily="50" charset="-128"/>
                          <a:ea typeface="游ゴシック" panose="020B0400000000000000" pitchFamily="50" charset="-128"/>
                        </a:rPr>
                        <a:t>1</a:t>
                      </a:r>
                      <a:r>
                        <a:rPr kumimoji="1" lang="ja-JP" altLang="en-US" sz="500" b="1" dirty="0">
                          <a:latin typeface="游ゴシック" panose="020B0400000000000000" pitchFamily="50" charset="-128"/>
                          <a:ea typeface="游ゴシック" panose="020B0400000000000000" pitchFamily="50" charset="-128"/>
                        </a:rPr>
                        <a:t>名）を含みます。候補により異なりますのでご相談ください。</a:t>
                      </a:r>
                      <a:endParaRPr kumimoji="1" lang="en-US" altLang="ja-JP" sz="500" b="1" dirty="0">
                        <a:latin typeface="游ゴシック" panose="020B0400000000000000" pitchFamily="50" charset="-128"/>
                        <a:ea typeface="游ゴシック" panose="020B0400000000000000" pitchFamily="50" charset="-128"/>
                      </a:endParaRPr>
                    </a:p>
                    <a:p>
                      <a:r>
                        <a:rPr kumimoji="1" lang="en-US" altLang="ja-JP" sz="500" b="1" dirty="0">
                          <a:solidFill>
                            <a:srgbClr val="FF0000"/>
                          </a:solidFill>
                          <a:latin typeface="游ゴシック" panose="020B0400000000000000" pitchFamily="50" charset="-128"/>
                          <a:ea typeface="游ゴシック" panose="020B0400000000000000" pitchFamily="50" charset="-128"/>
                        </a:rPr>
                        <a:t>※</a:t>
                      </a:r>
                      <a:r>
                        <a:rPr kumimoji="1" lang="ja-JP" altLang="en-US" sz="500" b="1" dirty="0">
                          <a:solidFill>
                            <a:srgbClr val="FF0000"/>
                          </a:solidFill>
                          <a:latin typeface="游ゴシック" panose="020B0400000000000000" pitchFamily="50" charset="-128"/>
                          <a:ea typeface="游ゴシック" panose="020B0400000000000000" pitchFamily="50" charset="-128"/>
                        </a:rPr>
                        <a:t>制作費は、</a:t>
                      </a:r>
                      <a:r>
                        <a:rPr kumimoji="1" lang="en-US" altLang="ja-JP" sz="500" b="1" dirty="0">
                          <a:solidFill>
                            <a:srgbClr val="FF0000"/>
                          </a:solidFill>
                          <a:latin typeface="游ゴシック" panose="020B0400000000000000" pitchFamily="50" charset="-128"/>
                          <a:ea typeface="游ゴシック" panose="020B0400000000000000" pitchFamily="50" charset="-128"/>
                        </a:rPr>
                        <a:t>2</a:t>
                      </a:r>
                      <a:r>
                        <a:rPr kumimoji="1" lang="ja-JP" altLang="en-US" sz="500" b="1" dirty="0">
                          <a:solidFill>
                            <a:srgbClr val="FF0000"/>
                          </a:solidFill>
                          <a:latin typeface="游ゴシック" panose="020B0400000000000000" pitchFamily="50" charset="-128"/>
                          <a:ea typeface="游ゴシック" panose="020B0400000000000000" pitchFamily="50" charset="-128"/>
                        </a:rPr>
                        <a:t>記事を</a:t>
                      </a:r>
                      <a:r>
                        <a:rPr kumimoji="1" lang="en-US" altLang="ja-JP" sz="500" b="1" dirty="0">
                          <a:solidFill>
                            <a:srgbClr val="FF0000"/>
                          </a:solidFill>
                          <a:latin typeface="游ゴシック" panose="020B0400000000000000" pitchFamily="50" charset="-128"/>
                          <a:ea typeface="游ゴシック" panose="020B0400000000000000" pitchFamily="50" charset="-128"/>
                        </a:rPr>
                        <a:t>1</a:t>
                      </a:r>
                      <a:r>
                        <a:rPr kumimoji="1" lang="ja-JP" altLang="en-US" sz="500" b="1" dirty="0">
                          <a:solidFill>
                            <a:srgbClr val="FF0000"/>
                          </a:solidFill>
                          <a:latin typeface="游ゴシック" panose="020B0400000000000000" pitchFamily="50" charset="-128"/>
                          <a:ea typeface="游ゴシック" panose="020B0400000000000000" pitchFamily="50" charset="-128"/>
                        </a:rPr>
                        <a:t>回の撮影で制作させていただく場合の料金です。</a:t>
                      </a:r>
                      <a:endParaRPr kumimoji="1" lang="en-US" altLang="ja-JP" sz="500" b="1" dirty="0">
                        <a:solidFill>
                          <a:srgbClr val="FF0000"/>
                        </a:solidFill>
                        <a:latin typeface="游ゴシック" panose="020B0400000000000000" pitchFamily="50" charset="-128"/>
                        <a:ea typeface="游ゴシック" panose="020B0400000000000000"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440422999"/>
                  </a:ext>
                </a:extLst>
              </a:tr>
              <a:tr h="435659">
                <a:tc>
                  <a:txBody>
                    <a:bodyPr/>
                    <a:lstStyle/>
                    <a:p>
                      <a:pPr algn="ctr"/>
                      <a:r>
                        <a:rPr kumimoji="1" lang="ja-JP" altLang="en-US" sz="800" dirty="0">
                          <a:latin typeface="游ゴシック" panose="020B0400000000000000" pitchFamily="50" charset="-128"/>
                          <a:ea typeface="游ゴシック" panose="020B0400000000000000" pitchFamily="50" charset="-128"/>
                        </a:rPr>
                        <a:t>想定</a:t>
                      </a:r>
                      <a:r>
                        <a:rPr kumimoji="1" lang="en-US" altLang="ja-JP" sz="800" dirty="0">
                          <a:latin typeface="游ゴシック" panose="020B0400000000000000" pitchFamily="50" charset="-128"/>
                          <a:ea typeface="游ゴシック" panose="020B0400000000000000" pitchFamily="50" charset="-128"/>
                        </a:rPr>
                        <a:t>PV</a:t>
                      </a:r>
                      <a:endParaRPr kumimoji="1" lang="ja-JP" altLang="en-US" sz="800" dirty="0">
                        <a:latin typeface="游ゴシック" panose="020B0400000000000000" pitchFamily="50" charset="-128"/>
                        <a:ea typeface="游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kumimoji="1" lang="ja-JP" altLang="en-US" sz="800" dirty="0">
                          <a:latin typeface="游ゴシック" panose="020B0400000000000000" pitchFamily="50" charset="-128"/>
                          <a:ea typeface="游ゴシック" panose="020B0400000000000000" pitchFamily="50" charset="-128"/>
                        </a:rPr>
                        <a:t>合計</a:t>
                      </a:r>
                      <a:r>
                        <a:rPr kumimoji="1" lang="en-US" altLang="ja-JP" sz="800" dirty="0">
                          <a:latin typeface="游ゴシック" panose="020B0400000000000000" pitchFamily="50" charset="-128"/>
                          <a:ea typeface="游ゴシック" panose="020B0400000000000000" pitchFamily="50" charset="-128"/>
                        </a:rPr>
                        <a:t>20,000PV</a:t>
                      </a:r>
                      <a:r>
                        <a:rPr kumimoji="1" lang="ja-JP" altLang="en-US" sz="800" dirty="0">
                          <a:latin typeface="游ゴシック" panose="020B0400000000000000" pitchFamily="50" charset="-128"/>
                          <a:ea typeface="游ゴシック" panose="020B0400000000000000" pitchFamily="50" charset="-128"/>
                        </a:rPr>
                        <a:t>（</a:t>
                      </a:r>
                      <a:r>
                        <a:rPr kumimoji="1" lang="en-US" altLang="ja-JP" sz="800" dirty="0">
                          <a:latin typeface="游ゴシック" panose="020B0400000000000000" pitchFamily="50" charset="-128"/>
                          <a:ea typeface="游ゴシック" panose="020B0400000000000000" pitchFamily="50" charset="-128"/>
                        </a:rPr>
                        <a:t>1</a:t>
                      </a:r>
                      <a:r>
                        <a:rPr kumimoji="1" lang="ja-JP" altLang="en-US" sz="800" dirty="0">
                          <a:latin typeface="游ゴシック" panose="020B0400000000000000" pitchFamily="50" charset="-128"/>
                          <a:ea typeface="游ゴシック" panose="020B0400000000000000" pitchFamily="50" charset="-128"/>
                        </a:rPr>
                        <a:t>記事につき</a:t>
                      </a:r>
                      <a:r>
                        <a:rPr kumimoji="1" lang="en-US" altLang="ja-JP" sz="800" dirty="0">
                          <a:latin typeface="游ゴシック" panose="020B0400000000000000" pitchFamily="50" charset="-128"/>
                          <a:ea typeface="游ゴシック" panose="020B0400000000000000" pitchFamily="50" charset="-128"/>
                        </a:rPr>
                        <a:t>10,000PV</a:t>
                      </a:r>
                      <a:r>
                        <a:rPr kumimoji="1" lang="ja-JP" altLang="en-US" sz="800" dirty="0">
                          <a:latin typeface="游ゴシック" panose="020B0400000000000000" pitchFamily="50" charset="-128"/>
                          <a:ea typeface="游ゴシック" panose="020B0400000000000000" pitchFamily="50" charset="-128"/>
                        </a:rPr>
                        <a:t>）</a:t>
                      </a:r>
                      <a:endParaRPr kumimoji="1" lang="en-US" altLang="ja-JP" sz="800" dirty="0">
                        <a:latin typeface="游ゴシック" panose="020B0400000000000000" pitchFamily="50" charset="-128"/>
                        <a:ea typeface="游ゴシック" panose="020B0400000000000000" pitchFamily="50" charset="-128"/>
                      </a:endParaRPr>
                    </a:p>
                    <a:p>
                      <a:pPr algn="l"/>
                      <a:r>
                        <a:rPr kumimoji="1" lang="en-US" altLang="ja-JP" sz="600" dirty="0">
                          <a:latin typeface="游ゴシック" panose="020B0400000000000000" pitchFamily="50" charset="-128"/>
                          <a:ea typeface="游ゴシック" panose="020B0400000000000000" pitchFamily="50" charset="-128"/>
                        </a:rPr>
                        <a:t>※</a:t>
                      </a:r>
                      <a:r>
                        <a:rPr kumimoji="1" lang="ja-JP" altLang="en-US" sz="600" dirty="0">
                          <a:latin typeface="游ゴシック" panose="020B0400000000000000" pitchFamily="50" charset="-128"/>
                          <a:ea typeface="游ゴシック" panose="020B0400000000000000" pitchFamily="50" charset="-128"/>
                        </a:rPr>
                        <a:t>おしゃれさんをアサインした場合</a:t>
                      </a:r>
                      <a:endParaRPr kumimoji="1" lang="en-US" altLang="ja-JP" sz="600" dirty="0">
                        <a:latin typeface="游ゴシック" panose="020B0400000000000000" pitchFamily="50" charset="-128"/>
                        <a:ea typeface="游ゴシック" panose="020B0400000000000000" pitchFamily="50" charset="-128"/>
                      </a:endParaRPr>
                    </a:p>
                    <a:p>
                      <a:pPr algn="l"/>
                      <a:r>
                        <a:rPr lang="en-US" altLang="ja-JP" sz="600" b="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600" b="0" u="none" strike="noStrike" cap="none" dirty="0">
                          <a:latin typeface="游ゴシック" panose="020B0400000000000000" pitchFamily="50" charset="-128"/>
                          <a:ea typeface="游ゴシック" panose="020B0400000000000000" pitchFamily="50" charset="-128"/>
                          <a:cs typeface="MS Gothic"/>
                          <a:sym typeface="MS Gothic"/>
                        </a:rPr>
                        <a:t>長期休暇や年末年始、年度末はこの限りではありません</a:t>
                      </a:r>
                      <a:endParaRPr kumimoji="1" lang="en-US" altLang="ja-JP" sz="500" dirty="0">
                        <a:latin typeface="游ゴシック" panose="020B0400000000000000" pitchFamily="50" charset="-128"/>
                        <a:ea typeface="游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87620862"/>
                  </a:ext>
                </a:extLst>
              </a:tr>
              <a:tr h="275917">
                <a:tc>
                  <a:txBody>
                    <a:bodyPr/>
                    <a:lstStyle/>
                    <a:p>
                      <a:pPr algn="ctr"/>
                      <a:r>
                        <a:rPr kumimoji="1" lang="ja-JP" altLang="en-US" sz="800" dirty="0">
                          <a:latin typeface="游ゴシック" panose="020B0400000000000000" pitchFamily="50" charset="-128"/>
                          <a:ea typeface="游ゴシック" panose="020B0400000000000000" pitchFamily="50" charset="-128"/>
                        </a:rPr>
                        <a:t>計測期間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r>
                        <a:rPr kumimoji="1" lang="ja-JP" altLang="en-US" sz="800" dirty="0">
                          <a:latin typeface="游ゴシック" panose="020B0400000000000000" pitchFamily="50" charset="-128"/>
                          <a:ea typeface="游ゴシック" panose="020B0400000000000000" pitchFamily="50" charset="-128"/>
                        </a:rPr>
                        <a:t>公開日より</a:t>
                      </a:r>
                      <a:r>
                        <a:rPr kumimoji="1" lang="en-US" altLang="ja-JP" sz="800" dirty="0">
                          <a:latin typeface="游ゴシック" panose="020B0400000000000000" pitchFamily="50" charset="-128"/>
                          <a:ea typeface="游ゴシック" panose="020B0400000000000000" pitchFamily="50" charset="-128"/>
                        </a:rPr>
                        <a:t>4</a:t>
                      </a:r>
                      <a:r>
                        <a:rPr kumimoji="1" lang="ja-JP" altLang="en-US" sz="800" dirty="0">
                          <a:latin typeface="游ゴシック" panose="020B0400000000000000" pitchFamily="50" charset="-128"/>
                          <a:ea typeface="游ゴシック" panose="020B0400000000000000" pitchFamily="50" charset="-128"/>
                        </a:rPr>
                        <a:t>週間（</a:t>
                      </a:r>
                      <a:r>
                        <a:rPr kumimoji="1" lang="en-US" altLang="ja-JP" sz="800" dirty="0">
                          <a:latin typeface="游ゴシック" panose="020B0400000000000000" pitchFamily="50" charset="-128"/>
                          <a:ea typeface="游ゴシック" panose="020B0400000000000000" pitchFamily="50" charset="-128"/>
                        </a:rPr>
                        <a:t>1</a:t>
                      </a:r>
                      <a:r>
                        <a:rPr kumimoji="1" lang="ja-JP" altLang="en-US" sz="800" dirty="0">
                          <a:latin typeface="游ゴシック" panose="020B0400000000000000" pitchFamily="50" charset="-128"/>
                          <a:ea typeface="游ゴシック" panose="020B0400000000000000" pitchFamily="50" charset="-128"/>
                        </a:rPr>
                        <a:t>記事につき）</a:t>
                      </a:r>
                      <a:endParaRPr kumimoji="1" lang="en-US" altLang="ja-JP" sz="800" dirty="0">
                        <a:latin typeface="游ゴシック" panose="020B0400000000000000" pitchFamily="50" charset="-128"/>
                        <a:ea typeface="游ゴシック" panose="020B0400000000000000" pitchFamily="50" charset="-128"/>
                      </a:endParaRPr>
                    </a:p>
                    <a:p>
                      <a:r>
                        <a:rPr kumimoji="1" lang="en-US" altLang="ja-JP" sz="500" dirty="0">
                          <a:latin typeface="游ゴシック" panose="020B0400000000000000" pitchFamily="50" charset="-128"/>
                          <a:ea typeface="游ゴシック" panose="020B0400000000000000" pitchFamily="50" charset="-128"/>
                        </a:rPr>
                        <a:t>※</a:t>
                      </a:r>
                      <a:r>
                        <a:rPr kumimoji="1" lang="ja-JP" altLang="en-US" sz="500" dirty="0">
                          <a:latin typeface="游ゴシック" panose="020B0400000000000000" pitchFamily="50" charset="-128"/>
                          <a:ea typeface="游ゴシック" panose="020B0400000000000000" pitchFamily="50" charset="-128"/>
                        </a:rPr>
                        <a:t>計測期間の被りはない想定でございます。</a:t>
                      </a:r>
                      <a:endParaRPr kumimoji="1" lang="en-US" altLang="ja-JP" sz="800" dirty="0">
                        <a:latin typeface="游ゴシック" panose="020B0400000000000000" pitchFamily="50" charset="-128"/>
                        <a:ea typeface="游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461459591"/>
                  </a:ext>
                </a:extLst>
              </a:tr>
              <a:tr h="240127">
                <a:tc>
                  <a:txBody>
                    <a:bodyPr/>
                    <a:lstStyle/>
                    <a:p>
                      <a:pPr algn="ctr"/>
                      <a:r>
                        <a:rPr kumimoji="1" lang="ja-JP" altLang="en-US" sz="800" dirty="0">
                          <a:latin typeface="游ゴシック" panose="020B0400000000000000" pitchFamily="50" charset="-128"/>
                          <a:ea typeface="游ゴシック" panose="020B0400000000000000" pitchFamily="50" charset="-128"/>
                        </a:rPr>
                        <a:t>レポート</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800" dirty="0">
                          <a:latin typeface="游ゴシック" panose="020B0400000000000000" pitchFamily="50" charset="-128"/>
                          <a:ea typeface="游ゴシック" panose="020B0400000000000000" pitchFamily="50" charset="-128"/>
                        </a:rPr>
                        <a:t>PV</a:t>
                      </a:r>
                      <a:r>
                        <a:rPr kumimoji="1" lang="ja-JP" altLang="en-US" sz="800" dirty="0">
                          <a:latin typeface="游ゴシック" panose="020B0400000000000000" pitchFamily="50" charset="-128"/>
                          <a:ea typeface="游ゴシック" panose="020B0400000000000000" pitchFamily="50" charset="-128"/>
                        </a:rPr>
                        <a:t>数（合計</a:t>
                      </a: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日別）、合計クリック数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7970024"/>
                  </a:ext>
                </a:extLst>
              </a:tr>
              <a:tr h="353368">
                <a:tc>
                  <a:txBody>
                    <a:bodyPr/>
                    <a:lstStyle/>
                    <a:p>
                      <a:pPr algn="ctr"/>
                      <a:r>
                        <a:rPr kumimoji="1" lang="ja-JP" altLang="en-US" sz="800" dirty="0">
                          <a:latin typeface="游ゴシック" panose="020B0400000000000000" pitchFamily="50" charset="-128"/>
                          <a:ea typeface="游ゴシック" panose="020B0400000000000000" pitchFamily="50" charset="-128"/>
                        </a:rPr>
                        <a:t>記事公開日</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r>
                        <a:rPr kumimoji="1" lang="ja-JP" altLang="en-US" sz="800" dirty="0">
                          <a:latin typeface="游ゴシック" panose="020B0400000000000000" pitchFamily="50" charset="-128"/>
                          <a:ea typeface="游ゴシック" panose="020B0400000000000000" pitchFamily="50" charset="-128"/>
                        </a:rPr>
                        <a:t>任意の平日でご希望の日時に指定していただけます。</a:t>
                      </a:r>
                      <a:endParaRPr kumimoji="1" lang="en-US" altLang="ja-JP" sz="800" dirty="0">
                        <a:latin typeface="游ゴシック" panose="020B0400000000000000" pitchFamily="50" charset="-128"/>
                        <a:ea typeface="游ゴシック" panose="020B0400000000000000" pitchFamily="50" charset="-128"/>
                      </a:endParaRPr>
                    </a:p>
                    <a:p>
                      <a:r>
                        <a:rPr kumimoji="1" lang="ja-JP" altLang="en-US" sz="800" dirty="0">
                          <a:latin typeface="游ゴシック" panose="020B0400000000000000" pitchFamily="50" charset="-128"/>
                          <a:ea typeface="游ゴシック" panose="020B0400000000000000" pitchFamily="50" charset="-128"/>
                        </a:rPr>
                        <a:t>公開ご希望日の</a:t>
                      </a:r>
                      <a:r>
                        <a:rPr kumimoji="1" lang="en-US" altLang="ja-JP" sz="800" dirty="0">
                          <a:latin typeface="游ゴシック" panose="020B0400000000000000" pitchFamily="50" charset="-128"/>
                          <a:ea typeface="游ゴシック" panose="020B0400000000000000" pitchFamily="50" charset="-128"/>
                        </a:rPr>
                        <a:t>40</a:t>
                      </a:r>
                      <a:r>
                        <a:rPr kumimoji="1" lang="ja-JP" altLang="en-US" sz="800" dirty="0">
                          <a:latin typeface="游ゴシック" panose="020B0400000000000000" pitchFamily="50" charset="-128"/>
                          <a:ea typeface="游ゴシック" panose="020B0400000000000000" pitchFamily="50" charset="-128"/>
                        </a:rPr>
                        <a:t>営業日前までにお申し込みください。</a:t>
                      </a:r>
                      <a:endParaRPr kumimoji="1" lang="en-US" altLang="ja-JP" sz="800" dirty="0">
                        <a:latin typeface="游ゴシック" panose="020B0400000000000000" pitchFamily="50" charset="-128"/>
                        <a:ea typeface="游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4282260824"/>
                  </a:ext>
                </a:extLst>
              </a:tr>
              <a:tr h="668010">
                <a:tc>
                  <a:txBody>
                    <a:bodyPr/>
                    <a:lstStyle/>
                    <a:p>
                      <a:pPr algn="ctr"/>
                      <a:r>
                        <a:rPr kumimoji="1" lang="ja-JP" altLang="en-US" sz="800" dirty="0">
                          <a:latin typeface="游ゴシック" panose="020B0400000000000000" pitchFamily="50" charset="-128"/>
                          <a:ea typeface="游ゴシック" panose="020B0400000000000000" pitchFamily="50" charset="-128"/>
                        </a:rPr>
                        <a:t>誘導枠</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800" dirty="0">
                          <a:latin typeface="游ゴシック" panose="020B0400000000000000" pitchFamily="50" charset="-128"/>
                          <a:ea typeface="游ゴシック" panose="020B0400000000000000" pitchFamily="50" charset="-128"/>
                        </a:rPr>
                        <a:t>・新着枠：掲載時</a:t>
                      </a:r>
                      <a:endParaRPr kumimoji="1" lang="en-US" altLang="ja-JP" sz="800" dirty="0">
                        <a:latin typeface="游ゴシック" panose="020B0400000000000000" pitchFamily="50" charset="-128"/>
                        <a:ea typeface="游ゴシック" panose="020B0400000000000000" pitchFamily="50" charset="-128"/>
                      </a:endParaRPr>
                    </a:p>
                    <a:p>
                      <a:r>
                        <a:rPr kumimoji="1" lang="ja-JP" altLang="en-US" sz="800" dirty="0">
                          <a:latin typeface="游ゴシック" panose="020B0400000000000000" pitchFamily="50" charset="-128"/>
                          <a:ea typeface="游ゴシック" panose="020B0400000000000000" pitchFamily="50" charset="-128"/>
                        </a:rPr>
                        <a:t>・トップページサイドバーに誘導枠としてバナーを設置</a:t>
                      </a:r>
                      <a:endParaRPr kumimoji="1" lang="en-US" altLang="ja-JP" sz="800" dirty="0">
                        <a:latin typeface="游ゴシック" panose="020B0400000000000000" pitchFamily="50" charset="-128"/>
                        <a:ea typeface="游ゴシック" panose="020B0400000000000000" pitchFamily="50" charset="-128"/>
                      </a:endParaRPr>
                    </a:p>
                    <a:p>
                      <a:r>
                        <a:rPr kumimoji="1" lang="ja-JP" altLang="en-US" sz="800" dirty="0">
                          <a:latin typeface="游ゴシック" panose="020B0400000000000000" pitchFamily="50" charset="-128"/>
                          <a:ea typeface="游ゴシック" panose="020B0400000000000000" pitchFamily="50" charset="-128"/>
                        </a:rPr>
                        <a:t>・トップページスライダー枠：</a:t>
                      </a:r>
                      <a:r>
                        <a:rPr kumimoji="1" lang="en-US" altLang="ja-JP" sz="800" dirty="0">
                          <a:latin typeface="游ゴシック" panose="020B0400000000000000" pitchFamily="50" charset="-128"/>
                          <a:ea typeface="游ゴシック" panose="020B0400000000000000" pitchFamily="50" charset="-128"/>
                        </a:rPr>
                        <a:t>4</a:t>
                      </a:r>
                      <a:r>
                        <a:rPr kumimoji="1" lang="ja-JP" altLang="en-US" sz="800" dirty="0">
                          <a:latin typeface="游ゴシック" panose="020B0400000000000000" pitchFamily="50" charset="-128"/>
                          <a:ea typeface="游ゴシック" panose="020B0400000000000000" pitchFamily="50" charset="-128"/>
                        </a:rPr>
                        <a:t>週間（記事と同時更新）</a:t>
                      </a:r>
                      <a:endParaRPr kumimoji="1" lang="en-US" altLang="ja-JP" sz="800" dirty="0">
                        <a:latin typeface="游ゴシック" panose="020B0400000000000000" pitchFamily="50" charset="-128"/>
                        <a:ea typeface="游ゴシック" panose="020B0400000000000000" pitchFamily="50" charset="-128"/>
                      </a:endParaRPr>
                    </a:p>
                    <a:p>
                      <a:r>
                        <a:rPr kumimoji="1" lang="ja-JP" altLang="en-US" sz="800" dirty="0">
                          <a:latin typeface="游ゴシック" panose="020B0400000000000000" pitchFamily="50" charset="-128"/>
                          <a:ea typeface="游ゴシック" panose="020B0400000000000000" pitchFamily="50" charset="-128"/>
                        </a:rPr>
                        <a:t>・</a:t>
                      </a:r>
                      <a:r>
                        <a:rPr kumimoji="1" lang="en-US" altLang="ja-JP" sz="800" dirty="0">
                          <a:latin typeface="游ゴシック" panose="020B0400000000000000" pitchFamily="50" charset="-128"/>
                          <a:ea typeface="游ゴシック" panose="020B0400000000000000" pitchFamily="50" charset="-128"/>
                        </a:rPr>
                        <a:t>SNS</a:t>
                      </a:r>
                      <a:r>
                        <a:rPr kumimoji="1" lang="ja-JP" altLang="en-US" sz="800" dirty="0">
                          <a:latin typeface="游ゴシック" panose="020B0400000000000000" pitchFamily="50" charset="-128"/>
                          <a:ea typeface="游ゴシック" panose="020B0400000000000000" pitchFamily="50" charset="-128"/>
                        </a:rPr>
                        <a:t>投稿：掲載後</a:t>
                      </a:r>
                      <a:r>
                        <a:rPr kumimoji="1" lang="en-US" altLang="ja-JP" sz="800" dirty="0">
                          <a:latin typeface="游ゴシック" panose="020B0400000000000000" pitchFamily="50" charset="-128"/>
                          <a:ea typeface="游ゴシック" panose="020B0400000000000000" pitchFamily="50" charset="-128"/>
                        </a:rPr>
                        <a:t>3</a:t>
                      </a:r>
                      <a:r>
                        <a:rPr kumimoji="1" lang="ja-JP" altLang="en-US" sz="800" dirty="0">
                          <a:latin typeface="游ゴシック" panose="020B0400000000000000" pitchFamily="50" charset="-128"/>
                          <a:ea typeface="游ゴシック" panose="020B0400000000000000" pitchFamily="50" charset="-128"/>
                        </a:rPr>
                        <a:t>日以内</a:t>
                      </a:r>
                      <a:endParaRPr kumimoji="1" lang="en-US" altLang="ja-JP" sz="800" dirty="0">
                        <a:latin typeface="游ゴシック" panose="020B0400000000000000" pitchFamily="50" charset="-128"/>
                        <a:ea typeface="游ゴシック" panose="020B0400000000000000" pitchFamily="50" charset="-128"/>
                      </a:endParaRPr>
                    </a:p>
                    <a:p>
                      <a:r>
                        <a:rPr kumimoji="1" lang="ja-JP" altLang="en-US" sz="800" dirty="0">
                          <a:latin typeface="游ゴシック" panose="020B0400000000000000" pitchFamily="50" charset="-128"/>
                          <a:ea typeface="游ゴシック" panose="020B0400000000000000" pitchFamily="50" charset="-128"/>
                        </a:rPr>
                        <a:t>　（</a:t>
                      </a:r>
                      <a:r>
                        <a:rPr kumimoji="1" lang="en-US" altLang="ja-JP" sz="800" dirty="0">
                          <a:latin typeface="游ゴシック" panose="020B0400000000000000" pitchFamily="50" charset="-128"/>
                          <a:ea typeface="游ゴシック" panose="020B0400000000000000" pitchFamily="50" charset="-128"/>
                        </a:rPr>
                        <a:t>X / Facebook / IG</a:t>
                      </a:r>
                      <a:r>
                        <a:rPr kumimoji="1" lang="ja-JP" altLang="en-US" sz="800" dirty="0">
                          <a:latin typeface="游ゴシック" panose="020B0400000000000000" pitchFamily="50" charset="-128"/>
                          <a:ea typeface="游ゴシック" panose="020B0400000000000000" pitchFamily="50" charset="-128"/>
                        </a:rPr>
                        <a:t>ストーリーズ投稿　各</a:t>
                      </a:r>
                      <a:r>
                        <a:rPr kumimoji="1" lang="en-US" altLang="ja-JP" sz="800" dirty="0">
                          <a:latin typeface="游ゴシック" panose="020B0400000000000000" pitchFamily="50" charset="-128"/>
                          <a:ea typeface="游ゴシック" panose="020B0400000000000000" pitchFamily="50" charset="-128"/>
                        </a:rPr>
                        <a:t>1</a:t>
                      </a:r>
                      <a:r>
                        <a:rPr kumimoji="1" lang="ja-JP" altLang="en-US" sz="800" dirty="0">
                          <a:latin typeface="游ゴシック" panose="020B0400000000000000" pitchFamily="50" charset="-128"/>
                          <a:ea typeface="游ゴシック" panose="020B0400000000000000" pitchFamily="50" charset="-128"/>
                        </a:rPr>
                        <a:t>回）</a:t>
                      </a:r>
                      <a:endParaRPr kumimoji="1" lang="en-US" altLang="ja-JP" sz="800" dirty="0">
                        <a:latin typeface="游ゴシック" panose="020B0400000000000000" pitchFamily="50" charset="-128"/>
                        <a:ea typeface="游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3155135"/>
                  </a:ext>
                </a:extLst>
              </a:tr>
              <a:tr h="1103669">
                <a:tc>
                  <a:txBody>
                    <a:bodyPr/>
                    <a:lstStyle/>
                    <a:p>
                      <a:pPr algn="ctr"/>
                      <a:r>
                        <a:rPr kumimoji="1" lang="ja-JP" altLang="en-US" sz="800" dirty="0">
                          <a:latin typeface="游ゴシック" panose="020B0400000000000000" pitchFamily="50" charset="-128"/>
                          <a:ea typeface="游ゴシック" panose="020B0400000000000000" pitchFamily="50" charset="-128"/>
                        </a:rPr>
                        <a:t>注意事項</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r>
                        <a:rPr kumimoji="1" lang="ja-JP" altLang="en-US" sz="700" b="1" dirty="0">
                          <a:solidFill>
                            <a:schemeClr val="tx1"/>
                          </a:solidFill>
                          <a:latin typeface="游ゴシック" panose="020B0400000000000000" pitchFamily="50" charset="-128"/>
                          <a:ea typeface="游ゴシック" panose="020B0400000000000000" pitchFamily="50" charset="-128"/>
                        </a:rPr>
                        <a:t>・ご入金は一括でお願い致します。</a:t>
                      </a:r>
                      <a:endParaRPr kumimoji="1" lang="en-US" altLang="ja-JP" sz="700" b="1" dirty="0">
                        <a:solidFill>
                          <a:schemeClr val="tx1"/>
                        </a:solidFill>
                        <a:latin typeface="游ゴシック" panose="020B0400000000000000" pitchFamily="50" charset="-128"/>
                        <a:ea typeface="游ゴシック" panose="020B0400000000000000" pitchFamily="50" charset="-128"/>
                      </a:endParaRPr>
                    </a:p>
                    <a:p>
                      <a:r>
                        <a:rPr kumimoji="1" lang="ja-JP" altLang="en-US" sz="700" b="1" dirty="0">
                          <a:solidFill>
                            <a:schemeClr val="tx1"/>
                          </a:solidFill>
                          <a:latin typeface="游ゴシック" panose="020B0400000000000000" pitchFamily="50" charset="-128"/>
                          <a:ea typeface="游ゴシック" panose="020B0400000000000000" pitchFamily="50" charset="-128"/>
                        </a:rPr>
                        <a:t>・撮影は一回にまとめて行います。</a:t>
                      </a:r>
                      <a:endParaRPr kumimoji="1" lang="en-US" altLang="ja-JP" sz="700" b="1" dirty="0">
                        <a:solidFill>
                          <a:schemeClr val="tx1"/>
                        </a:solidFill>
                        <a:latin typeface="游ゴシック" panose="020B0400000000000000" pitchFamily="50" charset="-128"/>
                        <a:ea typeface="游ゴシック" panose="020B0400000000000000" pitchFamily="50" charset="-128"/>
                      </a:endParaRPr>
                    </a:p>
                    <a:p>
                      <a:r>
                        <a:rPr kumimoji="1" lang="ja-JP" altLang="en-US" sz="700" dirty="0">
                          <a:latin typeface="游ゴシック" panose="020B0400000000000000" pitchFamily="50" charset="-128"/>
                          <a:ea typeface="游ゴシック" panose="020B0400000000000000" pitchFamily="50" charset="-128"/>
                        </a:rPr>
                        <a:t>・スタジオや遠隔地、モデルなどのご希望がある場合は別途費用が発生します。</a:t>
                      </a:r>
                    </a:p>
                    <a:p>
                      <a:r>
                        <a:rPr kumimoji="1" lang="ja-JP" altLang="en-US" sz="700" dirty="0">
                          <a:solidFill>
                            <a:schemeClr val="tx1"/>
                          </a:solidFill>
                          <a:latin typeface="游ゴシック" panose="020B0400000000000000" pitchFamily="50" charset="-128"/>
                          <a:ea typeface="游ゴシック" panose="020B0400000000000000" pitchFamily="50" charset="-128"/>
                        </a:rPr>
                        <a:t>・外部配信を行う場合がございます。</a:t>
                      </a:r>
                      <a:endParaRPr kumimoji="1" lang="en-US" altLang="ja-JP" sz="700" dirty="0">
                        <a:solidFill>
                          <a:schemeClr val="tx1"/>
                        </a:solidFill>
                        <a:latin typeface="游ゴシック" panose="020B0400000000000000" pitchFamily="50" charset="-128"/>
                        <a:ea typeface="游ゴシック" panose="020B0400000000000000" pitchFamily="50" charset="-128"/>
                      </a:endParaRPr>
                    </a:p>
                    <a:p>
                      <a:r>
                        <a:rPr kumimoji="1" lang="ja-JP" altLang="en-US" sz="700" dirty="0">
                          <a:solidFill>
                            <a:schemeClr val="tx1"/>
                          </a:solidFill>
                          <a:latin typeface="游ゴシック" panose="020B0400000000000000" pitchFamily="50" charset="-128"/>
                          <a:ea typeface="游ゴシック" panose="020B0400000000000000" pitchFamily="50" charset="-128"/>
                        </a:rPr>
                        <a:t>・運用広告の配信用入稿物については、生成</a:t>
                      </a:r>
                      <a:r>
                        <a:rPr kumimoji="1" lang="en-US" altLang="ja-JP" sz="700" dirty="0">
                          <a:solidFill>
                            <a:schemeClr val="tx1"/>
                          </a:solidFill>
                          <a:latin typeface="游ゴシック" panose="020B0400000000000000" pitchFamily="50" charset="-128"/>
                          <a:ea typeface="游ゴシック" panose="020B0400000000000000" pitchFamily="50" charset="-128"/>
                        </a:rPr>
                        <a:t>AI</a:t>
                      </a:r>
                      <a:r>
                        <a:rPr kumimoji="1" lang="ja-JP" altLang="en-US" sz="700" dirty="0">
                          <a:solidFill>
                            <a:schemeClr val="tx1"/>
                          </a:solidFill>
                          <a:latin typeface="游ゴシック" panose="020B0400000000000000" pitchFamily="50" charset="-128"/>
                          <a:ea typeface="游ゴシック" panose="020B0400000000000000" pitchFamily="50" charset="-128"/>
                        </a:rPr>
                        <a:t>を活用する場合がございます。</a:t>
                      </a:r>
                      <a:endParaRPr kumimoji="1" lang="en-US" altLang="ja-JP" sz="700" dirty="0">
                        <a:solidFill>
                          <a:schemeClr val="tx1"/>
                        </a:solidFill>
                        <a:latin typeface="游ゴシック" panose="020B0400000000000000" pitchFamily="50" charset="-128"/>
                        <a:ea typeface="游ゴシック" panose="020B0400000000000000" pitchFamily="50" charset="-128"/>
                      </a:endParaRPr>
                    </a:p>
                    <a:p>
                      <a:r>
                        <a:rPr kumimoji="1" lang="ja-JP" altLang="en-US" sz="700" dirty="0">
                          <a:solidFill>
                            <a:schemeClr val="tx1"/>
                          </a:solidFill>
                          <a:latin typeface="游ゴシック" panose="020B0400000000000000" pitchFamily="50" charset="-128"/>
                          <a:ea typeface="游ゴシック" panose="020B0400000000000000" pitchFamily="50" charset="-128"/>
                        </a:rPr>
                        <a:t>・記事タイトルおよびサムネイルは公開後にも変更する場合がございます。</a:t>
                      </a:r>
                    </a:p>
                    <a:p>
                      <a:r>
                        <a:rPr kumimoji="1" lang="ja-JP" altLang="en-US" sz="700" dirty="0">
                          <a:solidFill>
                            <a:schemeClr val="tx1"/>
                          </a:solidFill>
                          <a:latin typeface="游ゴシック" panose="020B0400000000000000" pitchFamily="50" charset="-128"/>
                          <a:ea typeface="游ゴシック" panose="020B0400000000000000" pitchFamily="50" charset="-128"/>
                        </a:rPr>
                        <a:t>・起用モデルにより、アーカイブ不可になる場合がございます。</a:t>
                      </a:r>
                    </a:p>
                    <a:p>
                      <a:r>
                        <a:rPr kumimoji="1" lang="ja-JP" altLang="en-US" sz="700" dirty="0">
                          <a:solidFill>
                            <a:schemeClr val="tx1"/>
                          </a:solidFill>
                          <a:latin typeface="游ゴシック" panose="020B0400000000000000" pitchFamily="50" charset="-128"/>
                          <a:ea typeface="游ゴシック" panose="020B0400000000000000" pitchFamily="50" charset="-128"/>
                        </a:rPr>
                        <a:t>・二次利用については各営業担当にご相談ください。</a:t>
                      </a:r>
                      <a:endParaRPr kumimoji="1" lang="en-US" altLang="ja-JP" sz="700" dirty="0">
                        <a:solidFill>
                          <a:schemeClr val="tx1"/>
                        </a:solidFill>
                        <a:latin typeface="游ゴシック" panose="020B0400000000000000" pitchFamily="50" charset="-128"/>
                        <a:ea typeface="游ゴシック" panose="020B0400000000000000" pitchFamily="50" charset="-128"/>
                      </a:endParaRPr>
                    </a:p>
                    <a:p>
                      <a:r>
                        <a:rPr kumimoji="1" lang="ja-JP" altLang="en-US" sz="700" dirty="0">
                          <a:solidFill>
                            <a:schemeClr val="tx1"/>
                          </a:solidFill>
                          <a:latin typeface="游ゴシック" panose="020B0400000000000000" pitchFamily="50" charset="-128"/>
                          <a:ea typeface="游ゴシック" panose="020B0400000000000000" pitchFamily="50" charset="-128"/>
                        </a:rPr>
                        <a:t>・</a:t>
                      </a:r>
                      <a:r>
                        <a:rPr kumimoji="1" lang="en-US" altLang="ja-JP" sz="700" dirty="0">
                          <a:solidFill>
                            <a:schemeClr val="tx1"/>
                          </a:solidFill>
                          <a:latin typeface="游ゴシック" panose="020B0400000000000000" pitchFamily="50" charset="-128"/>
                          <a:ea typeface="游ゴシック" panose="020B0400000000000000" pitchFamily="50" charset="-128"/>
                        </a:rPr>
                        <a:t>SNS</a:t>
                      </a:r>
                      <a:r>
                        <a:rPr kumimoji="1" lang="ja-JP" altLang="en-US" sz="700" dirty="0">
                          <a:solidFill>
                            <a:schemeClr val="tx1"/>
                          </a:solidFill>
                          <a:latin typeface="游ゴシック" panose="020B0400000000000000" pitchFamily="50" charset="-128"/>
                          <a:ea typeface="游ゴシック" panose="020B0400000000000000" pitchFamily="50" charset="-128"/>
                        </a:rPr>
                        <a:t>投稿には</a:t>
                      </a:r>
                      <a:r>
                        <a:rPr kumimoji="1" lang="en-US" altLang="ja-JP" sz="700" dirty="0">
                          <a:solidFill>
                            <a:schemeClr val="tx1"/>
                          </a:solidFill>
                          <a:latin typeface="游ゴシック" panose="020B0400000000000000" pitchFamily="50" charset="-128"/>
                          <a:ea typeface="游ゴシック" panose="020B0400000000000000" pitchFamily="50" charset="-128"/>
                        </a:rPr>
                        <a:t>『</a:t>
                      </a:r>
                      <a:r>
                        <a:rPr kumimoji="1" lang="ja-JP" altLang="en-US" sz="700" dirty="0">
                          <a:solidFill>
                            <a:schemeClr val="tx1"/>
                          </a:solidFill>
                          <a:latin typeface="游ゴシック" panose="020B0400000000000000" pitchFamily="50" charset="-128"/>
                          <a:ea typeface="游ゴシック" panose="020B0400000000000000" pitchFamily="50" charset="-128"/>
                        </a:rPr>
                        <a:t>＃</a:t>
                      </a:r>
                      <a:r>
                        <a:rPr kumimoji="1" lang="en-US" altLang="ja-JP" sz="700" dirty="0">
                          <a:solidFill>
                            <a:schemeClr val="tx1"/>
                          </a:solidFill>
                          <a:latin typeface="游ゴシック" panose="020B0400000000000000" pitchFamily="50" charset="-128"/>
                          <a:ea typeface="游ゴシック" panose="020B0400000000000000" pitchFamily="50" charset="-128"/>
                        </a:rPr>
                        <a:t>PR</a:t>
                      </a:r>
                      <a:r>
                        <a:rPr kumimoji="1" lang="ja-JP" altLang="en-US" sz="700" dirty="0">
                          <a:solidFill>
                            <a:schemeClr val="tx1"/>
                          </a:solidFill>
                          <a:latin typeface="游ゴシック" panose="020B0400000000000000" pitchFamily="50" charset="-128"/>
                          <a:ea typeface="游ゴシック" panose="020B0400000000000000" pitchFamily="50" charset="-128"/>
                        </a:rPr>
                        <a:t>（大文字） ＃貴社名もしくは正式なサービス</a:t>
                      </a:r>
                      <a:r>
                        <a:rPr kumimoji="1" lang="en-US" altLang="ja-JP" sz="700" dirty="0">
                          <a:solidFill>
                            <a:schemeClr val="tx1"/>
                          </a:solidFill>
                          <a:latin typeface="游ゴシック" panose="020B0400000000000000" pitchFamily="50" charset="-128"/>
                          <a:ea typeface="游ゴシック" panose="020B0400000000000000" pitchFamily="50" charset="-128"/>
                        </a:rPr>
                        <a:t>/</a:t>
                      </a:r>
                      <a:r>
                        <a:rPr kumimoji="1" lang="ja-JP" altLang="en-US" sz="700" dirty="0">
                          <a:solidFill>
                            <a:schemeClr val="tx1"/>
                          </a:solidFill>
                          <a:latin typeface="游ゴシック" panose="020B0400000000000000" pitchFamily="50" charset="-128"/>
                          <a:ea typeface="游ゴシック" panose="020B0400000000000000" pitchFamily="50" charset="-128"/>
                        </a:rPr>
                        <a:t>商品名</a:t>
                      </a:r>
                      <a:r>
                        <a:rPr kumimoji="1" lang="en-US" altLang="ja-JP" sz="700" dirty="0">
                          <a:solidFill>
                            <a:schemeClr val="tx1"/>
                          </a:solidFill>
                          <a:latin typeface="游ゴシック" panose="020B0400000000000000" pitchFamily="50" charset="-128"/>
                          <a:ea typeface="游ゴシック" panose="020B0400000000000000" pitchFamily="50" charset="-128"/>
                        </a:rPr>
                        <a:t>』</a:t>
                      </a:r>
                      <a:r>
                        <a:rPr kumimoji="1" lang="ja-JP" altLang="en-US" sz="700" dirty="0">
                          <a:solidFill>
                            <a:schemeClr val="tx1"/>
                          </a:solidFill>
                          <a:latin typeface="游ゴシック" panose="020B0400000000000000" pitchFamily="50" charset="-128"/>
                          <a:ea typeface="游ゴシック" panose="020B0400000000000000" pitchFamily="50" charset="-128"/>
                        </a:rPr>
                        <a:t>　</a:t>
                      </a:r>
                      <a:endParaRPr kumimoji="1" lang="en-US" altLang="ja-JP" sz="700" dirty="0">
                        <a:solidFill>
                          <a:schemeClr val="tx1"/>
                        </a:solidFill>
                        <a:latin typeface="游ゴシック" panose="020B0400000000000000" pitchFamily="50" charset="-128"/>
                        <a:ea typeface="游ゴシック" panose="020B0400000000000000" pitchFamily="50" charset="-128"/>
                      </a:endParaRPr>
                    </a:p>
                    <a:p>
                      <a:r>
                        <a:rPr kumimoji="1" lang="ja-JP" altLang="en-US" sz="700" dirty="0">
                          <a:solidFill>
                            <a:schemeClr val="tx1"/>
                          </a:solidFill>
                          <a:latin typeface="游ゴシック" panose="020B0400000000000000" pitchFamily="50" charset="-128"/>
                          <a:ea typeface="游ゴシック" panose="020B0400000000000000" pitchFamily="50" charset="-128"/>
                        </a:rPr>
                        <a:t>　の順にて、ハッシュタグ列冒頭に記載します。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951658927"/>
                  </a:ext>
                </a:extLst>
              </a:tr>
            </a:tbl>
          </a:graphicData>
        </a:graphic>
      </p:graphicFrame>
      <p:sp>
        <p:nvSpPr>
          <p:cNvPr id="937" name="Google Shape;937;p46"/>
          <p:cNvSpPr txBox="1"/>
          <p:nvPr/>
        </p:nvSpPr>
        <p:spPr>
          <a:xfrm>
            <a:off x="2921611" y="355482"/>
            <a:ext cx="6192248" cy="398505"/>
          </a:xfrm>
          <a:prstGeom prst="rect">
            <a:avLst/>
          </a:prstGeom>
          <a:noFill/>
          <a:ln>
            <a:noFill/>
          </a:ln>
        </p:spPr>
        <p:txBody>
          <a:bodyPr spcFirstLastPara="1" wrap="square" lIns="0" tIns="39051" rIns="0" bIns="0" anchor="t" anchorCtr="0">
            <a:spAutoFit/>
          </a:bodyPr>
          <a:lstStyle/>
          <a:p>
            <a:pPr marL="12700">
              <a:spcBef>
                <a:spcPts val="200"/>
              </a:spcBef>
              <a:buSzPts val="900"/>
            </a:pPr>
            <a:r>
              <a:rPr lang="ja-JP" altLang="en-US" sz="1000" dirty="0">
                <a:latin typeface="游ゴシック" panose="020B0400000000000000" pitchFamily="50" charset="-128"/>
                <a:ea typeface="游ゴシック" panose="020B0400000000000000" pitchFamily="50" charset="-128"/>
                <a:cs typeface="MS Gothic"/>
                <a:sym typeface="MS Gothic"/>
              </a:rPr>
              <a:t>全</a:t>
            </a:r>
            <a:r>
              <a:rPr lang="en-US" altLang="ja" sz="1000" dirty="0">
                <a:latin typeface="游ゴシック" panose="020B0400000000000000" pitchFamily="50" charset="-128"/>
                <a:ea typeface="游ゴシック" panose="020B0400000000000000" pitchFamily="50" charset="-128"/>
                <a:cs typeface="MS Gothic"/>
                <a:sym typeface="MS Gothic"/>
              </a:rPr>
              <a:t>2</a:t>
            </a:r>
            <a:r>
              <a:rPr lang="ja-JP" altLang="en-US" sz="1000" dirty="0">
                <a:latin typeface="游ゴシック" panose="020B0400000000000000" pitchFamily="50" charset="-128"/>
                <a:ea typeface="游ゴシック" panose="020B0400000000000000" pitchFamily="50" charset="-128"/>
                <a:cs typeface="MS Gothic"/>
                <a:sym typeface="MS Gothic"/>
              </a:rPr>
              <a:t>記事以上からお申し込みが可能な連載メニューです。</a:t>
            </a:r>
            <a:endParaRPr lang="en-US" altLang="ja" sz="1000" dirty="0">
              <a:latin typeface="游ゴシック" panose="020B0400000000000000" pitchFamily="50" charset="-128"/>
              <a:ea typeface="游ゴシック" panose="020B0400000000000000" pitchFamily="50" charset="-128"/>
              <a:cs typeface="MS Gothic"/>
              <a:sym typeface="MS Gothic"/>
            </a:endParaRPr>
          </a:p>
          <a:p>
            <a:pPr marL="12700">
              <a:spcBef>
                <a:spcPts val="200"/>
              </a:spcBef>
              <a:buSzPts val="900"/>
            </a:pPr>
            <a:r>
              <a:rPr lang="ja" altLang="en-US" sz="1000" dirty="0">
                <a:latin typeface="游ゴシック" panose="020B0400000000000000" pitchFamily="50" charset="-128"/>
                <a:ea typeface="游ゴシック" panose="020B0400000000000000" pitchFamily="50" charset="-128"/>
                <a:cs typeface="MS Gothic"/>
                <a:sym typeface="MS Gothic"/>
              </a:rPr>
              <a:t>毎日リピートしてくださる読者が多い媒体なので、確実に認知度を上げることができる特別プランです。</a:t>
            </a:r>
            <a:endParaRPr sz="1000" dirty="0">
              <a:latin typeface="游ゴシック" panose="020B0400000000000000" pitchFamily="50" charset="-128"/>
              <a:ea typeface="游ゴシック" panose="020B0400000000000000" pitchFamily="50" charset="-128"/>
              <a:cs typeface="MS Gothic"/>
              <a:sym typeface="MS Gothic"/>
            </a:endParaRPr>
          </a:p>
        </p:txBody>
      </p:sp>
      <p:sp>
        <p:nvSpPr>
          <p:cNvPr id="938" name="Google Shape;938;p46"/>
          <p:cNvSpPr/>
          <p:nvPr/>
        </p:nvSpPr>
        <p:spPr>
          <a:xfrm>
            <a:off x="1" y="1"/>
            <a:ext cx="1616393" cy="1257300"/>
          </a:xfrm>
          <a:custGeom>
            <a:avLst/>
            <a:gdLst/>
            <a:ahLst/>
            <a:cxnLst/>
            <a:rect l="l" t="t" r="r" b="b"/>
            <a:pathLst>
              <a:path w="2155190" h="1676400" extrusionOk="0">
                <a:moveTo>
                  <a:pt x="2154935" y="0"/>
                </a:moveTo>
                <a:lnTo>
                  <a:pt x="0" y="0"/>
                </a:lnTo>
                <a:lnTo>
                  <a:pt x="0" y="1676400"/>
                </a:lnTo>
                <a:lnTo>
                  <a:pt x="2154935" y="1676400"/>
                </a:lnTo>
                <a:lnTo>
                  <a:pt x="2154935" y="0"/>
                </a:lnTo>
                <a:close/>
              </a:path>
            </a:pathLst>
          </a:custGeom>
          <a:solidFill>
            <a:srgbClr val="525252"/>
          </a:solidFill>
          <a:ln>
            <a:noFill/>
          </a:ln>
        </p:spPr>
        <p:txBody>
          <a:bodyPr spcFirstLastPara="1" wrap="square" lIns="0" tIns="0" rIns="0" bIns="0" anchor="t" anchorCtr="0">
            <a:noAutofit/>
          </a:bodyPr>
          <a:lstStyle/>
          <a:p>
            <a:pPr>
              <a:buSzPts val="1400"/>
            </a:pPr>
            <a:endParaRPr dirty="0">
              <a:latin typeface="游ゴシック" panose="020B0400000000000000" pitchFamily="50" charset="-128"/>
              <a:ea typeface="游ゴシック" panose="020B0400000000000000" pitchFamily="50" charset="-128"/>
            </a:endParaRPr>
          </a:p>
        </p:txBody>
      </p:sp>
      <p:sp>
        <p:nvSpPr>
          <p:cNvPr id="941" name="Google Shape;941;p46"/>
          <p:cNvSpPr txBox="1"/>
          <p:nvPr/>
        </p:nvSpPr>
        <p:spPr>
          <a:xfrm>
            <a:off x="154159" y="668135"/>
            <a:ext cx="1370955" cy="378471"/>
          </a:xfrm>
          <a:prstGeom prst="rect">
            <a:avLst/>
          </a:prstGeom>
          <a:noFill/>
          <a:ln>
            <a:noFill/>
          </a:ln>
        </p:spPr>
        <p:txBody>
          <a:bodyPr spcFirstLastPara="1" wrap="square" lIns="0" tIns="9051" rIns="0" bIns="0" anchor="t" anchorCtr="0">
            <a:spAutoFit/>
          </a:bodyPr>
          <a:lstStyle/>
          <a:p>
            <a:pPr marL="38099" algn="ctr">
              <a:buSzPts val="1200"/>
            </a:pPr>
            <a:r>
              <a:rPr lang="ja-JP" altLang="en-US" sz="1200" b="1" dirty="0">
                <a:solidFill>
                  <a:srgbClr val="FFFFFF"/>
                </a:solidFill>
                <a:latin typeface="游ゴシック" panose="020B0400000000000000" pitchFamily="50" charset="-128"/>
                <a:ea typeface="游ゴシック" panose="020B0400000000000000" pitchFamily="50" charset="-128"/>
                <a:cs typeface="MS Gothic"/>
                <a:sym typeface="MS Gothic"/>
              </a:rPr>
              <a:t>特別</a:t>
            </a:r>
            <a:r>
              <a:rPr lang="ja" altLang="en-US" sz="1200" b="1" dirty="0">
                <a:solidFill>
                  <a:srgbClr val="FFFFFF"/>
                </a:solidFill>
                <a:latin typeface="游ゴシック" panose="020B0400000000000000" pitchFamily="50" charset="-128"/>
                <a:ea typeface="游ゴシック" panose="020B0400000000000000" pitchFamily="50" charset="-128"/>
                <a:cs typeface="MS Gothic"/>
                <a:sym typeface="MS Gothic"/>
              </a:rPr>
              <a:t>連載</a:t>
            </a:r>
            <a:endParaRPr sz="1200" b="1" dirty="0">
              <a:latin typeface="游ゴシック" panose="020B0400000000000000" pitchFamily="50" charset="-128"/>
              <a:ea typeface="游ゴシック" panose="020B0400000000000000" pitchFamily="50" charset="-128"/>
              <a:cs typeface="MS Gothic"/>
              <a:sym typeface="MS Gothic"/>
            </a:endParaRPr>
          </a:p>
          <a:p>
            <a:pPr marL="12700" algn="ctr">
              <a:buSzPts val="1200"/>
            </a:pPr>
            <a:r>
              <a:rPr lang="ja" altLang="en-US" sz="1200" b="1" dirty="0">
                <a:solidFill>
                  <a:srgbClr val="FFFFFF"/>
                </a:solidFill>
                <a:latin typeface="游ゴシック" panose="020B0400000000000000" pitchFamily="50" charset="-128"/>
                <a:ea typeface="游ゴシック" panose="020B0400000000000000" pitchFamily="50" charset="-128"/>
                <a:cs typeface="MS Gothic"/>
                <a:sym typeface="MS Gothic"/>
              </a:rPr>
              <a:t>（全</a:t>
            </a:r>
            <a:r>
              <a:rPr lang="en-US" altLang="ja" sz="1200" b="1" dirty="0">
                <a:solidFill>
                  <a:srgbClr val="FFFFFF"/>
                </a:solidFill>
                <a:latin typeface="游ゴシック" panose="020B0400000000000000" pitchFamily="50" charset="-128"/>
                <a:ea typeface="游ゴシック" panose="020B0400000000000000" pitchFamily="50" charset="-128"/>
                <a:cs typeface="MS Gothic"/>
                <a:sym typeface="MS Gothic"/>
              </a:rPr>
              <a:t>2</a:t>
            </a:r>
            <a:r>
              <a:rPr lang="ja" altLang="en-US" sz="1200" b="1" dirty="0">
                <a:solidFill>
                  <a:srgbClr val="FFFFFF"/>
                </a:solidFill>
                <a:latin typeface="游ゴシック" panose="020B0400000000000000" pitchFamily="50" charset="-128"/>
                <a:ea typeface="游ゴシック" panose="020B0400000000000000" pitchFamily="50" charset="-128"/>
                <a:cs typeface="MS Gothic"/>
                <a:sym typeface="MS Gothic"/>
              </a:rPr>
              <a:t>記事</a:t>
            </a:r>
            <a:r>
              <a:rPr lang="ja-JP" altLang="en-US" sz="1200" b="1" dirty="0">
                <a:solidFill>
                  <a:srgbClr val="FFFFFF"/>
                </a:solidFill>
                <a:latin typeface="游ゴシック" panose="020B0400000000000000" pitchFamily="50" charset="-128"/>
                <a:ea typeface="游ゴシック" panose="020B0400000000000000" pitchFamily="50" charset="-128"/>
                <a:cs typeface="MS Gothic"/>
                <a:sym typeface="MS Gothic"/>
              </a:rPr>
              <a:t>以上～</a:t>
            </a:r>
            <a:r>
              <a:rPr lang="ja" altLang="en-US" sz="1200" b="1" dirty="0">
                <a:solidFill>
                  <a:srgbClr val="FFFFFF"/>
                </a:solidFill>
                <a:latin typeface="游ゴシック" panose="020B0400000000000000" pitchFamily="50" charset="-128"/>
                <a:ea typeface="游ゴシック" panose="020B0400000000000000" pitchFamily="50" charset="-128"/>
                <a:cs typeface="MS Gothic"/>
                <a:sym typeface="MS Gothic"/>
              </a:rPr>
              <a:t>）</a:t>
            </a:r>
            <a:endParaRPr sz="1200" b="1" dirty="0">
              <a:latin typeface="游ゴシック" panose="020B0400000000000000" pitchFamily="50" charset="-128"/>
              <a:ea typeface="游ゴシック" panose="020B0400000000000000" pitchFamily="50" charset="-128"/>
              <a:cs typeface="MS Gothic"/>
              <a:sym typeface="MS Gothic"/>
            </a:endParaRPr>
          </a:p>
        </p:txBody>
      </p:sp>
      <p:sp>
        <p:nvSpPr>
          <p:cNvPr id="3" name="Google Shape;816;p27">
            <a:extLst>
              <a:ext uri="{FF2B5EF4-FFF2-40B4-BE49-F238E27FC236}">
                <a16:creationId xmlns:a16="http://schemas.microsoft.com/office/drawing/2014/main" id="{CCF66222-EB76-8F09-DDD3-F5B5F64811A3}"/>
              </a:ext>
            </a:extLst>
          </p:cNvPr>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26</a:t>
            </a:fld>
            <a:endParaRPr dirty="0"/>
          </a:p>
        </p:txBody>
      </p:sp>
      <p:sp>
        <p:nvSpPr>
          <p:cNvPr id="14" name="正方形/長方形 13">
            <a:extLst>
              <a:ext uri="{FF2B5EF4-FFF2-40B4-BE49-F238E27FC236}">
                <a16:creationId xmlns:a16="http://schemas.microsoft.com/office/drawing/2014/main" id="{3BEA2A84-BA6B-47E4-6190-8F99CCEB98EA}"/>
              </a:ext>
            </a:extLst>
          </p:cNvPr>
          <p:cNvSpPr/>
          <p:nvPr/>
        </p:nvSpPr>
        <p:spPr>
          <a:xfrm>
            <a:off x="135732" y="4686300"/>
            <a:ext cx="2094333" cy="271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ysClr val="windowText" lastClr="000000"/>
                </a:solidFill>
                <a:latin typeface="游ゴシック" panose="020B0400000000000000" pitchFamily="50" charset="-128"/>
                <a:ea typeface="游ゴシック" panose="020B0400000000000000" pitchFamily="50" charset="-128"/>
              </a:rPr>
              <a:t>※1</a:t>
            </a:r>
            <a:r>
              <a:rPr kumimoji="1" lang="ja-JP" altLang="en-US" sz="800" dirty="0">
                <a:solidFill>
                  <a:sysClr val="windowText" lastClr="000000"/>
                </a:solidFill>
                <a:latin typeface="游ゴシック" panose="020B0400000000000000" pitchFamily="50" charset="-128"/>
                <a:ea typeface="游ゴシック" panose="020B0400000000000000" pitchFamily="50" charset="-128"/>
              </a:rPr>
              <a:t>記事あたり</a:t>
            </a:r>
            <a:r>
              <a:rPr kumimoji="1" lang="en-US" altLang="ja-JP" sz="800" dirty="0">
                <a:solidFill>
                  <a:sysClr val="windowText" lastClr="000000"/>
                </a:solidFill>
                <a:latin typeface="游ゴシック" panose="020B0400000000000000" pitchFamily="50" charset="-128"/>
                <a:ea typeface="游ゴシック" panose="020B0400000000000000" pitchFamily="50" charset="-128"/>
              </a:rPr>
              <a:t>10</a:t>
            </a:r>
            <a:r>
              <a:rPr kumimoji="1" lang="ja-JP" altLang="en-US" sz="800" dirty="0">
                <a:solidFill>
                  <a:sysClr val="windowText" lastClr="000000"/>
                </a:solidFill>
                <a:latin typeface="游ゴシック" panose="020B0400000000000000" pitchFamily="50" charset="-128"/>
                <a:ea typeface="游ゴシック" panose="020B0400000000000000" pitchFamily="50" charset="-128"/>
              </a:rPr>
              <a:t>点程度の写真を掲載予定</a:t>
            </a:r>
          </a:p>
        </p:txBody>
      </p:sp>
      <p:grpSp>
        <p:nvGrpSpPr>
          <p:cNvPr id="8" name="グループ化 7">
            <a:extLst>
              <a:ext uri="{FF2B5EF4-FFF2-40B4-BE49-F238E27FC236}">
                <a16:creationId xmlns:a16="http://schemas.microsoft.com/office/drawing/2014/main" id="{D6F406B5-EF1B-B892-8566-A6CB02780CAB}"/>
              </a:ext>
            </a:extLst>
          </p:cNvPr>
          <p:cNvGrpSpPr/>
          <p:nvPr/>
        </p:nvGrpSpPr>
        <p:grpSpPr>
          <a:xfrm>
            <a:off x="171452" y="1446101"/>
            <a:ext cx="2319591" cy="3011599"/>
            <a:chOff x="64295" y="2131901"/>
            <a:chExt cx="2319591" cy="3011599"/>
          </a:xfrm>
        </p:grpSpPr>
        <p:grpSp>
          <p:nvGrpSpPr>
            <p:cNvPr id="31" name="Google Shape;775;p27">
              <a:extLst>
                <a:ext uri="{FF2B5EF4-FFF2-40B4-BE49-F238E27FC236}">
                  <a16:creationId xmlns:a16="http://schemas.microsoft.com/office/drawing/2014/main" id="{45D61947-1D5C-818E-5742-BA5773083A23}"/>
                </a:ext>
              </a:extLst>
            </p:cNvPr>
            <p:cNvGrpSpPr/>
            <p:nvPr/>
          </p:nvGrpSpPr>
          <p:grpSpPr>
            <a:xfrm>
              <a:off x="219372" y="2341845"/>
              <a:ext cx="1905257" cy="2508332"/>
              <a:chOff x="943292" y="2370031"/>
              <a:chExt cx="2427132" cy="3104193"/>
            </a:xfrm>
          </p:grpSpPr>
          <p:pic>
            <p:nvPicPr>
              <p:cNvPr id="32" name="Google Shape;776;p27">
                <a:extLst>
                  <a:ext uri="{FF2B5EF4-FFF2-40B4-BE49-F238E27FC236}">
                    <a16:creationId xmlns:a16="http://schemas.microsoft.com/office/drawing/2014/main" id="{98D66638-433A-6D53-6B47-5B3F36D02DE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43292" y="2370031"/>
                <a:ext cx="2408609" cy="3104193"/>
              </a:xfrm>
              <a:prstGeom prst="rect">
                <a:avLst/>
              </a:prstGeom>
              <a:noFill/>
              <a:ln>
                <a:noFill/>
              </a:ln>
            </p:spPr>
          </p:pic>
          <p:pic>
            <p:nvPicPr>
              <p:cNvPr id="33" name="Google Shape;777;p27">
                <a:extLst>
                  <a:ext uri="{FF2B5EF4-FFF2-40B4-BE49-F238E27FC236}">
                    <a16:creationId xmlns:a16="http://schemas.microsoft.com/office/drawing/2014/main" id="{9C576494-2653-B064-44A9-8AD4AF1CB76C}"/>
                  </a:ext>
                </a:extLst>
              </p:cNvPr>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952501" y="2405867"/>
                <a:ext cx="2417923" cy="2992140"/>
              </a:xfrm>
              <a:prstGeom prst="rect">
                <a:avLst/>
              </a:prstGeom>
              <a:noFill/>
              <a:ln>
                <a:noFill/>
              </a:ln>
            </p:spPr>
          </p:pic>
          <p:sp>
            <p:nvSpPr>
              <p:cNvPr id="34" name="Google Shape;778;p27">
                <a:extLst>
                  <a:ext uri="{FF2B5EF4-FFF2-40B4-BE49-F238E27FC236}">
                    <a16:creationId xmlns:a16="http://schemas.microsoft.com/office/drawing/2014/main" id="{8D39AADC-15D8-00F5-DAAB-5241B1309023}"/>
                  </a:ext>
                </a:extLst>
              </p:cNvPr>
              <p:cNvSpPr/>
              <p:nvPr/>
            </p:nvSpPr>
            <p:spPr>
              <a:xfrm>
                <a:off x="947737" y="2391015"/>
                <a:ext cx="2374623" cy="3012071"/>
              </a:xfrm>
              <a:custGeom>
                <a:avLst/>
                <a:gdLst/>
                <a:ahLst/>
                <a:cxnLst/>
                <a:rect l="l" t="t" r="r" b="b"/>
                <a:pathLst>
                  <a:path w="2530475" h="3249929" extrusionOk="0">
                    <a:moveTo>
                      <a:pt x="0" y="3249549"/>
                    </a:moveTo>
                    <a:lnTo>
                      <a:pt x="2530221" y="3249549"/>
                    </a:lnTo>
                    <a:lnTo>
                      <a:pt x="2530221" y="0"/>
                    </a:lnTo>
                    <a:lnTo>
                      <a:pt x="0" y="0"/>
                    </a:lnTo>
                    <a:lnTo>
                      <a:pt x="0" y="3249549"/>
                    </a:lnTo>
                    <a:close/>
                  </a:path>
                </a:pathLst>
              </a:custGeom>
              <a:noFill/>
              <a:ln w="9525"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sp>
          <p:nvSpPr>
            <p:cNvPr id="21" name="Google Shape;781;p27">
              <a:extLst>
                <a:ext uri="{FF2B5EF4-FFF2-40B4-BE49-F238E27FC236}">
                  <a16:creationId xmlns:a16="http://schemas.microsoft.com/office/drawing/2014/main" id="{2B1B0201-4686-1564-6D7C-25D80A7996D6}"/>
                </a:ext>
              </a:extLst>
            </p:cNvPr>
            <p:cNvSpPr/>
            <p:nvPr/>
          </p:nvSpPr>
          <p:spPr>
            <a:xfrm>
              <a:off x="83891" y="2611638"/>
              <a:ext cx="1376921" cy="1961355"/>
            </a:xfrm>
            <a:custGeom>
              <a:avLst/>
              <a:gdLst/>
              <a:ahLst/>
              <a:cxnLst/>
              <a:rect l="l" t="t" r="r" b="b"/>
              <a:pathLst>
                <a:path w="1704339" h="2437765" extrusionOk="0">
                  <a:moveTo>
                    <a:pt x="0" y="2437257"/>
                  </a:moveTo>
                  <a:lnTo>
                    <a:pt x="1704213" y="2437257"/>
                  </a:lnTo>
                  <a:lnTo>
                    <a:pt x="1704213" y="0"/>
                  </a:lnTo>
                  <a:lnTo>
                    <a:pt x="0" y="0"/>
                  </a:lnTo>
                  <a:lnTo>
                    <a:pt x="0" y="2437257"/>
                  </a:lnTo>
                  <a:close/>
                </a:path>
              </a:pathLst>
            </a:custGeom>
            <a:solidFill>
              <a:srgbClr val="FF0000">
                <a:alpha val="20000"/>
              </a:srgbClr>
            </a:solidFill>
            <a:ln w="9525" cap="flat" cmpd="sng">
              <a:solidFill>
                <a:srgbClr val="FF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nvGrpSpPr>
            <p:cNvPr id="22" name="Google Shape;775;p27">
              <a:extLst>
                <a:ext uri="{FF2B5EF4-FFF2-40B4-BE49-F238E27FC236}">
                  <a16:creationId xmlns:a16="http://schemas.microsoft.com/office/drawing/2014/main" id="{0D586346-3D47-7317-841E-D35B0A233DA6}"/>
                </a:ext>
              </a:extLst>
            </p:cNvPr>
            <p:cNvGrpSpPr/>
            <p:nvPr/>
          </p:nvGrpSpPr>
          <p:grpSpPr>
            <a:xfrm>
              <a:off x="64295" y="2131901"/>
              <a:ext cx="1871331" cy="2540054"/>
              <a:chOff x="943293" y="2368238"/>
              <a:chExt cx="2383914" cy="3143452"/>
            </a:xfrm>
          </p:grpSpPr>
          <p:pic>
            <p:nvPicPr>
              <p:cNvPr id="23" name="Google Shape;776;p27">
                <a:extLst>
                  <a:ext uri="{FF2B5EF4-FFF2-40B4-BE49-F238E27FC236}">
                    <a16:creationId xmlns:a16="http://schemas.microsoft.com/office/drawing/2014/main" id="{D3E5EF66-3B52-3420-629D-32AC7F41028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43293" y="2377198"/>
                <a:ext cx="2383914" cy="3097028"/>
              </a:xfrm>
              <a:prstGeom prst="rect">
                <a:avLst/>
              </a:prstGeom>
              <a:noFill/>
              <a:ln>
                <a:noFill/>
              </a:ln>
            </p:spPr>
          </p:pic>
          <p:pic>
            <p:nvPicPr>
              <p:cNvPr id="24" name="Google Shape;777;p27">
                <a:extLst>
                  <a:ext uri="{FF2B5EF4-FFF2-40B4-BE49-F238E27FC236}">
                    <a16:creationId xmlns:a16="http://schemas.microsoft.com/office/drawing/2014/main" id="{04ADE35D-C447-D5C9-9A5E-8045CD737277}"/>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2501" y="2395116"/>
                <a:ext cx="2365446" cy="3002891"/>
              </a:xfrm>
              <a:prstGeom prst="rect">
                <a:avLst/>
              </a:prstGeom>
              <a:noFill/>
              <a:ln>
                <a:solidFill>
                  <a:schemeClr val="tx1"/>
                </a:solidFill>
              </a:ln>
            </p:spPr>
          </p:pic>
          <p:sp>
            <p:nvSpPr>
              <p:cNvPr id="25" name="Google Shape;778;p27">
                <a:extLst>
                  <a:ext uri="{FF2B5EF4-FFF2-40B4-BE49-F238E27FC236}">
                    <a16:creationId xmlns:a16="http://schemas.microsoft.com/office/drawing/2014/main" id="{B6018483-E438-92EF-55AE-F1DEAEF058C9}"/>
                  </a:ext>
                </a:extLst>
              </p:cNvPr>
              <p:cNvSpPr/>
              <p:nvPr/>
            </p:nvSpPr>
            <p:spPr>
              <a:xfrm>
                <a:off x="947737" y="2368238"/>
                <a:ext cx="2351689" cy="3034848"/>
              </a:xfrm>
              <a:custGeom>
                <a:avLst/>
                <a:gdLst/>
                <a:ahLst/>
                <a:cxnLst/>
                <a:rect l="l" t="t" r="r" b="b"/>
                <a:pathLst>
                  <a:path w="2530475" h="3249929" extrusionOk="0">
                    <a:moveTo>
                      <a:pt x="0" y="3249549"/>
                    </a:moveTo>
                    <a:lnTo>
                      <a:pt x="2530221" y="3249549"/>
                    </a:lnTo>
                    <a:lnTo>
                      <a:pt x="2530221" y="0"/>
                    </a:lnTo>
                    <a:lnTo>
                      <a:pt x="0" y="0"/>
                    </a:lnTo>
                    <a:lnTo>
                      <a:pt x="0" y="3249549"/>
                    </a:lnTo>
                    <a:close/>
                  </a:path>
                </a:pathLst>
              </a:custGeom>
              <a:noFill/>
              <a:ln w="9525" cap="flat" cmpd="sng">
                <a:solidFill>
                  <a:srgbClr val="C8C8C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26" name="Google Shape;779;p27">
                <a:extLst>
                  <a:ext uri="{FF2B5EF4-FFF2-40B4-BE49-F238E27FC236}">
                    <a16:creationId xmlns:a16="http://schemas.microsoft.com/office/drawing/2014/main" id="{80A3A76E-75C1-85F6-C004-12682CAD7FD6}"/>
                  </a:ext>
                </a:extLst>
              </p:cNvPr>
              <p:cNvPicPr preferRelativeResize="0"/>
              <p:nvPr/>
            </p:nvPicPr>
            <p:blipFill rotWithShape="1">
              <a:blip r:embed="rId6">
                <a:alphaModFix/>
                <a:extLst>
                  <a:ext uri="{28A0092B-C50C-407E-A947-70E740481C1C}">
                    <a14:useLocalDpi xmlns:a14="http://schemas.microsoft.com/office/drawing/2010/main"/>
                  </a:ext>
                </a:extLst>
              </a:blip>
              <a:srcRect/>
              <a:stretch/>
            </p:blipFill>
            <p:spPr>
              <a:xfrm>
                <a:off x="944880" y="2962038"/>
                <a:ext cx="1816608" cy="2549652"/>
              </a:xfrm>
              <a:prstGeom prst="rect">
                <a:avLst/>
              </a:prstGeom>
              <a:noFill/>
              <a:ln>
                <a:noFill/>
              </a:ln>
            </p:spPr>
          </p:pic>
        </p:grpSp>
        <p:pic>
          <p:nvPicPr>
            <p:cNvPr id="29" name="図 28">
              <a:extLst>
                <a:ext uri="{FF2B5EF4-FFF2-40B4-BE49-F238E27FC236}">
                  <a16:creationId xmlns:a16="http://schemas.microsoft.com/office/drawing/2014/main" id="{30C2F07B-0880-850F-F5D0-C90C5B49573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6428" y="2702834"/>
              <a:ext cx="1365594" cy="1868735"/>
            </a:xfrm>
            <a:prstGeom prst="rect">
              <a:avLst/>
            </a:prstGeom>
          </p:spPr>
        </p:pic>
        <p:sp>
          <p:nvSpPr>
            <p:cNvPr id="30" name="Google Shape;781;p27">
              <a:extLst>
                <a:ext uri="{FF2B5EF4-FFF2-40B4-BE49-F238E27FC236}">
                  <a16:creationId xmlns:a16="http://schemas.microsoft.com/office/drawing/2014/main" id="{4EC4A72D-F750-ECF6-24BC-7E08EC3F0919}"/>
                </a:ext>
              </a:extLst>
            </p:cNvPr>
            <p:cNvSpPr/>
            <p:nvPr/>
          </p:nvSpPr>
          <p:spPr>
            <a:xfrm>
              <a:off x="120239" y="2682098"/>
              <a:ext cx="1350150" cy="1903967"/>
            </a:xfrm>
            <a:custGeom>
              <a:avLst/>
              <a:gdLst/>
              <a:ahLst/>
              <a:cxnLst/>
              <a:rect l="l" t="t" r="r" b="b"/>
              <a:pathLst>
                <a:path w="1704339" h="2437765" extrusionOk="0">
                  <a:moveTo>
                    <a:pt x="0" y="2437257"/>
                  </a:moveTo>
                  <a:lnTo>
                    <a:pt x="1704213" y="2437257"/>
                  </a:lnTo>
                  <a:lnTo>
                    <a:pt x="1704213" y="0"/>
                  </a:lnTo>
                  <a:lnTo>
                    <a:pt x="0" y="0"/>
                  </a:lnTo>
                  <a:lnTo>
                    <a:pt x="0" y="2437257"/>
                  </a:lnTo>
                  <a:close/>
                </a:path>
              </a:pathLst>
            </a:custGeom>
            <a:solidFill>
              <a:srgbClr val="FF0000">
                <a:alpha val="20000"/>
              </a:srgbClr>
            </a:solidFill>
            <a:ln w="28575" cap="flat" cmpd="sng">
              <a:solidFill>
                <a:srgbClr val="FF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6" name="Google Shape;760;p26">
              <a:extLst>
                <a:ext uri="{FF2B5EF4-FFF2-40B4-BE49-F238E27FC236}">
                  <a16:creationId xmlns:a16="http://schemas.microsoft.com/office/drawing/2014/main" id="{DD71CC44-03B8-1F4F-D2DB-604F4F4D5361}"/>
                </a:ext>
              </a:extLst>
            </p:cNvPr>
            <p:cNvSpPr txBox="1"/>
            <p:nvPr/>
          </p:nvSpPr>
          <p:spPr>
            <a:xfrm>
              <a:off x="85413" y="4831643"/>
              <a:ext cx="2298473" cy="3118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クライアント：</a:t>
              </a:r>
              <a:r>
                <a:rPr lang="zh-TW" altLang="en-US"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日本生活協同組合連合会</a:t>
              </a:r>
              <a:r>
                <a:rPr lang="ja"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様</a:t>
              </a: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en-US" altLang="ja" sz="700" b="0" i="0" u="sng"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https://kurashi-to-oshare.jp/food/180617/</a:t>
              </a:r>
            </a:p>
          </p:txBody>
        </p:sp>
      </p:grpSp>
      <p:grpSp>
        <p:nvGrpSpPr>
          <p:cNvPr id="6" name="グループ化 5">
            <a:extLst>
              <a:ext uri="{FF2B5EF4-FFF2-40B4-BE49-F238E27FC236}">
                <a16:creationId xmlns:a16="http://schemas.microsoft.com/office/drawing/2014/main" id="{ABC3D519-7869-3D33-106C-0B1552010E1F}"/>
              </a:ext>
            </a:extLst>
          </p:cNvPr>
          <p:cNvGrpSpPr/>
          <p:nvPr/>
        </p:nvGrpSpPr>
        <p:grpSpPr>
          <a:xfrm>
            <a:off x="2392386" y="1697442"/>
            <a:ext cx="1697997" cy="3204432"/>
            <a:chOff x="2378098" y="1690298"/>
            <a:chExt cx="1697997" cy="3204432"/>
          </a:xfrm>
        </p:grpSpPr>
        <p:pic>
          <p:nvPicPr>
            <p:cNvPr id="5" name="図 4">
              <a:extLst>
                <a:ext uri="{FF2B5EF4-FFF2-40B4-BE49-F238E27FC236}">
                  <a16:creationId xmlns:a16="http://schemas.microsoft.com/office/drawing/2014/main" id="{0DD6D07C-6CD7-3C74-7B1D-5E9BA330683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486995" y="2084601"/>
              <a:ext cx="1482275" cy="2775494"/>
            </a:xfrm>
            <a:prstGeom prst="rect">
              <a:avLst/>
            </a:prstGeom>
          </p:spPr>
        </p:pic>
        <p:sp>
          <p:nvSpPr>
            <p:cNvPr id="11" name="正方形/長方形 10">
              <a:extLst>
                <a:ext uri="{FF2B5EF4-FFF2-40B4-BE49-F238E27FC236}">
                  <a16:creationId xmlns:a16="http://schemas.microsoft.com/office/drawing/2014/main" id="{840E6830-3F94-84C5-AA1B-F026E886729D}"/>
                </a:ext>
              </a:extLst>
            </p:cNvPr>
            <p:cNvSpPr/>
            <p:nvPr/>
          </p:nvSpPr>
          <p:spPr>
            <a:xfrm>
              <a:off x="2378098" y="1690298"/>
              <a:ext cx="1644801" cy="376665"/>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ysClr val="windowText" lastClr="000000"/>
                  </a:solidFill>
                  <a:latin typeface="游ゴシック" panose="020B0400000000000000" pitchFamily="50" charset="-128"/>
                  <a:ea typeface="游ゴシック" panose="020B0400000000000000" pitchFamily="50" charset="-128"/>
                </a:rPr>
                <a:t>誘導枠として</a:t>
              </a:r>
              <a:endParaRPr kumimoji="1" lang="en-US" altLang="ja-JP" sz="800" dirty="0">
                <a:solidFill>
                  <a:sysClr val="windowText" lastClr="000000"/>
                </a:solidFill>
                <a:latin typeface="游ゴシック" panose="020B0400000000000000" pitchFamily="50" charset="-128"/>
                <a:ea typeface="游ゴシック" panose="020B0400000000000000" pitchFamily="50" charset="-128"/>
              </a:endParaRPr>
            </a:p>
            <a:p>
              <a:pPr algn="ctr"/>
              <a:r>
                <a:rPr kumimoji="1" lang="ja-JP" altLang="en-US" sz="800" dirty="0">
                  <a:solidFill>
                    <a:sysClr val="windowText" lastClr="000000"/>
                  </a:solidFill>
                  <a:latin typeface="游ゴシック" panose="020B0400000000000000" pitchFamily="50" charset="-128"/>
                  <a:ea typeface="游ゴシック" panose="020B0400000000000000" pitchFamily="50" charset="-128"/>
                </a:rPr>
                <a:t>トップページのサイドバーに</a:t>
              </a:r>
              <a:endParaRPr kumimoji="1" lang="en-US" altLang="ja-JP" sz="800" dirty="0">
                <a:solidFill>
                  <a:sysClr val="windowText" lastClr="000000"/>
                </a:solidFill>
                <a:latin typeface="游ゴシック" panose="020B0400000000000000" pitchFamily="50" charset="-128"/>
                <a:ea typeface="游ゴシック" panose="020B0400000000000000" pitchFamily="50" charset="-128"/>
              </a:endParaRPr>
            </a:p>
            <a:p>
              <a:pPr algn="ctr"/>
              <a:r>
                <a:rPr kumimoji="1" lang="ja-JP" altLang="en-US" sz="800" dirty="0">
                  <a:solidFill>
                    <a:srgbClr val="FF0000"/>
                  </a:solidFill>
                  <a:latin typeface="游ゴシック" panose="020B0400000000000000" pitchFamily="50" charset="-128"/>
                  <a:ea typeface="游ゴシック" panose="020B0400000000000000" pitchFamily="50" charset="-128"/>
                </a:rPr>
                <a:t>サービスバナー</a:t>
              </a:r>
              <a:r>
                <a:rPr kumimoji="1" lang="ja-JP" altLang="en-US" sz="800" dirty="0">
                  <a:solidFill>
                    <a:sysClr val="windowText" lastClr="000000"/>
                  </a:solidFill>
                  <a:latin typeface="游ゴシック" panose="020B0400000000000000" pitchFamily="50" charset="-128"/>
                  <a:ea typeface="游ゴシック" panose="020B0400000000000000" pitchFamily="50" charset="-128"/>
                </a:rPr>
                <a:t>を設置</a:t>
              </a:r>
              <a:endParaRPr kumimoji="1" lang="en-US" altLang="ja-JP" sz="800" dirty="0">
                <a:solidFill>
                  <a:sysClr val="windowText" lastClr="000000"/>
                </a:solidFill>
                <a:latin typeface="游ゴシック" panose="020B0400000000000000" pitchFamily="50" charset="-128"/>
                <a:ea typeface="游ゴシック" panose="020B0400000000000000" pitchFamily="50" charset="-128"/>
              </a:endParaRPr>
            </a:p>
          </p:txBody>
        </p:sp>
        <p:sp>
          <p:nvSpPr>
            <p:cNvPr id="7" name="正方形/長方形 6">
              <a:extLst>
                <a:ext uri="{FF2B5EF4-FFF2-40B4-BE49-F238E27FC236}">
                  <a16:creationId xmlns:a16="http://schemas.microsoft.com/office/drawing/2014/main" id="{52845A8B-041D-0EE8-57C0-6BB7569E2ED7}"/>
                </a:ext>
              </a:extLst>
            </p:cNvPr>
            <p:cNvSpPr/>
            <p:nvPr/>
          </p:nvSpPr>
          <p:spPr>
            <a:xfrm>
              <a:off x="2478213" y="3008433"/>
              <a:ext cx="1482275" cy="354305"/>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游ゴシック" panose="020B0400000000000000" pitchFamily="50" charset="-128"/>
                  <a:ea typeface="游ゴシック" panose="020B0400000000000000" pitchFamily="50" charset="-128"/>
                </a:rPr>
                <a:t>誘導枠として</a:t>
              </a:r>
              <a:endParaRPr kumimoji="1" lang="en-US" altLang="ja-JP" sz="1000" b="1" dirty="0">
                <a:latin typeface="游ゴシック" panose="020B0400000000000000" pitchFamily="50" charset="-128"/>
                <a:ea typeface="游ゴシック" panose="020B0400000000000000" pitchFamily="50" charset="-128"/>
              </a:endParaRPr>
            </a:p>
            <a:p>
              <a:pPr algn="ctr"/>
              <a:r>
                <a:rPr kumimoji="1" lang="ja-JP" altLang="en-US" sz="1000" b="1" dirty="0">
                  <a:latin typeface="游ゴシック" panose="020B0400000000000000" pitchFamily="50" charset="-128"/>
                  <a:ea typeface="游ゴシック" panose="020B0400000000000000" pitchFamily="50" charset="-128"/>
                </a:rPr>
                <a:t>バナーを設置</a:t>
              </a:r>
            </a:p>
          </p:txBody>
        </p:sp>
        <p:pic>
          <p:nvPicPr>
            <p:cNvPr id="13" name="図 12">
              <a:extLst>
                <a:ext uri="{FF2B5EF4-FFF2-40B4-BE49-F238E27FC236}">
                  <a16:creationId xmlns:a16="http://schemas.microsoft.com/office/drawing/2014/main" id="{CC64D84D-5695-40E5-5605-8D1F4AAFBD8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442338" y="2144806"/>
              <a:ext cx="1633757" cy="2749924"/>
            </a:xfrm>
            <a:prstGeom prst="rect">
              <a:avLst/>
            </a:prstGeom>
          </p:spPr>
        </p:pic>
        <p:sp>
          <p:nvSpPr>
            <p:cNvPr id="35" name="Google Shape;781;p27">
              <a:extLst>
                <a:ext uri="{FF2B5EF4-FFF2-40B4-BE49-F238E27FC236}">
                  <a16:creationId xmlns:a16="http://schemas.microsoft.com/office/drawing/2014/main" id="{6560AC3A-5065-801E-F9DC-C3FF3862720A}"/>
                </a:ext>
              </a:extLst>
            </p:cNvPr>
            <p:cNvSpPr/>
            <p:nvPr/>
          </p:nvSpPr>
          <p:spPr>
            <a:xfrm>
              <a:off x="2484426" y="2985306"/>
              <a:ext cx="1542967" cy="887447"/>
            </a:xfrm>
            <a:custGeom>
              <a:avLst/>
              <a:gdLst/>
              <a:ahLst/>
              <a:cxnLst/>
              <a:rect l="l" t="t" r="r" b="b"/>
              <a:pathLst>
                <a:path w="1704339" h="2437765" extrusionOk="0">
                  <a:moveTo>
                    <a:pt x="0" y="2437257"/>
                  </a:moveTo>
                  <a:lnTo>
                    <a:pt x="1704213" y="2437257"/>
                  </a:lnTo>
                  <a:lnTo>
                    <a:pt x="1704213" y="0"/>
                  </a:lnTo>
                  <a:lnTo>
                    <a:pt x="0" y="0"/>
                  </a:lnTo>
                  <a:lnTo>
                    <a:pt x="0" y="2437257"/>
                  </a:lnTo>
                  <a:close/>
                </a:path>
              </a:pathLst>
            </a:custGeom>
            <a:solidFill>
              <a:srgbClr val="FF0000">
                <a:alpha val="20000"/>
              </a:srgbClr>
            </a:solidFill>
            <a:ln w="19050" cap="flat" cmpd="sng">
              <a:solidFill>
                <a:srgbClr val="FF0000"/>
              </a:solidFill>
              <a:prstDash val="sys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sp>
        <p:nvSpPr>
          <p:cNvPr id="37" name="Google Shape;783;p27">
            <a:extLst>
              <a:ext uri="{FF2B5EF4-FFF2-40B4-BE49-F238E27FC236}">
                <a16:creationId xmlns:a16="http://schemas.microsoft.com/office/drawing/2014/main" id="{20078E8D-1F6C-D507-1551-5CCFC22085E8}"/>
              </a:ext>
            </a:extLst>
          </p:cNvPr>
          <p:cNvSpPr txBox="1"/>
          <p:nvPr/>
        </p:nvSpPr>
        <p:spPr>
          <a:xfrm>
            <a:off x="263423" y="229361"/>
            <a:ext cx="1086600" cy="240450"/>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lang="en-US" alt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 altLang="ja-JP" sz="900" b="1" dirty="0">
                <a:solidFill>
                  <a:srgbClr val="FFFFFF"/>
                </a:solidFill>
                <a:latin typeface="游ゴシック" panose="020B0400000000000000" pitchFamily="50" charset="-128"/>
                <a:ea typeface="游ゴシック" panose="020B0400000000000000" pitchFamily="50" charset="-128"/>
                <a:cs typeface="MS Gothic"/>
                <a:sym typeface="MS Gothic"/>
              </a:rPr>
              <a:t>広告メニュー</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4" name="Google Shape;774;p27"/>
          <p:cNvSpPr txBox="1"/>
          <p:nvPr/>
        </p:nvSpPr>
        <p:spPr>
          <a:xfrm>
            <a:off x="2250280" y="455497"/>
            <a:ext cx="6863845" cy="347688"/>
          </a:xfrm>
          <a:prstGeom prst="rect">
            <a:avLst/>
          </a:prstGeom>
          <a:noFill/>
          <a:ln>
            <a:noFill/>
          </a:ln>
        </p:spPr>
        <p:txBody>
          <a:bodyPr spcFirstLastPara="1" wrap="square" lIns="0" tIns="39525" rIns="0" bIns="0" anchor="t" anchorCtr="0">
            <a:spAutoFit/>
          </a:bodyPr>
          <a:lstStyle/>
          <a:p>
            <a:pPr marL="12700"/>
            <a:r>
              <a:rPr lang="ja-JP" altLang="en-US" sz="10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おしゃれさんのアサインあり。新規に取材</a:t>
            </a:r>
            <a:r>
              <a:rPr lang="en-US" altLang="ja-JP" sz="10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10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撮影した編集部オリジナルの記事を制作</a:t>
            </a:r>
            <a:r>
              <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いたします。</a:t>
            </a:r>
            <a:endParaRPr lang="en-US" altLang="ja-JP"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a:r>
              <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毎日サイトに来てくださるエンゲージメントの高いファン以外にも、より多くのユーザーにリーチできるメニューです。</a:t>
            </a:r>
          </a:p>
        </p:txBody>
      </p:sp>
      <p:sp>
        <p:nvSpPr>
          <p:cNvPr id="782" name="Google Shape;782;p27"/>
          <p:cNvSpPr/>
          <p:nvPr/>
        </p:nvSpPr>
        <p:spPr>
          <a:xfrm>
            <a:off x="1" y="1"/>
            <a:ext cx="1616393" cy="1257300"/>
          </a:xfrm>
          <a:custGeom>
            <a:avLst/>
            <a:gdLst/>
            <a:ahLst/>
            <a:cxnLst/>
            <a:rect l="l" t="t" r="r" b="b"/>
            <a:pathLst>
              <a:path w="2155190" h="1676400" extrusionOk="0">
                <a:moveTo>
                  <a:pt x="2154935" y="0"/>
                </a:moveTo>
                <a:lnTo>
                  <a:pt x="0" y="0"/>
                </a:lnTo>
                <a:lnTo>
                  <a:pt x="0" y="1676400"/>
                </a:lnTo>
                <a:lnTo>
                  <a:pt x="2154935" y="1676400"/>
                </a:lnTo>
                <a:lnTo>
                  <a:pt x="2154935"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85" name="Google Shape;785;p27"/>
          <p:cNvSpPr txBox="1"/>
          <p:nvPr/>
        </p:nvSpPr>
        <p:spPr>
          <a:xfrm>
            <a:off x="104547" y="822777"/>
            <a:ext cx="1400100" cy="378470"/>
          </a:xfrm>
          <a:prstGeom prst="rect">
            <a:avLst/>
          </a:prstGeom>
          <a:noFill/>
          <a:ln>
            <a:noFill/>
          </a:ln>
        </p:spPr>
        <p:txBody>
          <a:bodyPr spcFirstLastPara="1" wrap="square" lIns="0" tIns="9050" rIns="0" bIns="0" anchor="t" anchorCtr="0">
            <a:spAutoFit/>
          </a:bodyPr>
          <a:lstStyle/>
          <a:p>
            <a:pPr marL="12700" marR="0" lvl="0" indent="0" algn="ctr" rtl="0">
              <a:lnSpc>
                <a:spcPct val="100000"/>
              </a:lnSpc>
              <a:spcBef>
                <a:spcPts val="0"/>
              </a:spcBef>
              <a:spcAft>
                <a:spcPts val="0"/>
              </a:spcAft>
              <a:buNone/>
            </a:pPr>
            <a:r>
              <a:rPr lang="ja-JP" altLang="en-US" sz="1200" b="1" dirty="0">
                <a:solidFill>
                  <a:schemeClr val="bg1"/>
                </a:solidFill>
                <a:latin typeface="游ゴシック" panose="020B0400000000000000" pitchFamily="50" charset="-128"/>
                <a:ea typeface="游ゴシック" panose="020B0400000000000000" pitchFamily="50" charset="-128"/>
                <a:cs typeface="MS Gothic"/>
                <a:sym typeface="MS Gothic"/>
              </a:rPr>
              <a:t>スポンサードポストプレミアム</a:t>
            </a:r>
            <a:endParaRPr lang="en-US" altLang="ja-JP" sz="1200" b="1" dirty="0">
              <a:solidFill>
                <a:schemeClr val="bg1"/>
              </a:solidFill>
              <a:latin typeface="游ゴシック" panose="020B0400000000000000" pitchFamily="50" charset="-128"/>
              <a:ea typeface="游ゴシック" panose="020B0400000000000000" pitchFamily="50" charset="-128"/>
              <a:cs typeface="MS Gothic"/>
              <a:sym typeface="MS Gothic"/>
            </a:endParaRPr>
          </a:p>
        </p:txBody>
      </p:sp>
      <p:sp>
        <p:nvSpPr>
          <p:cNvPr id="816" name="Google Shape;816;p27"/>
          <p:cNvSpPr txBox="1">
            <a:spLocks noGrp="1"/>
          </p:cNvSpPr>
          <p:nvPr>
            <p:ph type="sldNum" idx="12"/>
          </p:nvPr>
        </p:nvSpPr>
        <p:spPr>
          <a:xfrm>
            <a:off x="8690344" y="4998189"/>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27</a:t>
            </a:fld>
            <a:endParaRPr/>
          </a:p>
        </p:txBody>
      </p:sp>
      <p:pic>
        <p:nvPicPr>
          <p:cNvPr id="28" name="Google Shape;599;p12">
            <a:extLst>
              <a:ext uri="{FF2B5EF4-FFF2-40B4-BE49-F238E27FC236}">
                <a16:creationId xmlns:a16="http://schemas.microsoft.com/office/drawing/2014/main" id="{8E40715A-CEAF-E689-6AF0-03594439887E}"/>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85073" y="2000246"/>
            <a:ext cx="2188540" cy="783290"/>
          </a:xfrm>
          <a:prstGeom prst="rect">
            <a:avLst/>
          </a:prstGeom>
          <a:noFill/>
          <a:ln>
            <a:noFill/>
          </a:ln>
        </p:spPr>
      </p:pic>
      <p:sp>
        <p:nvSpPr>
          <p:cNvPr id="32" name="Google Shape;277;p9">
            <a:extLst>
              <a:ext uri="{FF2B5EF4-FFF2-40B4-BE49-F238E27FC236}">
                <a16:creationId xmlns:a16="http://schemas.microsoft.com/office/drawing/2014/main" id="{D04A5354-8CD8-6162-35AA-3FB12F49E343}"/>
              </a:ext>
            </a:extLst>
          </p:cNvPr>
          <p:cNvSpPr txBox="1"/>
          <p:nvPr/>
        </p:nvSpPr>
        <p:spPr>
          <a:xfrm>
            <a:off x="4363569" y="71605"/>
            <a:ext cx="4539018" cy="276959"/>
          </a:xfrm>
          <a:prstGeom prst="rect">
            <a:avLst/>
          </a:prstGeom>
          <a:solidFill>
            <a:srgbClr val="FF8427"/>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altLang="ja-JP" sz="1200" b="1" dirty="0">
                <a:solidFill>
                  <a:schemeClr val="bg1"/>
                </a:solidFill>
                <a:latin typeface="游ゴシック" panose="020B0400000000000000" pitchFamily="50" charset="-128"/>
                <a:ea typeface="游ゴシック" panose="020B0400000000000000" pitchFamily="50" charset="-128"/>
                <a:cs typeface="Arial Black"/>
                <a:sym typeface="Arial Black"/>
              </a:rPr>
              <a:t>40,000PV</a:t>
            </a:r>
            <a:r>
              <a:rPr lang="ja-JP" altLang="en-US" sz="1200" b="1" dirty="0">
                <a:solidFill>
                  <a:schemeClr val="bg1"/>
                </a:solidFill>
                <a:latin typeface="游ゴシック" panose="020B0400000000000000" pitchFamily="50" charset="-128"/>
                <a:ea typeface="游ゴシック" panose="020B0400000000000000" pitchFamily="50" charset="-128"/>
                <a:cs typeface="Arial Black"/>
                <a:sym typeface="Arial Black"/>
              </a:rPr>
              <a:t>！　おしゃれさんを起用したオリジナル記事　</a:t>
            </a:r>
            <a:endParaRPr lang="en-US" altLang="ja-JP" sz="1200" b="1" dirty="0">
              <a:solidFill>
                <a:schemeClr val="bg1"/>
              </a:solidFill>
              <a:latin typeface="游ゴシック" panose="020B0400000000000000" pitchFamily="50" charset="-128"/>
              <a:ea typeface="游ゴシック" panose="020B0400000000000000" pitchFamily="50" charset="-128"/>
              <a:cs typeface="Arial Black"/>
              <a:sym typeface="Arial Black"/>
            </a:endParaRPr>
          </a:p>
        </p:txBody>
      </p:sp>
      <p:grpSp>
        <p:nvGrpSpPr>
          <p:cNvPr id="5" name="グループ化 4">
            <a:extLst>
              <a:ext uri="{FF2B5EF4-FFF2-40B4-BE49-F238E27FC236}">
                <a16:creationId xmlns:a16="http://schemas.microsoft.com/office/drawing/2014/main" id="{9FA4896A-EDE3-4884-2656-7F1D79CA54A7}"/>
              </a:ext>
            </a:extLst>
          </p:cNvPr>
          <p:cNvGrpSpPr/>
          <p:nvPr/>
        </p:nvGrpSpPr>
        <p:grpSpPr>
          <a:xfrm>
            <a:off x="157861" y="1393074"/>
            <a:ext cx="3916598" cy="2339428"/>
            <a:chOff x="157861" y="1414506"/>
            <a:chExt cx="3916598" cy="2339428"/>
          </a:xfrm>
        </p:grpSpPr>
        <p:pic>
          <p:nvPicPr>
            <p:cNvPr id="17" name="Google Shape;442;p18">
              <a:extLst>
                <a:ext uri="{FF2B5EF4-FFF2-40B4-BE49-F238E27FC236}">
                  <a16:creationId xmlns:a16="http://schemas.microsoft.com/office/drawing/2014/main" id="{28D28072-C397-3793-6801-C2B173D393A7}"/>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7861" y="1512795"/>
              <a:ext cx="1294422" cy="366432"/>
            </a:xfrm>
            <a:prstGeom prst="rect">
              <a:avLst/>
            </a:prstGeom>
            <a:noFill/>
            <a:ln>
              <a:noFill/>
            </a:ln>
          </p:spPr>
        </p:pic>
        <p:grpSp>
          <p:nvGrpSpPr>
            <p:cNvPr id="2" name="グループ化 1">
              <a:extLst>
                <a:ext uri="{FF2B5EF4-FFF2-40B4-BE49-F238E27FC236}">
                  <a16:creationId xmlns:a16="http://schemas.microsoft.com/office/drawing/2014/main" id="{D48B8027-51D4-59A5-7219-111E1ECB8A2D}"/>
                </a:ext>
              </a:extLst>
            </p:cNvPr>
            <p:cNvGrpSpPr/>
            <p:nvPr/>
          </p:nvGrpSpPr>
          <p:grpSpPr>
            <a:xfrm>
              <a:off x="273168" y="1983531"/>
              <a:ext cx="1084529" cy="1571093"/>
              <a:chOff x="448436" y="1447771"/>
              <a:chExt cx="1485599" cy="2495583"/>
            </a:xfrm>
          </p:grpSpPr>
          <p:pic>
            <p:nvPicPr>
              <p:cNvPr id="18" name="Google Shape;717;p25">
                <a:extLst>
                  <a:ext uri="{FF2B5EF4-FFF2-40B4-BE49-F238E27FC236}">
                    <a16:creationId xmlns:a16="http://schemas.microsoft.com/office/drawing/2014/main" id="{2008A695-CF86-23A4-1F7D-6F8E7ED96497}"/>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48436" y="1447771"/>
                <a:ext cx="1485599" cy="2495583"/>
              </a:xfrm>
              <a:prstGeom prst="rect">
                <a:avLst/>
              </a:prstGeom>
              <a:noFill/>
              <a:ln>
                <a:noFill/>
              </a:ln>
              <a:effectLst>
                <a:outerShdw blurRad="50800" dist="38100" dir="2700000" algn="tl" rotWithShape="0">
                  <a:srgbClr val="000000">
                    <a:alpha val="40000"/>
                  </a:srgbClr>
                </a:outerShdw>
              </a:effectLst>
            </p:spPr>
          </p:pic>
          <p:sp>
            <p:nvSpPr>
              <p:cNvPr id="19" name="Google Shape;718;p25">
                <a:extLst>
                  <a:ext uri="{FF2B5EF4-FFF2-40B4-BE49-F238E27FC236}">
                    <a16:creationId xmlns:a16="http://schemas.microsoft.com/office/drawing/2014/main" id="{DF8DAEE9-B193-67BC-0070-E67FF75D076A}"/>
                  </a:ext>
                </a:extLst>
              </p:cNvPr>
              <p:cNvSpPr/>
              <p:nvPr/>
            </p:nvSpPr>
            <p:spPr>
              <a:xfrm>
                <a:off x="473640" y="1748165"/>
                <a:ext cx="959151" cy="2195189"/>
              </a:xfrm>
              <a:prstGeom prst="rect">
                <a:avLst/>
              </a:prstGeom>
              <a:solidFill>
                <a:srgbClr val="FF0000">
                  <a:alpha val="20000"/>
                </a:srgbClr>
              </a:solid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p:txBody>
          </p:sp>
        </p:grpSp>
        <p:pic>
          <p:nvPicPr>
            <p:cNvPr id="29" name="Google Shape;600;p12">
              <a:extLst>
                <a:ext uri="{FF2B5EF4-FFF2-40B4-BE49-F238E27FC236}">
                  <a16:creationId xmlns:a16="http://schemas.microsoft.com/office/drawing/2014/main" id="{82D238A0-78AA-AC8D-CB83-14E51CFA453F}"/>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434394" y="1414506"/>
              <a:ext cx="833249" cy="575659"/>
            </a:xfrm>
            <a:prstGeom prst="rect">
              <a:avLst/>
            </a:prstGeom>
            <a:noFill/>
            <a:ln>
              <a:noFill/>
            </a:ln>
          </p:spPr>
        </p:pic>
        <p:sp>
          <p:nvSpPr>
            <p:cNvPr id="4" name="テキスト ボックス 3">
              <a:extLst>
                <a:ext uri="{FF2B5EF4-FFF2-40B4-BE49-F238E27FC236}">
                  <a16:creationId xmlns:a16="http://schemas.microsoft.com/office/drawing/2014/main" id="{37BD22C2-9A8E-E022-0C79-33359EE42E54}"/>
                </a:ext>
              </a:extLst>
            </p:cNvPr>
            <p:cNvSpPr txBox="1"/>
            <p:nvPr/>
          </p:nvSpPr>
          <p:spPr>
            <a:xfrm>
              <a:off x="1653988" y="2830604"/>
              <a:ext cx="2420471" cy="923330"/>
            </a:xfrm>
            <a:prstGeom prst="rect">
              <a:avLst/>
            </a:prstGeom>
            <a:noFill/>
          </p:spPr>
          <p:txBody>
            <a:bodyPr wrap="square" rtlCol="0">
              <a:spAutoFit/>
            </a:bodyPr>
            <a:lstStyle/>
            <a:p>
              <a:r>
                <a:rPr lang="ja-JP" altLang="en-US" sz="9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a:t>
              </a:r>
              <a:r>
                <a:rPr lang="en-US" altLang="ja-JP" sz="9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Native Ocean</a:t>
              </a:r>
              <a:r>
                <a:rPr lang="ja-JP" altLang="en-US" sz="9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」は国内外</a:t>
              </a:r>
              <a:r>
                <a:rPr lang="en-US" altLang="ja-JP" sz="9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50</a:t>
              </a:r>
              <a:r>
                <a:rPr lang="ja-JP" altLang="en-US" sz="9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以上の</a:t>
              </a:r>
              <a:endParaRPr lang="en-US" altLang="ja-JP" sz="9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endParaRPr>
            </a:p>
            <a:p>
              <a:r>
                <a:rPr lang="ja-JP" altLang="en-US" sz="9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アドネットワークに</a:t>
              </a:r>
              <a:r>
                <a:rPr lang="en-US" altLang="ja-JP" sz="9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1</a:t>
              </a:r>
              <a:r>
                <a:rPr lang="ja-JP" altLang="en-US" sz="9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つのプラットフォーム上で一括配信・運用・管理ができる</a:t>
              </a:r>
              <a:r>
                <a:rPr lang="en-US" altLang="ja-JP" sz="9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DSP</a:t>
              </a:r>
              <a:r>
                <a:rPr lang="ja-JP" altLang="en-US" sz="9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。ユーザーのメディア体験を損なうことなく、自然な形で遷移先へ誘導できることが利点です。</a:t>
              </a:r>
              <a:endParaRPr lang="ja-JP" altLang="en-US" sz="900" dirty="0">
                <a:solidFill>
                  <a:schemeClr val="dk1"/>
                </a:solidFill>
                <a:latin typeface="游ゴシック" panose="020B0400000000000000" pitchFamily="50" charset="-128"/>
                <a:ea typeface="游ゴシック" panose="020B0400000000000000" pitchFamily="50" charset="-128"/>
                <a:cs typeface="Meiryo"/>
                <a:sym typeface="Meiryo"/>
              </a:endParaRPr>
            </a:p>
          </p:txBody>
        </p:sp>
        <p:sp>
          <p:nvSpPr>
            <p:cNvPr id="31" name="Google Shape;609;p21">
              <a:extLst>
                <a:ext uri="{FF2B5EF4-FFF2-40B4-BE49-F238E27FC236}">
                  <a16:creationId xmlns:a16="http://schemas.microsoft.com/office/drawing/2014/main" id="{017CF9E9-50A2-2D80-4A1D-8FFD33BC9E18}"/>
                </a:ext>
              </a:extLst>
            </p:cNvPr>
            <p:cNvSpPr/>
            <p:nvPr/>
          </p:nvSpPr>
          <p:spPr>
            <a:xfrm>
              <a:off x="1462778" y="2280921"/>
              <a:ext cx="263843" cy="254317"/>
            </a:xfrm>
            <a:custGeom>
              <a:avLst/>
              <a:gdLst/>
              <a:ahLst/>
              <a:cxnLst/>
              <a:rect l="l" t="t" r="r" b="b"/>
              <a:pathLst>
                <a:path w="351789" h="339089" extrusionOk="0">
                  <a:moveTo>
                    <a:pt x="351790" y="115570"/>
                  </a:moveTo>
                  <a:lnTo>
                    <a:pt x="230251" y="115570"/>
                  </a:lnTo>
                  <a:lnTo>
                    <a:pt x="230251" y="0"/>
                  </a:lnTo>
                  <a:lnTo>
                    <a:pt x="121539" y="0"/>
                  </a:lnTo>
                  <a:lnTo>
                    <a:pt x="121539" y="115570"/>
                  </a:lnTo>
                  <a:lnTo>
                    <a:pt x="0" y="115570"/>
                  </a:lnTo>
                  <a:lnTo>
                    <a:pt x="0" y="224790"/>
                  </a:lnTo>
                  <a:lnTo>
                    <a:pt x="121539" y="224790"/>
                  </a:lnTo>
                  <a:lnTo>
                    <a:pt x="121539" y="339090"/>
                  </a:lnTo>
                  <a:lnTo>
                    <a:pt x="230251" y="339090"/>
                  </a:lnTo>
                  <a:lnTo>
                    <a:pt x="230251" y="224790"/>
                  </a:lnTo>
                  <a:lnTo>
                    <a:pt x="351790" y="224790"/>
                  </a:lnTo>
                  <a:lnTo>
                    <a:pt x="351790" y="115570"/>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graphicFrame>
        <p:nvGraphicFramePr>
          <p:cNvPr id="773" name="Google Shape;773;p27"/>
          <p:cNvGraphicFramePr/>
          <p:nvPr>
            <p:extLst>
              <p:ext uri="{D42A27DB-BD31-4B8C-83A1-F6EECF244321}">
                <p14:modId xmlns:p14="http://schemas.microsoft.com/office/powerpoint/2010/main" val="104719981"/>
              </p:ext>
            </p:extLst>
          </p:nvPr>
        </p:nvGraphicFramePr>
        <p:xfrm>
          <a:off x="4118698" y="952251"/>
          <a:ext cx="4990927" cy="4016320"/>
        </p:xfrm>
        <a:graphic>
          <a:graphicData uri="http://schemas.openxmlformats.org/drawingml/2006/table">
            <a:tbl>
              <a:tblPr firstRow="1" bandRow="1">
                <a:noFill/>
                <a:tableStyleId>{62A0D10D-50CF-4121-8E0F-D59097571FAB}</a:tableStyleId>
              </a:tblPr>
              <a:tblGrid>
                <a:gridCol w="996766">
                  <a:extLst>
                    <a:ext uri="{9D8B030D-6E8A-4147-A177-3AD203B41FA5}">
                      <a16:colId xmlns:a16="http://schemas.microsoft.com/office/drawing/2014/main" val="20000"/>
                    </a:ext>
                  </a:extLst>
                </a:gridCol>
                <a:gridCol w="3994161">
                  <a:extLst>
                    <a:ext uri="{9D8B030D-6E8A-4147-A177-3AD203B41FA5}">
                      <a16:colId xmlns:a16="http://schemas.microsoft.com/office/drawing/2014/main" val="20001"/>
                    </a:ext>
                  </a:extLst>
                </a:gridCol>
              </a:tblGrid>
              <a:tr h="701525">
                <a:tc>
                  <a:txBody>
                    <a:bodyPr/>
                    <a:lstStyle/>
                    <a:p>
                      <a:pPr marL="0" marR="0" lvl="0" indent="0" algn="ctr" rtl="0">
                        <a:lnSpc>
                          <a:spcPct val="100000"/>
                        </a:lnSpc>
                        <a:spcBef>
                          <a:spcPts val="0"/>
                        </a:spcBef>
                        <a:spcAft>
                          <a:spcPts val="0"/>
                        </a:spcAft>
                        <a:buNone/>
                      </a:pPr>
                      <a:r>
                        <a:rPr lang="ja" sz="900" b="1" u="none" strike="noStrike" cap="none" dirty="0">
                          <a:latin typeface="游ゴシック" panose="020B0400000000000000" pitchFamily="50" charset="-128"/>
                          <a:ea typeface="游ゴシック" panose="020B0400000000000000" pitchFamily="50" charset="-128"/>
                          <a:cs typeface="MS Gothic"/>
                          <a:sym typeface="MS Gothic"/>
                        </a:rPr>
                        <a:t>料金</a:t>
                      </a:r>
                      <a:endParaRPr sz="1600" b="1"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en-US" altLang="ja" sz="1200" b="1" u="none" strike="noStrike" cap="none" dirty="0">
                          <a:latin typeface="游ゴシック" panose="020B0400000000000000" pitchFamily="50" charset="-128"/>
                          <a:ea typeface="游ゴシック" panose="020B0400000000000000" pitchFamily="50" charset="-128"/>
                          <a:cs typeface="MS Gothic"/>
                          <a:sym typeface="MS Gothic"/>
                        </a:rPr>
                        <a:t>2</a:t>
                      </a:r>
                      <a:r>
                        <a:rPr lang="ja" sz="1200" b="1" u="none" strike="noStrike" cap="none" dirty="0">
                          <a:latin typeface="游ゴシック" panose="020B0400000000000000" pitchFamily="50" charset="-128"/>
                          <a:ea typeface="游ゴシック" panose="020B0400000000000000" pitchFamily="50" charset="-128"/>
                          <a:cs typeface="MS Gothic"/>
                          <a:sym typeface="MS Gothic"/>
                        </a:rPr>
                        <a:t>,000,000円 </a:t>
                      </a:r>
                      <a:r>
                        <a:rPr lang="en-US" altLang="ja" sz="1200" b="1" u="none" strike="noStrike" cap="none" dirty="0">
                          <a:latin typeface="游ゴシック" panose="020B0400000000000000" pitchFamily="50" charset="-128"/>
                          <a:ea typeface="游ゴシック" panose="020B0400000000000000" pitchFamily="50" charset="-128"/>
                          <a:cs typeface="MS Gothic"/>
                          <a:sym typeface="MS Gothic"/>
                        </a:rPr>
                        <a:t>~</a:t>
                      </a:r>
                      <a:endParaRPr sz="12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6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800" b="1" u="none" strike="noStrike" cap="none" dirty="0">
                          <a:latin typeface="游ゴシック" panose="020B0400000000000000" pitchFamily="50" charset="-128"/>
                          <a:ea typeface="游ゴシック" panose="020B0400000000000000" pitchFamily="50" charset="-128"/>
                          <a:cs typeface="MS Gothic"/>
                          <a:sym typeface="MS Gothic"/>
                        </a:rPr>
                        <a:t>掲載費 </a:t>
                      </a:r>
                      <a:r>
                        <a:rPr lang="ja" sz="900" b="1" u="none" strike="noStrike" cap="none" dirty="0">
                          <a:latin typeface="游ゴシック" panose="020B0400000000000000" pitchFamily="50" charset="-128"/>
                          <a:ea typeface="游ゴシック" panose="020B0400000000000000" pitchFamily="50" charset="-128"/>
                          <a:cs typeface="MS Gothic"/>
                          <a:sym typeface="MS Gothic"/>
                        </a:rPr>
                        <a:t>G </a:t>
                      </a:r>
                      <a:r>
                        <a:rPr lang="en-US" altLang="ja" sz="900" b="1" u="none" strike="noStrike" cap="none" dirty="0">
                          <a:latin typeface="游ゴシック" panose="020B0400000000000000" pitchFamily="50" charset="-128"/>
                          <a:ea typeface="游ゴシック" panose="020B0400000000000000" pitchFamily="50" charset="-128"/>
                          <a:cs typeface="MS Gothic"/>
                          <a:sym typeface="MS Gothic"/>
                        </a:rPr>
                        <a:t>1,30</a:t>
                      </a:r>
                      <a:r>
                        <a:rPr lang="ja" sz="900" b="1" u="none" strike="noStrike" cap="none" dirty="0">
                          <a:latin typeface="游ゴシック" panose="020B0400000000000000" pitchFamily="50" charset="-128"/>
                          <a:ea typeface="游ゴシック" panose="020B0400000000000000" pitchFamily="50" charset="-128"/>
                          <a:cs typeface="MS Gothic"/>
                          <a:sym typeface="MS Gothic"/>
                        </a:rPr>
                        <a:t>0,000</a:t>
                      </a:r>
                      <a:r>
                        <a:rPr lang="ja" sz="800" b="1" u="none" strike="noStrike" cap="none" dirty="0">
                          <a:latin typeface="游ゴシック" panose="020B0400000000000000" pitchFamily="50" charset="-128"/>
                          <a:ea typeface="游ゴシック" panose="020B0400000000000000" pitchFamily="50" charset="-128"/>
                          <a:cs typeface="MS Gothic"/>
                          <a:sym typeface="MS Gothic"/>
                        </a:rPr>
                        <a:t>円 ＋ 制作費 </a:t>
                      </a:r>
                      <a:r>
                        <a:rPr lang="ja" sz="900" b="1" u="none" strike="noStrike" cap="none" dirty="0">
                          <a:latin typeface="游ゴシック" panose="020B0400000000000000" pitchFamily="50" charset="-128"/>
                          <a:ea typeface="游ゴシック" panose="020B0400000000000000" pitchFamily="50" charset="-128"/>
                          <a:cs typeface="MS Gothic"/>
                          <a:sym typeface="MS Gothic"/>
                        </a:rPr>
                        <a:t>N </a:t>
                      </a:r>
                      <a:r>
                        <a:rPr lang="en-US" altLang="ja" sz="900" b="1" u="none" strike="noStrike" cap="none" dirty="0">
                          <a:latin typeface="游ゴシック" panose="020B0400000000000000" pitchFamily="50" charset="-128"/>
                          <a:ea typeface="游ゴシック" panose="020B0400000000000000" pitchFamily="50" charset="-128"/>
                          <a:cs typeface="MS Gothic"/>
                          <a:sym typeface="MS Gothic"/>
                        </a:rPr>
                        <a:t>70</a:t>
                      </a:r>
                      <a:r>
                        <a:rPr lang="ja" sz="900" b="1" u="none" strike="noStrike" cap="none" dirty="0">
                          <a:latin typeface="游ゴシック" panose="020B0400000000000000" pitchFamily="50" charset="-128"/>
                          <a:ea typeface="游ゴシック" panose="020B0400000000000000" pitchFamily="50" charset="-128"/>
                          <a:cs typeface="MS Gothic"/>
                          <a:sym typeface="MS Gothic"/>
                        </a:rPr>
                        <a:t>0,000</a:t>
                      </a:r>
                      <a:r>
                        <a:rPr lang="ja" sz="800" b="1" u="none" strike="noStrike" cap="none" dirty="0">
                          <a:latin typeface="游ゴシック" panose="020B0400000000000000" pitchFamily="50" charset="-128"/>
                          <a:ea typeface="游ゴシック" panose="020B0400000000000000" pitchFamily="50" charset="-128"/>
                          <a:cs typeface="MS Gothic"/>
                          <a:sym typeface="MS Gothic"/>
                        </a:rPr>
                        <a:t>円</a:t>
                      </a:r>
                      <a:r>
                        <a:rPr lang="en-US" altLang="ja" sz="800" b="1" u="none" strike="noStrike" cap="none" dirty="0">
                          <a:latin typeface="游ゴシック" panose="020B0400000000000000" pitchFamily="50" charset="-128"/>
                          <a:ea typeface="游ゴシック" panose="020B0400000000000000" pitchFamily="50" charset="-128"/>
                          <a:cs typeface="MS Gothic"/>
                          <a:sym typeface="MS Gothic"/>
                        </a:rPr>
                        <a:t>~</a:t>
                      </a:r>
                      <a:endParaRPr sz="8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6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en-US" altLang="ja-JP" sz="600" b="1"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600" b="1" u="none" strike="noStrike" cap="none" dirty="0">
                          <a:latin typeface="游ゴシック" panose="020B0400000000000000" pitchFamily="50" charset="-128"/>
                          <a:ea typeface="游ゴシック" panose="020B0400000000000000" pitchFamily="50" charset="-128"/>
                          <a:cs typeface="MS Gothic"/>
                          <a:sym typeface="MS Gothic"/>
                        </a:rPr>
                        <a:t>税別料金です。　</a:t>
                      </a:r>
                      <a:r>
                        <a:rPr lang="en-US" altLang="ja-JP" sz="6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a:t>
                      </a:r>
                      <a:r>
                        <a:rPr lang="ja-JP" altLang="en-US" sz="6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おしゃれさん起用費を含みます。</a:t>
                      </a:r>
                    </a:p>
                    <a:p>
                      <a:pPr marL="0" marR="0" lvl="0" indent="0" algn="l" rtl="0">
                        <a:lnSpc>
                          <a:spcPct val="100000"/>
                        </a:lnSpc>
                        <a:spcBef>
                          <a:spcPts val="0"/>
                        </a:spcBef>
                        <a:spcAft>
                          <a:spcPts val="0"/>
                        </a:spcAft>
                        <a:buNone/>
                      </a:pPr>
                      <a:r>
                        <a:rPr lang="en-US" altLang="ja-JP" sz="600" b="1"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600" b="1" u="none" strike="noStrike" cap="none" dirty="0">
                          <a:latin typeface="游ゴシック" panose="020B0400000000000000" pitchFamily="50" charset="-128"/>
                          <a:ea typeface="游ゴシック" panose="020B0400000000000000" pitchFamily="50" charset="-128"/>
                          <a:cs typeface="MS Gothic"/>
                          <a:sym typeface="MS Gothic"/>
                        </a:rPr>
                        <a:t>スタジオや遠隔地、モデルなどのご希望がある場合は別途費用が発生します。</a:t>
                      </a:r>
                      <a:endParaRPr lang="ja-JP" altLang="en-US" sz="1600" b="1" dirty="0">
                        <a:latin typeface="游ゴシック" panose="020B0400000000000000" pitchFamily="50" charset="-128"/>
                        <a:ea typeface="游ゴシック" panose="020B0400000000000000" pitchFamily="50" charset="-12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0"/>
                  </a:ext>
                </a:extLst>
              </a:tr>
              <a:tr h="2367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想定PV</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altLang="ja" sz="900" u="none" strike="noStrike" cap="none" dirty="0">
                          <a:latin typeface="游ゴシック" panose="020B0400000000000000" pitchFamily="50" charset="-128"/>
                          <a:ea typeface="游ゴシック" panose="020B0400000000000000" pitchFamily="50" charset="-128"/>
                          <a:cs typeface="MS Gothic"/>
                          <a:sym typeface="MS Gothic"/>
                        </a:rPr>
                        <a:t>4</a:t>
                      </a:r>
                      <a:r>
                        <a:rPr lang="ja" sz="900" u="none" strike="noStrike" cap="none" dirty="0">
                          <a:latin typeface="游ゴシック" panose="020B0400000000000000" pitchFamily="50" charset="-128"/>
                          <a:ea typeface="游ゴシック" panose="020B0400000000000000" pitchFamily="50" charset="-128"/>
                          <a:cs typeface="MS Gothic"/>
                          <a:sym typeface="MS Gothic"/>
                        </a:rPr>
                        <a:t>0,000PV</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　　</a:t>
                      </a:r>
                      <a:endParaRPr lang="en-US" altLang="ja-JP"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en-US" altLang="ja-JP" sz="800" b="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800" b="0" u="none" strike="noStrike" cap="none" dirty="0">
                          <a:latin typeface="游ゴシック" panose="020B0400000000000000" pitchFamily="50" charset="-128"/>
                          <a:ea typeface="游ゴシック" panose="020B0400000000000000" pitchFamily="50" charset="-128"/>
                          <a:cs typeface="MS Gothic"/>
                          <a:sym typeface="MS Gothic"/>
                        </a:rPr>
                        <a:t>長期休暇や年末年始、年度末はこの限りではありません</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5720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計測期間</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公開日より</a:t>
                      </a:r>
                      <a:r>
                        <a:rPr lang="en-US" altLang="ja" sz="900" u="none" strike="noStrike" cap="none" dirty="0">
                          <a:latin typeface="游ゴシック" panose="020B0400000000000000" pitchFamily="50" charset="-128"/>
                          <a:ea typeface="游ゴシック" panose="020B0400000000000000" pitchFamily="50" charset="-128"/>
                          <a:cs typeface="MS Gothic"/>
                          <a:sym typeface="MS Gothic"/>
                        </a:rPr>
                        <a:t>5</a:t>
                      </a:r>
                      <a:r>
                        <a:rPr lang="ja" sz="900" u="none" strike="noStrike" cap="none" dirty="0">
                          <a:latin typeface="游ゴシック" panose="020B0400000000000000" pitchFamily="50" charset="-128"/>
                          <a:ea typeface="游ゴシック" panose="020B0400000000000000" pitchFamily="50" charset="-128"/>
                          <a:cs typeface="MS Gothic"/>
                          <a:sym typeface="MS Gothic"/>
                        </a:rPr>
                        <a:t>週間</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2"/>
                  </a:ext>
                </a:extLst>
              </a:tr>
              <a:tr h="2367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レポート</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PV数（合計/日別）、合計クリック数</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48375">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記事公開日</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任意の平日でご希望の日時に指定していただけます。</a:t>
                      </a:r>
                    </a:p>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公開ご希望日の</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30</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営業日前までにお申し込みください。</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4"/>
                  </a:ext>
                </a:extLst>
              </a:tr>
              <a:tr h="579125">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誘導枠</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・新着枠：掲載時</a:t>
                      </a:r>
                    </a:p>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・トップページスライダー枠：</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4</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週間</a:t>
                      </a:r>
                    </a:p>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SNS</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投稿：掲載後</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3</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日以内</a:t>
                      </a:r>
                    </a:p>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X</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 Facebook / IG</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ストーリーズ投稿　各</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1</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回）</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5994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注意事項</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・遠方での取材・撮影が必要な場合は別途費用が発生いたします。</a:t>
                      </a:r>
                      <a:endParaRPr lang="ja-JP" altLang="en-US" sz="1600" dirty="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・外部配信を行う場合がございます。</a:t>
                      </a:r>
                      <a:endPar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dirty="0">
                          <a:latin typeface="游ゴシック" panose="020B0400000000000000" pitchFamily="50" charset="-128"/>
                          <a:ea typeface="游ゴシック" panose="020B0400000000000000" pitchFamily="50" charset="-128"/>
                        </a:rPr>
                        <a:t>・運用広告の配信用入稿物については、生成</a:t>
                      </a:r>
                      <a:r>
                        <a:rPr lang="en-US" altLang="ja-JP" sz="800" dirty="0">
                          <a:latin typeface="游ゴシック" panose="020B0400000000000000" pitchFamily="50" charset="-128"/>
                          <a:ea typeface="游ゴシック" panose="020B0400000000000000" pitchFamily="50" charset="-128"/>
                        </a:rPr>
                        <a:t>AI</a:t>
                      </a:r>
                      <a:r>
                        <a:rPr lang="ja-JP" altLang="en-US" sz="800" dirty="0">
                          <a:latin typeface="游ゴシック" panose="020B0400000000000000" pitchFamily="50" charset="-128"/>
                          <a:ea typeface="游ゴシック" panose="020B0400000000000000" pitchFamily="50" charset="-128"/>
                        </a:rPr>
                        <a:t>を活用する場合がございます。</a:t>
                      </a:r>
                      <a:endParaRPr lang="en-US" altLang="ja-JP" sz="800" dirty="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r>
                        <a:rPr lang="ja-JP" altLang="en-US" sz="800" dirty="0">
                          <a:latin typeface="游ゴシック" panose="020B0400000000000000" pitchFamily="50" charset="-128"/>
                          <a:ea typeface="游ゴシック" panose="020B0400000000000000" pitchFamily="50" charset="-128"/>
                        </a:rPr>
                        <a:t>・期間内に保証</a:t>
                      </a:r>
                      <a:r>
                        <a:rPr lang="en-US" altLang="ja-JP" sz="800" dirty="0">
                          <a:latin typeface="游ゴシック" panose="020B0400000000000000" pitchFamily="50" charset="-128"/>
                          <a:ea typeface="游ゴシック" panose="020B0400000000000000" pitchFamily="50" charset="-128"/>
                        </a:rPr>
                        <a:t>PV</a:t>
                      </a:r>
                      <a:r>
                        <a:rPr lang="ja-JP" altLang="en-US" sz="800" dirty="0">
                          <a:latin typeface="游ゴシック" panose="020B0400000000000000" pitchFamily="50" charset="-128"/>
                          <a:ea typeface="游ゴシック" panose="020B0400000000000000" pitchFamily="50" charset="-128"/>
                        </a:rPr>
                        <a:t>に達しない場合、期間を延長して配信いたします</a:t>
                      </a: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・記事タイトルおよびサムネイルは公開後にも変更する場合がございます。</a:t>
                      </a:r>
                      <a:endParaRPr lang="ja-JP" altLang="en-US" sz="1600" dirty="0"/>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・起用モデルにより、アーカイブ不可になる場合がございます。</a:t>
                      </a:r>
                      <a:endParaRPr lang="ja-JP" altLang="en-US" sz="1600" dirty="0"/>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・二次利用については各営業担当にご相談ください。</a:t>
                      </a: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sym typeface="MS Gothic"/>
                        </a:rPr>
                        <a:t>・</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sym typeface="MS Gothic"/>
                        </a:rPr>
                        <a:t>SNS</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sym typeface="MS Gothic"/>
                        </a:rPr>
                        <a:t>投稿には</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sym typeface="MS Gothic"/>
                        </a:rPr>
                        <a:t>『</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sym typeface="MS Gothic"/>
                        </a:rPr>
                        <a:t>＃</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sym typeface="MS Gothic"/>
                        </a:rPr>
                        <a:t>PR</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sym typeface="MS Gothic"/>
                        </a:rPr>
                        <a:t>（大文字） ＃貴社名もしくは正式なサービス</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sym typeface="MS Gothic"/>
                        </a:rPr>
                        <a:t>/</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sym typeface="MS Gothic"/>
                        </a:rPr>
                        <a:t>商品</a:t>
                      </a: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sym typeface="MS Gothic"/>
                        </a:rPr>
                        <a:t>　名</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sym typeface="MS Gothic"/>
                        </a:rPr>
                        <a:t>』</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sym typeface="MS Gothic"/>
                        </a:rPr>
                        <a:t>の順にて、ハッシュタグ列冒頭に記載します。</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6"/>
                  </a:ext>
                </a:extLst>
              </a:tr>
            </a:tbl>
          </a:graphicData>
        </a:graphic>
      </p:graphicFrame>
      <p:sp>
        <p:nvSpPr>
          <p:cNvPr id="21" name="Google Shape;783;p27">
            <a:extLst>
              <a:ext uri="{FF2B5EF4-FFF2-40B4-BE49-F238E27FC236}">
                <a16:creationId xmlns:a16="http://schemas.microsoft.com/office/drawing/2014/main" id="{9C536674-41A6-832A-012C-F179CE1A2088}"/>
              </a:ext>
            </a:extLst>
          </p:cNvPr>
          <p:cNvSpPr txBox="1"/>
          <p:nvPr/>
        </p:nvSpPr>
        <p:spPr>
          <a:xfrm>
            <a:off x="263423" y="229361"/>
            <a:ext cx="1086600" cy="240450"/>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lang="en-US" alt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 altLang="ja-JP" sz="900" b="1" dirty="0">
                <a:solidFill>
                  <a:srgbClr val="FFFFFF"/>
                </a:solidFill>
                <a:latin typeface="游ゴシック" panose="020B0400000000000000" pitchFamily="50" charset="-128"/>
                <a:ea typeface="游ゴシック" panose="020B0400000000000000" pitchFamily="50" charset="-128"/>
                <a:cs typeface="MS Gothic"/>
                <a:sym typeface="MS Gothic"/>
              </a:rPr>
              <a:t>広告メニュー</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Tree>
    <p:extLst>
      <p:ext uri="{BB962C8B-B14F-4D97-AF65-F5344CB8AC3E}">
        <p14:creationId xmlns:p14="http://schemas.microsoft.com/office/powerpoint/2010/main" val="428998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16;p27">
            <a:extLst>
              <a:ext uri="{FF2B5EF4-FFF2-40B4-BE49-F238E27FC236}">
                <a16:creationId xmlns:a16="http://schemas.microsoft.com/office/drawing/2014/main" id="{1D8562D5-9102-E5FA-9192-098DFED4993E}"/>
              </a:ext>
            </a:extLst>
          </p:cNvPr>
          <p:cNvSpPr txBox="1">
            <a:spLocks/>
          </p:cNvSpPr>
          <p:nvPr/>
        </p:nvSpPr>
        <p:spPr>
          <a:xfrm>
            <a:off x="8690344" y="4983623"/>
            <a:ext cx="381595" cy="16285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marR="0" lvl="1" indent="0" algn="r" rtl="0">
              <a:lnSpc>
                <a:spcPct val="100000"/>
              </a:lnSpc>
              <a:spcBef>
                <a:spcPts val="0"/>
              </a:spcBef>
              <a:spcAft>
                <a:spcPts val="0"/>
              </a:spcAft>
              <a:buClr>
                <a:srgbClr val="000000"/>
              </a:buClr>
              <a:buFont typeface="Arial"/>
              <a:buNone/>
              <a:defRPr sz="900" b="0" i="0" u="none" strike="noStrike" cap="none">
                <a:solidFill>
                  <a:srgbClr val="888888"/>
                </a:solidFill>
                <a:latin typeface="MS Gothic"/>
                <a:ea typeface="MS Gothic"/>
                <a:cs typeface="MS Gothic"/>
                <a:sym typeface="MS Gothic"/>
              </a:defRPr>
            </a:lvl2pPr>
            <a:lvl3pPr marL="0" marR="0" lvl="2" indent="0" algn="r" rtl="0">
              <a:lnSpc>
                <a:spcPct val="100000"/>
              </a:lnSpc>
              <a:spcBef>
                <a:spcPts val="0"/>
              </a:spcBef>
              <a:spcAft>
                <a:spcPts val="0"/>
              </a:spcAft>
              <a:buClr>
                <a:srgbClr val="000000"/>
              </a:buClr>
              <a:buFont typeface="Arial"/>
              <a:buNone/>
              <a:defRPr sz="900" b="0" i="0" u="none" strike="noStrike" cap="none">
                <a:solidFill>
                  <a:srgbClr val="888888"/>
                </a:solidFill>
                <a:latin typeface="MS Gothic"/>
                <a:ea typeface="MS Gothic"/>
                <a:cs typeface="MS Gothic"/>
                <a:sym typeface="MS Gothic"/>
              </a:defRPr>
            </a:lvl3pPr>
            <a:lvl4pPr marL="0" marR="0" lvl="3" indent="0" algn="r" rtl="0">
              <a:lnSpc>
                <a:spcPct val="100000"/>
              </a:lnSpc>
              <a:spcBef>
                <a:spcPts val="0"/>
              </a:spcBef>
              <a:spcAft>
                <a:spcPts val="0"/>
              </a:spcAft>
              <a:buClr>
                <a:srgbClr val="000000"/>
              </a:buClr>
              <a:buFont typeface="Arial"/>
              <a:buNone/>
              <a:defRPr sz="900" b="0" i="0" u="none" strike="noStrike" cap="none">
                <a:solidFill>
                  <a:srgbClr val="888888"/>
                </a:solidFill>
                <a:latin typeface="MS Gothic"/>
                <a:ea typeface="MS Gothic"/>
                <a:cs typeface="MS Gothic"/>
                <a:sym typeface="MS Gothic"/>
              </a:defRPr>
            </a:lvl4pPr>
            <a:lvl5pPr marL="0" marR="0" lvl="4" indent="0" algn="r" rtl="0">
              <a:lnSpc>
                <a:spcPct val="100000"/>
              </a:lnSpc>
              <a:spcBef>
                <a:spcPts val="0"/>
              </a:spcBef>
              <a:spcAft>
                <a:spcPts val="0"/>
              </a:spcAft>
              <a:buClr>
                <a:srgbClr val="000000"/>
              </a:buClr>
              <a:buFont typeface="Arial"/>
              <a:buNone/>
              <a:defRPr sz="900" b="0" i="0" u="none" strike="noStrike" cap="none">
                <a:solidFill>
                  <a:srgbClr val="888888"/>
                </a:solidFill>
                <a:latin typeface="MS Gothic"/>
                <a:ea typeface="MS Gothic"/>
                <a:cs typeface="MS Gothic"/>
                <a:sym typeface="MS Gothic"/>
              </a:defRPr>
            </a:lvl5pPr>
            <a:lvl6pPr marL="0" marR="0" lvl="5" indent="0" algn="r" rtl="0">
              <a:lnSpc>
                <a:spcPct val="100000"/>
              </a:lnSpc>
              <a:spcBef>
                <a:spcPts val="0"/>
              </a:spcBef>
              <a:spcAft>
                <a:spcPts val="0"/>
              </a:spcAft>
              <a:buClr>
                <a:srgbClr val="000000"/>
              </a:buClr>
              <a:buFont typeface="Arial"/>
              <a:buNone/>
              <a:defRPr sz="900" b="0" i="0" u="none" strike="noStrike" cap="none">
                <a:solidFill>
                  <a:srgbClr val="888888"/>
                </a:solidFill>
                <a:latin typeface="MS Gothic"/>
                <a:ea typeface="MS Gothic"/>
                <a:cs typeface="MS Gothic"/>
                <a:sym typeface="MS Gothic"/>
              </a:defRPr>
            </a:lvl6pPr>
            <a:lvl7pPr marL="0" marR="0" lvl="6" indent="0" algn="r" rtl="0">
              <a:lnSpc>
                <a:spcPct val="100000"/>
              </a:lnSpc>
              <a:spcBef>
                <a:spcPts val="0"/>
              </a:spcBef>
              <a:spcAft>
                <a:spcPts val="0"/>
              </a:spcAft>
              <a:buClr>
                <a:srgbClr val="000000"/>
              </a:buClr>
              <a:buFont typeface="Arial"/>
              <a:buNone/>
              <a:defRPr sz="900" b="0" i="0" u="none" strike="noStrike" cap="none">
                <a:solidFill>
                  <a:srgbClr val="888888"/>
                </a:solidFill>
                <a:latin typeface="MS Gothic"/>
                <a:ea typeface="MS Gothic"/>
                <a:cs typeface="MS Gothic"/>
                <a:sym typeface="MS Gothic"/>
              </a:defRPr>
            </a:lvl7pPr>
            <a:lvl8pPr marL="0" marR="0" lvl="7" indent="0" algn="r" rtl="0">
              <a:lnSpc>
                <a:spcPct val="100000"/>
              </a:lnSpc>
              <a:spcBef>
                <a:spcPts val="0"/>
              </a:spcBef>
              <a:spcAft>
                <a:spcPts val="0"/>
              </a:spcAft>
              <a:buClr>
                <a:srgbClr val="000000"/>
              </a:buClr>
              <a:buFont typeface="Arial"/>
              <a:buNone/>
              <a:defRPr sz="900" b="0" i="0" u="none" strike="noStrike" cap="none">
                <a:solidFill>
                  <a:srgbClr val="888888"/>
                </a:solidFill>
                <a:latin typeface="MS Gothic"/>
                <a:ea typeface="MS Gothic"/>
                <a:cs typeface="MS Gothic"/>
                <a:sym typeface="MS Gothic"/>
              </a:defRPr>
            </a:lvl8pPr>
            <a:lvl9pPr marL="0" marR="0" lvl="8" indent="0" algn="r" rtl="0">
              <a:lnSpc>
                <a:spcPct val="100000"/>
              </a:lnSpc>
              <a:spcBef>
                <a:spcPts val="0"/>
              </a:spcBef>
              <a:spcAft>
                <a:spcPts val="0"/>
              </a:spcAft>
              <a:buClr>
                <a:srgbClr val="000000"/>
              </a:buClr>
              <a:buFont typeface="Arial"/>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28</a:t>
            </a:fld>
            <a:endParaRPr lang="en-US" dirty="0"/>
          </a:p>
        </p:txBody>
      </p:sp>
      <p:grpSp>
        <p:nvGrpSpPr>
          <p:cNvPr id="3" name="グループ化 2">
            <a:extLst>
              <a:ext uri="{FF2B5EF4-FFF2-40B4-BE49-F238E27FC236}">
                <a16:creationId xmlns:a16="http://schemas.microsoft.com/office/drawing/2014/main" id="{7A623BE0-E5F7-C4BD-B0E4-3D1B51F61C12}"/>
              </a:ext>
            </a:extLst>
          </p:cNvPr>
          <p:cNvGrpSpPr/>
          <p:nvPr/>
        </p:nvGrpSpPr>
        <p:grpSpPr>
          <a:xfrm>
            <a:off x="0" y="1"/>
            <a:ext cx="9109625" cy="5089504"/>
            <a:chOff x="0" y="1"/>
            <a:chExt cx="9109625" cy="5089504"/>
          </a:xfrm>
        </p:grpSpPr>
        <p:sp>
          <p:nvSpPr>
            <p:cNvPr id="5" name="Google Shape;774;p27">
              <a:extLst>
                <a:ext uri="{FF2B5EF4-FFF2-40B4-BE49-F238E27FC236}">
                  <a16:creationId xmlns:a16="http://schemas.microsoft.com/office/drawing/2014/main" id="{5A5C4224-5416-DF55-7A2E-37C5C0844C79}"/>
                </a:ext>
              </a:extLst>
            </p:cNvPr>
            <p:cNvSpPr txBox="1"/>
            <p:nvPr/>
          </p:nvSpPr>
          <p:spPr>
            <a:xfrm>
              <a:off x="2100720" y="448773"/>
              <a:ext cx="6975549" cy="347688"/>
            </a:xfrm>
            <a:prstGeom prst="rect">
              <a:avLst/>
            </a:prstGeom>
            <a:noFill/>
            <a:ln>
              <a:noFill/>
            </a:ln>
          </p:spPr>
          <p:txBody>
            <a:bodyPr spcFirstLastPara="1" wrap="square" lIns="0" tIns="39525" rIns="0" bIns="0" anchor="t" anchorCtr="0">
              <a:spAutoFit/>
            </a:bodyPr>
            <a:lstStyle/>
            <a:p>
              <a:pPr marL="12700" marR="0" lvl="0" indent="0" algn="l" rtl="0">
                <a:lnSpc>
                  <a:spcPct val="100000"/>
                </a:lnSpc>
                <a:spcBef>
                  <a:spcPts val="0"/>
                </a:spcBef>
                <a:spcAft>
                  <a:spcPts val="0"/>
                </a:spcAft>
                <a:buNone/>
              </a:pPr>
              <a:r>
                <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暮らしとおしゃれの編集室制作</a:t>
              </a:r>
              <a:r>
                <a:rPr lang="ja-JP" altLang="en-US" sz="10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オリジナル記事を、</a:t>
              </a:r>
              <a:r>
                <a:rPr lang="en-US" altLang="ja-JP" sz="10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30-40</a:t>
              </a:r>
              <a:r>
                <a:rPr lang="ja-JP" altLang="en-US" sz="10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代女性が多い</a:t>
              </a:r>
              <a:r>
                <a:rPr lang="en-US" altLang="ja-JP" sz="10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CHANTO WEB</a:t>
              </a:r>
              <a:r>
                <a:rPr lang="ja-JP" altLang="en-US" sz="10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と週刊女性</a:t>
              </a:r>
              <a:r>
                <a:rPr lang="en-US" altLang="ja-JP" sz="10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PRIME</a:t>
              </a:r>
              <a:r>
                <a:rPr lang="ja-JP" altLang="en-US" sz="10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にも記事転載！</a:t>
              </a:r>
              <a:endParaRPr lang="en-US" altLang="ja-JP" sz="10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ja-JP" altLang="en-US" sz="1000" dirty="0">
                  <a:latin typeface="游ゴシック" panose="020B0400000000000000" pitchFamily="50" charset="-128"/>
                  <a:ea typeface="游ゴシック" panose="020B0400000000000000" pitchFamily="50" charset="-128"/>
                  <a:cs typeface="MS Gothic"/>
                  <a:sym typeface="MS Gothic"/>
                </a:rPr>
                <a:t>ディストリビューションのオプションもおすすめ。</a:t>
              </a:r>
              <a:endParaRPr lang="en-US" altLang="ja-JP"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 name="Google Shape;782;p27">
              <a:extLst>
                <a:ext uri="{FF2B5EF4-FFF2-40B4-BE49-F238E27FC236}">
                  <a16:creationId xmlns:a16="http://schemas.microsoft.com/office/drawing/2014/main" id="{9F14C780-ECF0-DCE7-59BD-D38C921B8E29}"/>
                </a:ext>
              </a:extLst>
            </p:cNvPr>
            <p:cNvSpPr/>
            <p:nvPr/>
          </p:nvSpPr>
          <p:spPr>
            <a:xfrm>
              <a:off x="1" y="1"/>
              <a:ext cx="1616393" cy="1257300"/>
            </a:xfrm>
            <a:custGeom>
              <a:avLst/>
              <a:gdLst/>
              <a:ahLst/>
              <a:cxnLst/>
              <a:rect l="l" t="t" r="r" b="b"/>
              <a:pathLst>
                <a:path w="2155190" h="1676400" extrusionOk="0">
                  <a:moveTo>
                    <a:pt x="2154935" y="0"/>
                  </a:moveTo>
                  <a:lnTo>
                    <a:pt x="0" y="0"/>
                  </a:lnTo>
                  <a:lnTo>
                    <a:pt x="0" y="1676400"/>
                  </a:lnTo>
                  <a:lnTo>
                    <a:pt x="2154935" y="1676400"/>
                  </a:lnTo>
                  <a:lnTo>
                    <a:pt x="2154935"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9" name="Google Shape;785;p27">
              <a:extLst>
                <a:ext uri="{FF2B5EF4-FFF2-40B4-BE49-F238E27FC236}">
                  <a16:creationId xmlns:a16="http://schemas.microsoft.com/office/drawing/2014/main" id="{41E95697-FA28-744E-6E3F-0B4220E3ECF7}"/>
                </a:ext>
              </a:extLst>
            </p:cNvPr>
            <p:cNvSpPr txBox="1"/>
            <p:nvPr/>
          </p:nvSpPr>
          <p:spPr>
            <a:xfrm>
              <a:off x="104547" y="666833"/>
              <a:ext cx="1400100" cy="563136"/>
            </a:xfrm>
            <a:prstGeom prst="rect">
              <a:avLst/>
            </a:prstGeom>
            <a:noFill/>
            <a:ln>
              <a:noFill/>
            </a:ln>
          </p:spPr>
          <p:txBody>
            <a:bodyPr spcFirstLastPara="1" wrap="square" lIns="0" tIns="9050" rIns="0" bIns="0" anchor="t" anchorCtr="0">
              <a:spAutoFit/>
            </a:bodyPr>
            <a:lstStyle/>
            <a:p>
              <a:pPr marL="12700" marR="0" lvl="0" indent="0" algn="ctr" rtl="0">
                <a:lnSpc>
                  <a:spcPct val="100000"/>
                </a:lnSpc>
                <a:spcBef>
                  <a:spcPts val="0"/>
                </a:spcBef>
                <a:spcAft>
                  <a:spcPts val="0"/>
                </a:spcAft>
                <a:buNone/>
              </a:pPr>
              <a:r>
                <a:rPr lang="ja-JP" altLang="en-US" sz="1200" b="1" dirty="0">
                  <a:solidFill>
                    <a:schemeClr val="bg1"/>
                  </a:solidFill>
                  <a:latin typeface="游ゴシック" panose="020B0400000000000000" pitchFamily="50" charset="-128"/>
                  <a:ea typeface="游ゴシック" panose="020B0400000000000000" pitchFamily="50" charset="-128"/>
                  <a:cs typeface="MS Gothic"/>
                  <a:sym typeface="MS Gothic"/>
                </a:rPr>
                <a:t>主婦</a:t>
              </a:r>
              <a:r>
                <a:rPr lang="ja-JP" altLang="en-US" sz="1200" b="1">
                  <a:solidFill>
                    <a:schemeClr val="bg1"/>
                  </a:solidFill>
                  <a:latin typeface="游ゴシック" panose="020B0400000000000000" pitchFamily="50" charset="-128"/>
                  <a:ea typeface="游ゴシック" panose="020B0400000000000000" pitchFamily="50" charset="-128"/>
                  <a:cs typeface="MS Gothic"/>
                  <a:sym typeface="MS Gothic"/>
                </a:rPr>
                <a:t>と生活社</a:t>
              </a:r>
              <a:endParaRPr lang="en-US" altLang="ja-JP" sz="1200" b="1" dirty="0">
                <a:solidFill>
                  <a:schemeClr val="bg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1200" b="1" dirty="0">
                  <a:solidFill>
                    <a:schemeClr val="bg1"/>
                  </a:solidFill>
                  <a:latin typeface="游ゴシック" panose="020B0400000000000000" pitchFamily="50" charset="-128"/>
                  <a:ea typeface="游ゴシック" panose="020B0400000000000000" pitchFamily="50" charset="-128"/>
                  <a:cs typeface="MS Gothic"/>
                  <a:sym typeface="MS Gothic"/>
                </a:rPr>
                <a:t>アラフォー</a:t>
              </a:r>
              <a:r>
                <a:rPr lang="ja-JP" altLang="en-US" sz="12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女性</a:t>
              </a:r>
              <a:endParaRPr lang="en-US" altLang="ja-JP" sz="12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12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メディア</a:t>
              </a:r>
              <a:r>
                <a:rPr lang="ja-JP" altLang="en-US" sz="1200" b="1" dirty="0">
                  <a:solidFill>
                    <a:schemeClr val="bg1"/>
                  </a:solidFill>
                  <a:latin typeface="游ゴシック" panose="020B0400000000000000" pitchFamily="50" charset="-128"/>
                  <a:ea typeface="游ゴシック" panose="020B0400000000000000" pitchFamily="50" charset="-128"/>
                  <a:cs typeface="MS Gothic"/>
                  <a:sym typeface="MS Gothic"/>
                </a:rPr>
                <a:t>パック</a:t>
              </a:r>
              <a:endParaRPr sz="12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p:txBody>
        </p:sp>
        <p:graphicFrame>
          <p:nvGraphicFramePr>
            <p:cNvPr id="11" name="Google Shape;773;p27">
              <a:extLst>
                <a:ext uri="{FF2B5EF4-FFF2-40B4-BE49-F238E27FC236}">
                  <a16:creationId xmlns:a16="http://schemas.microsoft.com/office/drawing/2014/main" id="{4C8FA546-93EC-EC2F-D397-96CC2715C9A5}"/>
                </a:ext>
              </a:extLst>
            </p:cNvPr>
            <p:cNvGraphicFramePr/>
            <p:nvPr>
              <p:extLst>
                <p:ext uri="{D42A27DB-BD31-4B8C-83A1-F6EECF244321}">
                  <p14:modId xmlns:p14="http://schemas.microsoft.com/office/powerpoint/2010/main" val="2585114602"/>
                </p:ext>
              </p:extLst>
            </p:nvPr>
          </p:nvGraphicFramePr>
          <p:xfrm>
            <a:off x="4118698" y="829812"/>
            <a:ext cx="4990927" cy="4159522"/>
          </p:xfrm>
          <a:graphic>
            <a:graphicData uri="http://schemas.openxmlformats.org/drawingml/2006/table">
              <a:tbl>
                <a:tblPr firstRow="1" bandRow="1">
                  <a:noFill/>
                  <a:tableStyleId>{62A0D10D-50CF-4121-8E0F-D59097571FAB}</a:tableStyleId>
                </a:tblPr>
                <a:tblGrid>
                  <a:gridCol w="919128">
                    <a:extLst>
                      <a:ext uri="{9D8B030D-6E8A-4147-A177-3AD203B41FA5}">
                        <a16:colId xmlns:a16="http://schemas.microsoft.com/office/drawing/2014/main" val="20000"/>
                      </a:ext>
                    </a:extLst>
                  </a:gridCol>
                  <a:gridCol w="4071799">
                    <a:extLst>
                      <a:ext uri="{9D8B030D-6E8A-4147-A177-3AD203B41FA5}">
                        <a16:colId xmlns:a16="http://schemas.microsoft.com/office/drawing/2014/main" val="20001"/>
                      </a:ext>
                    </a:extLst>
                  </a:gridCol>
                </a:tblGrid>
                <a:tr h="658081">
                  <a:tc>
                    <a:txBody>
                      <a:bodyPr/>
                      <a:lstStyle/>
                      <a:p>
                        <a:pPr marL="0" marR="0" lvl="0" indent="0" algn="ctr" rtl="0">
                          <a:lnSpc>
                            <a:spcPct val="100000"/>
                          </a:lnSpc>
                          <a:spcBef>
                            <a:spcPts val="0"/>
                          </a:spcBef>
                          <a:spcAft>
                            <a:spcPts val="0"/>
                          </a:spcAft>
                          <a:buNone/>
                        </a:pPr>
                        <a:r>
                          <a:rPr lang="ja" sz="900" b="1" u="none" strike="noStrike" cap="none" dirty="0">
                            <a:latin typeface="游ゴシック" panose="020B0400000000000000" pitchFamily="50" charset="-128"/>
                            <a:ea typeface="游ゴシック" panose="020B0400000000000000" pitchFamily="50" charset="-128"/>
                            <a:cs typeface="MS Gothic"/>
                            <a:sym typeface="MS Gothic"/>
                          </a:rPr>
                          <a:t>料金</a:t>
                        </a:r>
                        <a:endParaRPr sz="1600" b="1"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1200" b="1" u="none" strike="noStrike" cap="none" dirty="0">
                            <a:latin typeface="游ゴシック" panose="020B0400000000000000" pitchFamily="50" charset="-128"/>
                            <a:ea typeface="游ゴシック" panose="020B0400000000000000" pitchFamily="50" charset="-128"/>
                            <a:cs typeface="MS Gothic"/>
                            <a:sym typeface="MS Gothic"/>
                          </a:rPr>
                          <a:t>1,000,000円 </a:t>
                        </a:r>
                        <a:endParaRPr sz="12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6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800" b="1" u="none" strike="noStrike" cap="none" dirty="0">
                            <a:latin typeface="游ゴシック" panose="020B0400000000000000" pitchFamily="50" charset="-128"/>
                            <a:ea typeface="游ゴシック" panose="020B0400000000000000" pitchFamily="50" charset="-128"/>
                            <a:cs typeface="MS Gothic"/>
                            <a:sym typeface="MS Gothic"/>
                          </a:rPr>
                          <a:t>掲載費 </a:t>
                        </a:r>
                        <a:r>
                          <a:rPr lang="ja" sz="900" b="1" u="none" strike="noStrike" cap="none" dirty="0">
                            <a:latin typeface="游ゴシック" panose="020B0400000000000000" pitchFamily="50" charset="-128"/>
                            <a:ea typeface="游ゴシック" panose="020B0400000000000000" pitchFamily="50" charset="-128"/>
                            <a:cs typeface="MS Gothic"/>
                            <a:sym typeface="MS Gothic"/>
                          </a:rPr>
                          <a:t>G </a:t>
                        </a:r>
                        <a:r>
                          <a:rPr lang="en-US" altLang="ja" sz="900" b="1" u="none" strike="noStrike" cap="none" dirty="0">
                            <a:latin typeface="游ゴシック" panose="020B0400000000000000" pitchFamily="50" charset="-128"/>
                            <a:ea typeface="游ゴシック" panose="020B0400000000000000" pitchFamily="50" charset="-128"/>
                            <a:cs typeface="MS Gothic"/>
                            <a:sym typeface="MS Gothic"/>
                          </a:rPr>
                          <a:t>35</a:t>
                        </a:r>
                        <a:r>
                          <a:rPr lang="ja" sz="900" b="1" u="none" strike="noStrike" cap="none" dirty="0">
                            <a:latin typeface="游ゴシック" panose="020B0400000000000000" pitchFamily="50" charset="-128"/>
                            <a:ea typeface="游ゴシック" panose="020B0400000000000000" pitchFamily="50" charset="-128"/>
                            <a:cs typeface="MS Gothic"/>
                            <a:sym typeface="MS Gothic"/>
                          </a:rPr>
                          <a:t>0,000</a:t>
                        </a:r>
                        <a:r>
                          <a:rPr lang="ja" sz="800" b="1" u="none" strike="noStrike" cap="none" dirty="0">
                            <a:latin typeface="游ゴシック" panose="020B0400000000000000" pitchFamily="50" charset="-128"/>
                            <a:ea typeface="游ゴシック" panose="020B0400000000000000" pitchFamily="50" charset="-128"/>
                            <a:cs typeface="MS Gothic"/>
                            <a:sym typeface="MS Gothic"/>
                          </a:rPr>
                          <a:t>円 ＋ 制作費 </a:t>
                        </a:r>
                        <a:r>
                          <a:rPr lang="ja" sz="900" b="1" u="none" strike="noStrike" cap="none" dirty="0">
                            <a:latin typeface="游ゴシック" panose="020B0400000000000000" pitchFamily="50" charset="-128"/>
                            <a:ea typeface="游ゴシック" panose="020B0400000000000000" pitchFamily="50" charset="-128"/>
                            <a:cs typeface="MS Gothic"/>
                            <a:sym typeface="MS Gothic"/>
                          </a:rPr>
                          <a:t>N 6</a:t>
                        </a:r>
                        <a:r>
                          <a:rPr lang="en-US" altLang="ja" sz="900" b="1" u="none" strike="noStrike" cap="none" dirty="0">
                            <a:latin typeface="游ゴシック" panose="020B0400000000000000" pitchFamily="50" charset="-128"/>
                            <a:ea typeface="游ゴシック" panose="020B0400000000000000" pitchFamily="50" charset="-128"/>
                            <a:cs typeface="MS Gothic"/>
                            <a:sym typeface="MS Gothic"/>
                          </a:rPr>
                          <a:t>5</a:t>
                        </a:r>
                        <a:r>
                          <a:rPr lang="ja" sz="900" b="1" u="none" strike="noStrike" cap="none" dirty="0">
                            <a:latin typeface="游ゴシック" panose="020B0400000000000000" pitchFamily="50" charset="-128"/>
                            <a:ea typeface="游ゴシック" panose="020B0400000000000000" pitchFamily="50" charset="-128"/>
                            <a:cs typeface="MS Gothic"/>
                            <a:sym typeface="MS Gothic"/>
                          </a:rPr>
                          <a:t>0,000</a:t>
                        </a:r>
                        <a:r>
                          <a:rPr lang="ja" sz="800" b="1" u="none" strike="noStrike" cap="none" dirty="0">
                            <a:latin typeface="游ゴシック" panose="020B0400000000000000" pitchFamily="50" charset="-128"/>
                            <a:ea typeface="游ゴシック" panose="020B0400000000000000" pitchFamily="50" charset="-128"/>
                            <a:cs typeface="MS Gothic"/>
                            <a:sym typeface="MS Gothic"/>
                          </a:rPr>
                          <a:t>円</a:t>
                        </a:r>
                        <a:endParaRPr sz="8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6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600" b="1" u="none" strike="noStrike" cap="none" dirty="0">
                            <a:latin typeface="游ゴシック" panose="020B0400000000000000" pitchFamily="50" charset="-128"/>
                            <a:ea typeface="游ゴシック" panose="020B0400000000000000" pitchFamily="50" charset="-128"/>
                            <a:cs typeface="MS Gothic"/>
                            <a:sym typeface="MS Gothic"/>
                          </a:rPr>
                          <a:t>※税別料金です。　</a:t>
                        </a:r>
                        <a:r>
                          <a:rPr lang="ja" sz="6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a:t>
                        </a:r>
                        <a:r>
                          <a:rPr lang="ja-JP" altLang="en-US" sz="6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事前に可否必須</a:t>
                        </a:r>
                        <a:endParaRPr sz="6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0"/>
                    </a:ext>
                  </a:extLst>
                </a:tr>
                <a:tr h="336357">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想定PV</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３メディア合計</a:t>
                        </a:r>
                        <a:r>
                          <a:rPr lang="ja" sz="900" u="none" strike="noStrike" cap="none" dirty="0">
                            <a:latin typeface="游ゴシック" panose="020B0400000000000000" pitchFamily="50" charset="-128"/>
                            <a:ea typeface="游ゴシック" panose="020B0400000000000000" pitchFamily="50" charset="-128"/>
                            <a:cs typeface="MS Gothic"/>
                            <a:sym typeface="MS Gothic"/>
                          </a:rPr>
                          <a:t>10,000PV</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　　</a:t>
                        </a:r>
                        <a:endParaRPr lang="en-US" altLang="ja-JP"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en-US" altLang="ja-JP" sz="800" b="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800" b="0" u="none" strike="noStrike" cap="none" dirty="0">
                            <a:latin typeface="游ゴシック" panose="020B0400000000000000" pitchFamily="50" charset="-128"/>
                            <a:ea typeface="游ゴシック" panose="020B0400000000000000" pitchFamily="50" charset="-128"/>
                            <a:cs typeface="MS Gothic"/>
                            <a:sym typeface="MS Gothic"/>
                          </a:rPr>
                          <a:t>長期休暇や年末年始、年度末はこの限りではありません</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25662">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計測期間</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公開日より4週間</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2"/>
                    </a:ext>
                  </a:extLst>
                </a:tr>
                <a:tr h="220419">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レポート</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PV数（合計/日別）、合計クリック数</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82596">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記事公開日</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任意の平日でご希望の日時に指定していただけます。</a:t>
                        </a:r>
                      </a:p>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公開ご希望日の</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20</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営業日前までにお申し込みください。</a:t>
                        </a:r>
                      </a:p>
                      <a:p>
                        <a:pPr marL="0" marR="0" lvl="0" indent="0" algn="l" rtl="0">
                          <a:lnSpc>
                            <a:spcPct val="100000"/>
                          </a:lnSpc>
                          <a:spcBef>
                            <a:spcPts val="0"/>
                          </a:spcBef>
                          <a:spcAft>
                            <a:spcPts val="0"/>
                          </a:spcAft>
                          <a:buNone/>
                        </a:pP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メニュー可否のため</a:t>
                        </a:r>
                        <a:r>
                          <a:rPr lang="ja-JP" altLang="en-US" sz="900" b="1" u="none" strike="noStrike" cap="none" dirty="0">
                            <a:latin typeface="游ゴシック" panose="020B0400000000000000" pitchFamily="50" charset="-128"/>
                            <a:ea typeface="游ゴシック" panose="020B0400000000000000" pitchFamily="50" charset="-128"/>
                            <a:cs typeface="MS Gothic"/>
                            <a:sym typeface="MS Gothic"/>
                          </a:rPr>
                          <a:t>申込み</a:t>
                        </a:r>
                        <a:r>
                          <a:rPr lang="en-US" altLang="ja-JP" sz="900" b="1" u="none" strike="noStrike" cap="none" dirty="0">
                            <a:latin typeface="游ゴシック" panose="020B0400000000000000" pitchFamily="50" charset="-128"/>
                            <a:ea typeface="游ゴシック" panose="020B0400000000000000" pitchFamily="50" charset="-128"/>
                            <a:cs typeface="MS Gothic"/>
                            <a:sym typeface="MS Gothic"/>
                          </a:rPr>
                          <a:t>3</a:t>
                        </a:r>
                        <a:r>
                          <a:rPr lang="ja-JP" altLang="en-US" sz="900" b="1" u="none" strike="noStrike" cap="none" dirty="0">
                            <a:latin typeface="游ゴシック" panose="020B0400000000000000" pitchFamily="50" charset="-128"/>
                            <a:ea typeface="游ゴシック" panose="020B0400000000000000" pitchFamily="50" charset="-128"/>
                            <a:cs typeface="MS Gothic"/>
                            <a:sym typeface="MS Gothic"/>
                          </a:rPr>
                          <a:t>営業日までに</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商品情報をお送り下さい。</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4"/>
                    </a:ext>
                  </a:extLst>
                </a:tr>
                <a:tr h="745824">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誘導枠</a:t>
                        </a:r>
                        <a:endParaRPr lang="en-US" altLang="ja"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・新着枠：掲載時</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・トップページスライダー枠</a:t>
                        </a:r>
                        <a:r>
                          <a:rPr lang="en-US" altLang="ja" sz="900" u="none" strike="noStrike" cap="none" dirty="0">
                            <a:latin typeface="游ゴシック" panose="020B0400000000000000" pitchFamily="50" charset="-128"/>
                            <a:ea typeface="游ゴシック" panose="020B0400000000000000" pitchFamily="50" charset="-128"/>
                            <a:cs typeface="MS Gothic"/>
                            <a:sym typeface="MS Gothic"/>
                          </a:rPr>
                          <a:t> </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・SNS</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サービス</a:t>
                        </a:r>
                        <a:r>
                          <a:rPr lang="ja" sz="900" u="none" strike="noStrike" cap="none" dirty="0">
                            <a:latin typeface="游ゴシック" panose="020B0400000000000000" pitchFamily="50" charset="-128"/>
                            <a:ea typeface="游ゴシック" panose="020B0400000000000000" pitchFamily="50" charset="-128"/>
                            <a:cs typeface="MS Gothic"/>
                            <a:sym typeface="MS Gothic"/>
                          </a:rPr>
                          <a:t>投稿：</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暮らし（</a:t>
                        </a:r>
                        <a:r>
                          <a:rPr lang="en-US" altLang="ja" sz="900" u="none" strike="noStrike" cap="none" dirty="0">
                            <a:latin typeface="游ゴシック" panose="020B0400000000000000" pitchFamily="50" charset="-128"/>
                            <a:ea typeface="游ゴシック" panose="020B0400000000000000" pitchFamily="50" charset="-128"/>
                            <a:cs typeface="MS Gothic"/>
                            <a:sym typeface="MS Gothic"/>
                          </a:rPr>
                          <a:t>X / Facebook/</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IG</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ストーリーズ投稿）</a:t>
                        </a:r>
                        <a:endParaRPr lang="en-US" altLang="ja"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                     </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CHANTO WEB</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 sz="900" u="none" strike="noStrike" cap="none" dirty="0">
                            <a:latin typeface="游ゴシック" panose="020B0400000000000000" pitchFamily="50" charset="-128"/>
                            <a:ea typeface="游ゴシック" panose="020B0400000000000000" pitchFamily="50" charset="-128"/>
                            <a:cs typeface="MS Gothic"/>
                            <a:sym typeface="MS Gothic"/>
                          </a:rPr>
                          <a:t>X / Facebook</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 sz="900" u="none" strike="noStrike" cap="none" dirty="0">
                            <a:latin typeface="游ゴシック" panose="020B0400000000000000" pitchFamily="50" charset="-128"/>
                            <a:ea typeface="游ゴシック" panose="020B0400000000000000" pitchFamily="50" charset="-128"/>
                            <a:cs typeface="MS Gothic"/>
                            <a:sym typeface="MS Gothic"/>
                          </a:rPr>
                          <a:t>/IG)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　各メディアに準じます</a:t>
                        </a:r>
                        <a:endParaRPr lang="en-US" altLang="ja-JP"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140667">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注意事項</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JP" altLang="en-US" sz="800" b="1"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・商品概要</a:t>
                        </a:r>
                        <a:r>
                          <a:rPr lang="en-US" altLang="ja-JP" sz="800" b="1"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ja-JP" altLang="en-US" sz="800" b="1"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情報を編集部が事前に確認。メニュー可否が必須となります</a:t>
                        </a:r>
                      </a:p>
                      <a:p>
                        <a:pPr marL="0" marR="0" lvl="0" indent="0" algn="l" rtl="0">
                          <a:lnSpc>
                            <a:spcPct val="100000"/>
                          </a:lnSpc>
                          <a:spcBef>
                            <a:spcPts val="0"/>
                          </a:spcBef>
                          <a:spcAft>
                            <a:spcPts val="0"/>
                          </a:spcAft>
                          <a:buNone/>
                        </a:pPr>
                        <a:r>
                          <a:rPr lang="ja-JP" altLang="en-US" sz="800" b="1"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・カメラマンではなく、編集部員による撮影。アサイン不可。</a:t>
                        </a:r>
                      </a:p>
                      <a:p>
                        <a:pPr marL="0" marR="0" lvl="0" indent="0" algn="l" rtl="0">
                          <a:lnSpc>
                            <a:spcPct val="100000"/>
                          </a:lnSpc>
                          <a:spcBef>
                            <a:spcPts val="0"/>
                          </a:spcBef>
                          <a:spcAft>
                            <a:spcPts val="0"/>
                          </a:spcAft>
                          <a:buNone/>
                        </a:pPr>
                        <a:r>
                          <a:rPr lang="ja-JP" altLang="en-US" sz="800" b="1"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・オリエンはオンラインで実施。</a:t>
                        </a:r>
                        <a:endPar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・外部配信を行う場合がございます。</a:t>
                        </a:r>
                        <a:endPar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・運用広告の配信用入稿物については、生成</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AI</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を活用する場合がございます。</a:t>
                        </a:r>
                        <a:endPar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・記事タイトルおよびサムネイルは公開後にも変更する場合がございます。</a:t>
                        </a: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・二次利用については各営業担当にご相談ください。</a:t>
                        </a: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SNS</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投稿には</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PR</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（大文字） ＃貴社名もしくは正式なサービス</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商品名</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　の順にて、ハッシュタグ列冒頭に記載します。</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6"/>
                    </a:ext>
                  </a:extLst>
                </a:tr>
              </a:tbl>
            </a:graphicData>
          </a:graphic>
        </p:graphicFrame>
        <p:sp>
          <p:nvSpPr>
            <p:cNvPr id="31" name="Google Shape;277;p9">
              <a:extLst>
                <a:ext uri="{FF2B5EF4-FFF2-40B4-BE49-F238E27FC236}">
                  <a16:creationId xmlns:a16="http://schemas.microsoft.com/office/drawing/2014/main" id="{53FD2C12-3366-89E6-D779-3087A4BC6C6F}"/>
                </a:ext>
              </a:extLst>
            </p:cNvPr>
            <p:cNvSpPr txBox="1"/>
            <p:nvPr/>
          </p:nvSpPr>
          <p:spPr>
            <a:xfrm>
              <a:off x="4518211" y="71605"/>
              <a:ext cx="3429001" cy="276959"/>
            </a:xfrm>
            <a:prstGeom prst="rect">
              <a:avLst/>
            </a:prstGeom>
            <a:solidFill>
              <a:srgbClr val="FF8427"/>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altLang="ja-JP" sz="1200" b="1" dirty="0">
                  <a:solidFill>
                    <a:schemeClr val="bg1"/>
                  </a:solidFill>
                  <a:latin typeface="游ゴシック" panose="020B0400000000000000" pitchFamily="50" charset="-128"/>
                  <a:ea typeface="游ゴシック" panose="020B0400000000000000" pitchFamily="50" charset="-128"/>
                  <a:cs typeface="Arial Black"/>
                  <a:sym typeface="Arial Black"/>
                </a:rPr>
                <a:t>PR</a:t>
              </a:r>
              <a:r>
                <a:rPr lang="ja-JP" altLang="en-US" sz="1200" b="1" dirty="0">
                  <a:solidFill>
                    <a:schemeClr val="bg1"/>
                  </a:solidFill>
                  <a:latin typeface="游ゴシック" panose="020B0400000000000000" pitchFamily="50" charset="-128"/>
                  <a:ea typeface="游ゴシック" panose="020B0400000000000000" pitchFamily="50" charset="-128"/>
                  <a:cs typeface="Arial Black"/>
                  <a:sym typeface="Arial Black"/>
                </a:rPr>
                <a:t>に最適！　３メディアに掲載！</a:t>
              </a:r>
              <a:endParaRPr lang="en-US" altLang="ja-JP" sz="1200" b="1" dirty="0">
                <a:solidFill>
                  <a:schemeClr val="bg1"/>
                </a:solidFill>
                <a:latin typeface="游ゴシック" panose="020B0400000000000000" pitchFamily="50" charset="-128"/>
                <a:ea typeface="游ゴシック" panose="020B0400000000000000" pitchFamily="50" charset="-128"/>
                <a:cs typeface="Arial Black"/>
                <a:sym typeface="Arial Black"/>
              </a:endParaRPr>
            </a:p>
          </p:txBody>
        </p:sp>
        <p:sp>
          <p:nvSpPr>
            <p:cNvPr id="38" name="正方形/長方形 37">
              <a:extLst>
                <a:ext uri="{FF2B5EF4-FFF2-40B4-BE49-F238E27FC236}">
                  <a16:creationId xmlns:a16="http://schemas.microsoft.com/office/drawing/2014/main" id="{F65F025F-F77C-0A1E-D947-102060182730}"/>
                </a:ext>
              </a:extLst>
            </p:cNvPr>
            <p:cNvSpPr/>
            <p:nvPr/>
          </p:nvSpPr>
          <p:spPr>
            <a:xfrm>
              <a:off x="695058" y="4085728"/>
              <a:ext cx="2236188" cy="1003777"/>
            </a:xfrm>
            <a:prstGeom prst="rect">
              <a:avLst/>
            </a:prstGeom>
            <a:solidFill>
              <a:srgbClr val="D8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u="sng" dirty="0">
                  <a:solidFill>
                    <a:schemeClr val="tx1"/>
                  </a:solidFill>
                  <a:latin typeface="游ゴシック" panose="020B0400000000000000" pitchFamily="50" charset="-128"/>
                  <a:ea typeface="游ゴシック" panose="020B0400000000000000" pitchFamily="50" charset="-128"/>
                </a:rPr>
                <a:t>転載記事作成について</a:t>
              </a:r>
              <a:endParaRPr kumimoji="1" lang="en-US" altLang="ja-JP" sz="1000" u="sng" dirty="0">
                <a:solidFill>
                  <a:schemeClr val="tx1"/>
                </a:solidFill>
                <a:latin typeface="游ゴシック" panose="020B0400000000000000" pitchFamily="50" charset="-128"/>
                <a:ea typeface="游ゴシック" panose="020B0400000000000000" pitchFamily="50" charset="-128"/>
              </a:endParaRPr>
            </a:p>
            <a:p>
              <a:r>
                <a:rPr kumimoji="1" lang="ja-JP" altLang="en-US" sz="1000" dirty="0">
                  <a:solidFill>
                    <a:schemeClr val="tx1"/>
                  </a:solidFill>
                  <a:latin typeface="游ゴシック" panose="020B0400000000000000" pitchFamily="50" charset="-128"/>
                  <a:ea typeface="游ゴシック" panose="020B0400000000000000" pitchFamily="50" charset="-128"/>
                </a:rPr>
                <a:t>・暮らしとおしゃれの編集室の</a:t>
              </a:r>
              <a:endParaRPr kumimoji="1" lang="en-US" altLang="ja-JP" sz="1000" dirty="0">
                <a:solidFill>
                  <a:schemeClr val="tx1"/>
                </a:solidFill>
                <a:latin typeface="游ゴシック" panose="020B0400000000000000" pitchFamily="50" charset="-128"/>
                <a:ea typeface="游ゴシック" panose="020B0400000000000000" pitchFamily="50" charset="-128"/>
              </a:endParaRPr>
            </a:p>
            <a:p>
              <a:r>
                <a:rPr kumimoji="1" lang="ja-JP" altLang="en-US" sz="1000" dirty="0">
                  <a:solidFill>
                    <a:schemeClr val="tx1"/>
                  </a:solidFill>
                  <a:latin typeface="游ゴシック" panose="020B0400000000000000" pitchFamily="50" charset="-128"/>
                  <a:ea typeface="游ゴシック" panose="020B0400000000000000" pitchFamily="50" charset="-128"/>
                </a:rPr>
                <a:t>　記事をもとに制作。</a:t>
              </a:r>
              <a:endParaRPr kumimoji="1" lang="en-US" altLang="ja-JP" sz="1000" dirty="0">
                <a:solidFill>
                  <a:schemeClr val="tx1"/>
                </a:solidFill>
                <a:latin typeface="游ゴシック" panose="020B0400000000000000" pitchFamily="50" charset="-128"/>
                <a:ea typeface="游ゴシック" panose="020B0400000000000000" pitchFamily="50" charset="-128"/>
              </a:endParaRPr>
            </a:p>
            <a:p>
              <a:r>
                <a:rPr kumimoji="1" lang="ja-JP" altLang="en-US" sz="1000" dirty="0">
                  <a:solidFill>
                    <a:schemeClr val="tx1"/>
                  </a:solidFill>
                  <a:latin typeface="游ゴシック" panose="020B0400000000000000" pitchFamily="50" charset="-128"/>
                  <a:ea typeface="游ゴシック" panose="020B0400000000000000" pitchFamily="50" charset="-128"/>
                </a:rPr>
                <a:t>・校正はファクトチェック１回各</a:t>
              </a:r>
              <a:endParaRPr kumimoji="1" lang="en-US" altLang="ja-JP" sz="1000" dirty="0">
                <a:solidFill>
                  <a:schemeClr val="tx1"/>
                </a:solidFill>
                <a:latin typeface="游ゴシック" panose="020B0400000000000000" pitchFamily="50" charset="-128"/>
                <a:ea typeface="游ゴシック" panose="020B0400000000000000" pitchFamily="50" charset="-128"/>
              </a:endParaRPr>
            </a:p>
            <a:p>
              <a:r>
                <a:rPr kumimoji="1" lang="ja-JP" altLang="en-US" sz="1000" dirty="0">
                  <a:solidFill>
                    <a:schemeClr val="tx1"/>
                  </a:solidFill>
                  <a:latin typeface="游ゴシック" panose="020B0400000000000000" pitchFamily="50" charset="-128"/>
                  <a:ea typeface="游ゴシック" panose="020B0400000000000000" pitchFamily="50" charset="-128"/>
                </a:rPr>
                <a:t>　編集部に準じます。</a:t>
              </a:r>
              <a:endParaRPr kumimoji="1" lang="en-US" altLang="ja-JP" sz="1000" dirty="0">
                <a:solidFill>
                  <a:schemeClr val="tx1"/>
                </a:solidFill>
                <a:latin typeface="游ゴシック" panose="020B0400000000000000" pitchFamily="50" charset="-128"/>
                <a:ea typeface="游ゴシック" panose="020B0400000000000000" pitchFamily="50" charset="-128"/>
              </a:endParaRPr>
            </a:p>
          </p:txBody>
        </p:sp>
        <p:sp>
          <p:nvSpPr>
            <p:cNvPr id="51" name="吹き出し: 角を丸めた四角形 50">
              <a:extLst>
                <a:ext uri="{FF2B5EF4-FFF2-40B4-BE49-F238E27FC236}">
                  <a16:creationId xmlns:a16="http://schemas.microsoft.com/office/drawing/2014/main" id="{DE01002C-0E21-0759-DC54-0C7BD7186E03}"/>
                </a:ext>
              </a:extLst>
            </p:cNvPr>
            <p:cNvSpPr/>
            <p:nvPr/>
          </p:nvSpPr>
          <p:spPr>
            <a:xfrm>
              <a:off x="2755605" y="861170"/>
              <a:ext cx="647124" cy="287002"/>
            </a:xfrm>
            <a:prstGeom prst="wedgeRoundRectCallout">
              <a:avLst>
                <a:gd name="adj1" fmla="val -33999"/>
                <a:gd name="adj2" fmla="val 64792"/>
                <a:gd name="adj3" fmla="val 16667"/>
              </a:avLst>
            </a:prstGeom>
            <a:solidFill>
              <a:schemeClr val="bg1"/>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grpSp>
          <p:nvGrpSpPr>
            <p:cNvPr id="2" name="グループ化 1">
              <a:extLst>
                <a:ext uri="{FF2B5EF4-FFF2-40B4-BE49-F238E27FC236}">
                  <a16:creationId xmlns:a16="http://schemas.microsoft.com/office/drawing/2014/main" id="{C03CC7E1-D55D-F1AC-D621-B7871031FBAB}"/>
                </a:ext>
              </a:extLst>
            </p:cNvPr>
            <p:cNvGrpSpPr/>
            <p:nvPr/>
          </p:nvGrpSpPr>
          <p:grpSpPr>
            <a:xfrm>
              <a:off x="0" y="866172"/>
              <a:ext cx="4186653" cy="3036336"/>
              <a:chOff x="0" y="866172"/>
              <a:chExt cx="4186653" cy="3036336"/>
            </a:xfrm>
          </p:grpSpPr>
          <p:grpSp>
            <p:nvGrpSpPr>
              <p:cNvPr id="24" name="グループ化 23">
                <a:extLst>
                  <a:ext uri="{FF2B5EF4-FFF2-40B4-BE49-F238E27FC236}">
                    <a16:creationId xmlns:a16="http://schemas.microsoft.com/office/drawing/2014/main" id="{F8AD27F2-42D5-B4BE-A4C4-BCB7C8C6ACC6}"/>
                  </a:ext>
                </a:extLst>
              </p:cNvPr>
              <p:cNvGrpSpPr/>
              <p:nvPr/>
            </p:nvGrpSpPr>
            <p:grpSpPr>
              <a:xfrm>
                <a:off x="840344" y="1531915"/>
                <a:ext cx="2863338" cy="1471635"/>
                <a:chOff x="377331" y="542602"/>
                <a:chExt cx="2863338" cy="1471635"/>
              </a:xfrm>
            </p:grpSpPr>
            <p:cxnSp>
              <p:nvCxnSpPr>
                <p:cNvPr id="25" name="直線矢印コネクタ 24">
                  <a:extLst>
                    <a:ext uri="{FF2B5EF4-FFF2-40B4-BE49-F238E27FC236}">
                      <a16:creationId xmlns:a16="http://schemas.microsoft.com/office/drawing/2014/main" id="{EA34E6EB-6D83-0641-CCFB-1F1CF84FD075}"/>
                    </a:ext>
                  </a:extLst>
                </p:cNvPr>
                <p:cNvCxnSpPr>
                  <a:cxnSpLocks/>
                </p:cNvCxnSpPr>
                <p:nvPr/>
              </p:nvCxnSpPr>
              <p:spPr>
                <a:xfrm flipH="1">
                  <a:off x="377331" y="542602"/>
                  <a:ext cx="1398460" cy="1471635"/>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40CC359C-4BC7-5DCC-12CD-2DFD4071337A}"/>
                    </a:ext>
                  </a:extLst>
                </p:cNvPr>
                <p:cNvCxnSpPr>
                  <a:cxnSpLocks/>
                </p:cNvCxnSpPr>
                <p:nvPr/>
              </p:nvCxnSpPr>
              <p:spPr>
                <a:xfrm>
                  <a:off x="1775791" y="542602"/>
                  <a:ext cx="1464878" cy="1461373"/>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テキスト ボックス 36">
                <a:extLst>
                  <a:ext uri="{FF2B5EF4-FFF2-40B4-BE49-F238E27FC236}">
                    <a16:creationId xmlns:a16="http://schemas.microsoft.com/office/drawing/2014/main" id="{59D097D9-03EE-AECB-A324-8F2F6D88DC48}"/>
                  </a:ext>
                </a:extLst>
              </p:cNvPr>
              <p:cNvSpPr txBox="1"/>
              <p:nvPr/>
            </p:nvSpPr>
            <p:spPr>
              <a:xfrm>
                <a:off x="0" y="3529114"/>
                <a:ext cx="2445325" cy="369332"/>
              </a:xfrm>
              <a:prstGeom prst="rect">
                <a:avLst/>
              </a:prstGeom>
              <a:noFill/>
            </p:spPr>
            <p:txBody>
              <a:bodyPr wrap="square">
                <a:spAutoFit/>
              </a:bodyPr>
              <a:lstStyle/>
              <a:p>
                <a:pPr algn="ctr"/>
                <a:r>
                  <a:rPr lang="ja-JP" altLang="en-US" sz="1000" b="1" dirty="0">
                    <a:latin typeface="游ゴシック" panose="020B0400000000000000" pitchFamily="50" charset="-128"/>
                    <a:ea typeface="游ゴシック" panose="020B0400000000000000" pitchFamily="50" charset="-128"/>
                    <a:sym typeface="MS Gothic"/>
                  </a:rPr>
                  <a:t>集客力を誇るニュースメディアへ転載</a:t>
                </a:r>
                <a:endParaRPr lang="en-US" altLang="ja-JP" sz="1000" b="1" dirty="0">
                  <a:latin typeface="游ゴシック" panose="020B0400000000000000" pitchFamily="50" charset="-128"/>
                  <a:ea typeface="游ゴシック" panose="020B0400000000000000" pitchFamily="50" charset="-128"/>
                  <a:sym typeface="MS Gothic"/>
                </a:endParaRPr>
              </a:p>
              <a:p>
                <a:pPr algn="ctr"/>
                <a:r>
                  <a:rPr lang="en-US" altLang="ja-JP" sz="800" b="1" dirty="0">
                    <a:latin typeface="游ゴシック" panose="020B0400000000000000" pitchFamily="50" charset="-128"/>
                    <a:ea typeface="游ゴシック" panose="020B0400000000000000" pitchFamily="50" charset="-128"/>
                    <a:sym typeface="MS Gothic"/>
                    <a:hlinkClick r:id="rId2"/>
                  </a:rPr>
                  <a:t>https://www.jprime.jp/</a:t>
                </a:r>
                <a:endParaRPr lang="en-US" altLang="ja-JP" sz="800" b="1" dirty="0">
                  <a:latin typeface="游ゴシック" panose="020B0400000000000000" pitchFamily="50" charset="-128"/>
                  <a:ea typeface="游ゴシック" panose="020B0400000000000000" pitchFamily="50" charset="-128"/>
                  <a:sym typeface="MS Gothic"/>
                </a:endParaRPr>
              </a:p>
            </p:txBody>
          </p:sp>
          <p:grpSp>
            <p:nvGrpSpPr>
              <p:cNvPr id="39" name="グループ化 38">
                <a:extLst>
                  <a:ext uri="{FF2B5EF4-FFF2-40B4-BE49-F238E27FC236}">
                    <a16:creationId xmlns:a16="http://schemas.microsoft.com/office/drawing/2014/main" id="{D469975E-D33D-D0F0-EA44-2EC2A6D85C03}"/>
                  </a:ext>
                </a:extLst>
              </p:cNvPr>
              <p:cNvGrpSpPr/>
              <p:nvPr/>
            </p:nvGrpSpPr>
            <p:grpSpPr>
              <a:xfrm>
                <a:off x="2312895" y="3119720"/>
                <a:ext cx="1873758" cy="782788"/>
                <a:chOff x="3243284" y="3927162"/>
                <a:chExt cx="1810703" cy="740799"/>
              </a:xfrm>
            </p:grpSpPr>
            <p:sp>
              <p:nvSpPr>
                <p:cNvPr id="40" name="テキスト ボックス 39">
                  <a:extLst>
                    <a:ext uri="{FF2B5EF4-FFF2-40B4-BE49-F238E27FC236}">
                      <a16:creationId xmlns:a16="http://schemas.microsoft.com/office/drawing/2014/main" id="{DDADCDA8-5618-D874-510A-319A742A267E}"/>
                    </a:ext>
                  </a:extLst>
                </p:cNvPr>
                <p:cNvSpPr txBox="1"/>
                <p:nvPr/>
              </p:nvSpPr>
              <p:spPr>
                <a:xfrm>
                  <a:off x="3243284" y="4318440"/>
                  <a:ext cx="1810703" cy="349521"/>
                </a:xfrm>
                <a:prstGeom prst="rect">
                  <a:avLst/>
                </a:prstGeom>
                <a:noFill/>
              </p:spPr>
              <p:txBody>
                <a:bodyPr wrap="square">
                  <a:spAutoFit/>
                </a:bodyPr>
                <a:lstStyle/>
                <a:p>
                  <a:pPr algn="ctr"/>
                  <a:r>
                    <a:rPr lang="ja-JP" altLang="en-US" sz="1000" b="1" dirty="0">
                      <a:latin typeface="游ゴシック" panose="020B0400000000000000" pitchFamily="50" charset="-128"/>
                      <a:ea typeface="游ゴシック" panose="020B0400000000000000" pitchFamily="50" charset="-128"/>
                      <a:sym typeface="MS Gothic"/>
                    </a:rPr>
                    <a:t>共働きママメディアへ転載</a:t>
                  </a:r>
                  <a:endParaRPr lang="en-US" altLang="ja-JP" sz="1000" b="1" dirty="0">
                    <a:latin typeface="游ゴシック" panose="020B0400000000000000" pitchFamily="50" charset="-128"/>
                    <a:ea typeface="游ゴシック" panose="020B0400000000000000" pitchFamily="50" charset="-128"/>
                    <a:sym typeface="MS Gothic"/>
                  </a:endParaRPr>
                </a:p>
                <a:p>
                  <a:pPr algn="ctr"/>
                  <a:r>
                    <a:rPr lang="en-US" altLang="ja-JP" sz="800" b="1" dirty="0">
                      <a:latin typeface="游ゴシック" panose="020B0400000000000000" pitchFamily="50" charset="-128"/>
                      <a:ea typeface="游ゴシック" panose="020B0400000000000000" pitchFamily="50" charset="-128"/>
                      <a:sym typeface="MS Gothic"/>
                      <a:hlinkClick r:id="rId3"/>
                    </a:rPr>
                    <a:t>https://chanto.jp.net/</a:t>
                  </a:r>
                  <a:endParaRPr lang="en-US" altLang="ja-JP" sz="800" b="1" dirty="0">
                    <a:latin typeface="游ゴシック" panose="020B0400000000000000" pitchFamily="50" charset="-128"/>
                    <a:ea typeface="游ゴシック" panose="020B0400000000000000" pitchFamily="50" charset="-128"/>
                    <a:sym typeface="MS Gothic"/>
                  </a:endParaRPr>
                </a:p>
              </p:txBody>
            </p:sp>
            <p:pic>
              <p:nvPicPr>
                <p:cNvPr id="41" name="図 40">
                  <a:extLst>
                    <a:ext uri="{FF2B5EF4-FFF2-40B4-BE49-F238E27FC236}">
                      <a16:creationId xmlns:a16="http://schemas.microsoft.com/office/drawing/2014/main" id="{BDD97227-740A-C1C2-53A8-26573441E36D}"/>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91559" y="3927162"/>
                  <a:ext cx="914152" cy="337307"/>
                </a:xfrm>
                <a:prstGeom prst="rect">
                  <a:avLst/>
                </a:prstGeom>
              </p:spPr>
            </p:pic>
          </p:grpSp>
          <p:grpSp>
            <p:nvGrpSpPr>
              <p:cNvPr id="47" name="グループ化 46">
                <a:extLst>
                  <a:ext uri="{FF2B5EF4-FFF2-40B4-BE49-F238E27FC236}">
                    <a16:creationId xmlns:a16="http://schemas.microsoft.com/office/drawing/2014/main" id="{5134F424-7D37-C0F4-405B-D808D7ED7496}"/>
                  </a:ext>
                </a:extLst>
              </p:cNvPr>
              <p:cNvGrpSpPr/>
              <p:nvPr/>
            </p:nvGrpSpPr>
            <p:grpSpPr>
              <a:xfrm>
                <a:off x="984301" y="1164134"/>
                <a:ext cx="2447840" cy="813132"/>
                <a:chOff x="241320" y="3983997"/>
                <a:chExt cx="2447840" cy="813132"/>
              </a:xfrm>
              <a:solidFill>
                <a:schemeClr val="bg1"/>
              </a:solidFill>
            </p:grpSpPr>
            <p:sp>
              <p:nvSpPr>
                <p:cNvPr id="48" name="テキスト ボックス 47">
                  <a:extLst>
                    <a:ext uri="{FF2B5EF4-FFF2-40B4-BE49-F238E27FC236}">
                      <a16:creationId xmlns:a16="http://schemas.microsoft.com/office/drawing/2014/main" id="{FDB4EED2-F435-7658-3245-9B31A1EA2261}"/>
                    </a:ext>
                  </a:extLst>
                </p:cNvPr>
                <p:cNvSpPr txBox="1"/>
                <p:nvPr/>
              </p:nvSpPr>
              <p:spPr>
                <a:xfrm>
                  <a:off x="241320" y="4273909"/>
                  <a:ext cx="2447840" cy="523220"/>
                </a:xfrm>
                <a:prstGeom prst="rect">
                  <a:avLst/>
                </a:prstGeom>
                <a:grpFill/>
              </p:spPr>
              <p:txBody>
                <a:bodyPr wrap="square">
                  <a:spAutoFit/>
                </a:bodyPr>
                <a:lstStyle/>
                <a:p>
                  <a:pPr algn="ctr"/>
                  <a:r>
                    <a:rPr lang="ja-JP" altLang="en-US" sz="1000" b="1" dirty="0">
                      <a:latin typeface="游ゴシック" panose="020B0400000000000000" pitchFamily="50" charset="-128"/>
                      <a:ea typeface="游ゴシック" panose="020B0400000000000000" pitchFamily="50" charset="-128"/>
                      <a:sym typeface="MS Gothic"/>
                    </a:rPr>
                    <a:t>ナチュラル思考で丁寧な暮らしを重視する女性がボリューム層</a:t>
                  </a:r>
                  <a:endParaRPr lang="en-US" altLang="ja-JP" sz="1000" b="1" dirty="0">
                    <a:latin typeface="游ゴシック" panose="020B0400000000000000" pitchFamily="50" charset="-128"/>
                    <a:ea typeface="游ゴシック" panose="020B0400000000000000" pitchFamily="50" charset="-128"/>
                    <a:sym typeface="MS Gothic"/>
                  </a:endParaRPr>
                </a:p>
                <a:p>
                  <a:pPr algn="ctr"/>
                  <a:r>
                    <a:rPr lang="en-US" altLang="ja-JP" sz="800" b="1" dirty="0">
                      <a:latin typeface="游ゴシック" panose="020B0400000000000000" pitchFamily="50" charset="-128"/>
                      <a:ea typeface="游ゴシック" panose="020B0400000000000000" pitchFamily="50" charset="-128"/>
                      <a:sym typeface="MS Gothic"/>
                      <a:hlinkClick r:id="rId5"/>
                    </a:rPr>
                    <a:t>https://kurashi-to-oshare.jp/</a:t>
                  </a:r>
                  <a:endParaRPr lang="en-US" altLang="ja-JP" sz="800" b="1" dirty="0">
                    <a:latin typeface="游ゴシック" panose="020B0400000000000000" pitchFamily="50" charset="-128"/>
                    <a:ea typeface="游ゴシック" panose="020B0400000000000000" pitchFamily="50" charset="-128"/>
                    <a:sym typeface="MS Gothic"/>
                  </a:endParaRPr>
                </a:p>
              </p:txBody>
            </p:sp>
            <p:pic>
              <p:nvPicPr>
                <p:cNvPr id="49" name="Google Shape;442;p18">
                  <a:extLst>
                    <a:ext uri="{FF2B5EF4-FFF2-40B4-BE49-F238E27FC236}">
                      <a16:creationId xmlns:a16="http://schemas.microsoft.com/office/drawing/2014/main" id="{A3C40756-A0DB-EA37-BE9B-0C85F83DA1E9}"/>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86101" y="3983997"/>
                  <a:ext cx="1158278" cy="272974"/>
                </a:xfrm>
                <a:prstGeom prst="rect">
                  <a:avLst/>
                </a:prstGeom>
                <a:grpFill/>
                <a:ln>
                  <a:noFill/>
                </a:ln>
              </p:spPr>
            </p:pic>
          </p:grpSp>
          <p:sp>
            <p:nvSpPr>
              <p:cNvPr id="50" name="Google Shape;187;p9">
                <a:extLst>
                  <a:ext uri="{FF2B5EF4-FFF2-40B4-BE49-F238E27FC236}">
                    <a16:creationId xmlns:a16="http://schemas.microsoft.com/office/drawing/2014/main" id="{0B1B0F7C-6C16-156D-8EE3-62CABED5A218}"/>
                  </a:ext>
                </a:extLst>
              </p:cNvPr>
              <p:cNvSpPr/>
              <p:nvPr/>
            </p:nvSpPr>
            <p:spPr>
              <a:xfrm>
                <a:off x="691405" y="1928372"/>
                <a:ext cx="2994767" cy="553998"/>
              </a:xfrm>
              <a:prstGeom prst="rect">
                <a:avLst/>
              </a:prstGeom>
              <a:solidFill>
                <a:schemeClr val="bg1"/>
              </a:solidFill>
              <a:ln w="190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altLang="en-US" sz="800" b="1" i="0" u="none" strike="noStrike" cap="none" dirty="0">
                    <a:latin typeface="+mn-ea"/>
                    <a:cs typeface="Arial"/>
                    <a:sym typeface="Arial"/>
                  </a:rPr>
                  <a:t>暮らしとおしゃれの編集室</a:t>
                </a:r>
                <a:endParaRPr lang="en-US" altLang="ja-JP" sz="800" b="1" i="0" u="none" strike="noStrike" cap="none" dirty="0">
                  <a:latin typeface="+mn-ea"/>
                  <a:cs typeface="Arial"/>
                  <a:sym typeface="Arial"/>
                </a:endParaRPr>
              </a:p>
              <a:p>
                <a:pPr algn="ctr">
                  <a:buClr>
                    <a:srgbClr val="000000"/>
                  </a:buClr>
                  <a:buSzPts val="1400"/>
                </a:pPr>
                <a:r>
                  <a:rPr lang="ja-JP" altLang="en-US" sz="800" b="1" i="0" u="none" strike="noStrike" cap="none" dirty="0">
                    <a:latin typeface="+mn-ea"/>
                    <a:cs typeface="Arial"/>
                    <a:sym typeface="Arial"/>
                  </a:rPr>
                  <a:t>編集部によるスポンサード記事の作成</a:t>
                </a:r>
                <a:endParaRPr lang="en-US" altLang="ja-JP" sz="800" b="1" i="0" u="none" strike="noStrike" cap="none" dirty="0">
                  <a:latin typeface="+mn-ea"/>
                  <a:cs typeface="Arial"/>
                  <a:sym typeface="Arial"/>
                </a:endParaRPr>
              </a:p>
              <a:p>
                <a:pPr algn="ctr">
                  <a:buClr>
                    <a:srgbClr val="000000"/>
                  </a:buClr>
                  <a:buSzPts val="1400"/>
                </a:pPr>
                <a:r>
                  <a:rPr lang="en-US" altLang="ja-JP" sz="800" b="1" i="0" u="none" strike="noStrike" cap="none" dirty="0">
                    <a:latin typeface="+mn-ea"/>
                    <a:cs typeface="Arial"/>
                    <a:sym typeface="Arial"/>
                  </a:rPr>
                  <a:t>(</a:t>
                </a:r>
                <a:r>
                  <a:rPr lang="ja-JP" altLang="en-US" sz="800" b="1" i="0" u="none" strike="noStrike" cap="none" dirty="0">
                    <a:latin typeface="+mn-ea"/>
                    <a:cs typeface="Arial"/>
                    <a:sym typeface="Arial"/>
                  </a:rPr>
                  <a:t>撮影・記事作成</a:t>
                </a:r>
                <a:r>
                  <a:rPr lang="en-US" altLang="ja-JP" sz="800" b="1" i="0" u="none" strike="noStrike" cap="none" dirty="0">
                    <a:latin typeface="+mn-ea"/>
                    <a:cs typeface="Arial"/>
                    <a:sym typeface="Arial"/>
                  </a:rPr>
                  <a:t>/</a:t>
                </a:r>
                <a:r>
                  <a:rPr lang="ja-JP" altLang="en-US" sz="800" b="1" dirty="0">
                    <a:latin typeface="游ゴシック" panose="020B0400000000000000" pitchFamily="50" charset="-128"/>
                    <a:ea typeface="游ゴシック" panose="020B0400000000000000" pitchFamily="50" charset="-128"/>
                    <a:sym typeface="MS Gothic"/>
                  </a:rPr>
                  <a:t>モデル起用ナシ・編集による物撮りのみ）</a:t>
                </a:r>
                <a:endParaRPr lang="en-US" altLang="ja-JP" sz="800" b="1" dirty="0">
                  <a:latin typeface="游ゴシック" panose="020B0400000000000000" pitchFamily="50" charset="-128"/>
                  <a:ea typeface="游ゴシック" panose="020B0400000000000000" pitchFamily="50" charset="-128"/>
                  <a:sym typeface="MS Gothic"/>
                </a:endParaRPr>
              </a:p>
            </p:txBody>
          </p:sp>
          <p:sp>
            <p:nvSpPr>
              <p:cNvPr id="52" name="テキスト ボックス 51">
                <a:extLst>
                  <a:ext uri="{FF2B5EF4-FFF2-40B4-BE49-F238E27FC236}">
                    <a16:creationId xmlns:a16="http://schemas.microsoft.com/office/drawing/2014/main" id="{EFFEBF64-07B5-427C-0C82-770ACB0176C5}"/>
                  </a:ext>
                </a:extLst>
              </p:cNvPr>
              <p:cNvSpPr txBox="1"/>
              <p:nvPr/>
            </p:nvSpPr>
            <p:spPr>
              <a:xfrm>
                <a:off x="2680909" y="866172"/>
                <a:ext cx="728779" cy="276999"/>
              </a:xfrm>
              <a:prstGeom prst="rect">
                <a:avLst/>
              </a:prstGeom>
              <a:noFill/>
            </p:spPr>
            <p:txBody>
              <a:bodyPr wrap="square" rtlCol="0">
                <a:spAutoFit/>
              </a:bodyPr>
              <a:lstStyle/>
              <a:p>
                <a:pPr algn="ctr"/>
                <a:r>
                  <a:rPr kumimoji="1" lang="ja-JP" altLang="en-US" sz="1200" b="1" dirty="0">
                    <a:solidFill>
                      <a:schemeClr val="bg2"/>
                    </a:solidFill>
                  </a:rPr>
                  <a:t>作成</a:t>
                </a:r>
              </a:p>
            </p:txBody>
          </p:sp>
          <p:sp>
            <p:nvSpPr>
              <p:cNvPr id="55" name="吹き出し: 角を丸めた四角形 54">
                <a:extLst>
                  <a:ext uri="{FF2B5EF4-FFF2-40B4-BE49-F238E27FC236}">
                    <a16:creationId xmlns:a16="http://schemas.microsoft.com/office/drawing/2014/main" id="{BBAB67E0-1DE6-6149-FF64-090DD941BF16}"/>
                  </a:ext>
                </a:extLst>
              </p:cNvPr>
              <p:cNvSpPr/>
              <p:nvPr/>
            </p:nvSpPr>
            <p:spPr>
              <a:xfrm>
                <a:off x="456731" y="2432508"/>
                <a:ext cx="647124" cy="287002"/>
              </a:xfrm>
              <a:prstGeom prst="wedgeRoundRectCallout">
                <a:avLst>
                  <a:gd name="adj1" fmla="val 31723"/>
                  <a:gd name="adj2" fmla="val 72202"/>
                  <a:gd name="adj3" fmla="val 16667"/>
                </a:avLst>
              </a:prstGeom>
              <a:solidFill>
                <a:schemeClr val="bg1"/>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sp>
            <p:nvSpPr>
              <p:cNvPr id="56" name="テキスト ボックス 55">
                <a:extLst>
                  <a:ext uri="{FF2B5EF4-FFF2-40B4-BE49-F238E27FC236}">
                    <a16:creationId xmlns:a16="http://schemas.microsoft.com/office/drawing/2014/main" id="{83EFC757-2CD3-D6AA-7DD9-73929E0E2254}"/>
                  </a:ext>
                </a:extLst>
              </p:cNvPr>
              <p:cNvSpPr txBox="1"/>
              <p:nvPr/>
            </p:nvSpPr>
            <p:spPr>
              <a:xfrm>
                <a:off x="415903" y="2437510"/>
                <a:ext cx="728779" cy="276999"/>
              </a:xfrm>
              <a:prstGeom prst="rect">
                <a:avLst/>
              </a:prstGeom>
              <a:noFill/>
            </p:spPr>
            <p:txBody>
              <a:bodyPr wrap="square" rtlCol="0">
                <a:spAutoFit/>
              </a:bodyPr>
              <a:lstStyle/>
              <a:p>
                <a:pPr algn="ctr"/>
                <a:r>
                  <a:rPr kumimoji="1" lang="ja-JP" altLang="en-US" sz="1200" b="1" dirty="0">
                    <a:solidFill>
                      <a:schemeClr val="bg2"/>
                    </a:solidFill>
                  </a:rPr>
                  <a:t>転載</a:t>
                </a:r>
              </a:p>
            </p:txBody>
          </p:sp>
          <p:sp>
            <p:nvSpPr>
              <p:cNvPr id="57" name="吹き出し: 角を丸めた四角形 56">
                <a:extLst>
                  <a:ext uri="{FF2B5EF4-FFF2-40B4-BE49-F238E27FC236}">
                    <a16:creationId xmlns:a16="http://schemas.microsoft.com/office/drawing/2014/main" id="{260900BE-DE9A-99A1-3DB4-AB89DE28755C}"/>
                  </a:ext>
                </a:extLst>
              </p:cNvPr>
              <p:cNvSpPr/>
              <p:nvPr/>
            </p:nvSpPr>
            <p:spPr>
              <a:xfrm>
                <a:off x="3387297" y="2396788"/>
                <a:ext cx="647124" cy="287002"/>
              </a:xfrm>
              <a:prstGeom prst="wedgeRoundRectCallout">
                <a:avLst>
                  <a:gd name="adj1" fmla="val -35856"/>
                  <a:gd name="adj2" fmla="val 81437"/>
                  <a:gd name="adj3" fmla="val 16667"/>
                </a:avLst>
              </a:prstGeom>
              <a:solidFill>
                <a:schemeClr val="bg1"/>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sp>
            <p:nvSpPr>
              <p:cNvPr id="58" name="テキスト ボックス 57">
                <a:extLst>
                  <a:ext uri="{FF2B5EF4-FFF2-40B4-BE49-F238E27FC236}">
                    <a16:creationId xmlns:a16="http://schemas.microsoft.com/office/drawing/2014/main" id="{D1C896CD-8FCB-1AAF-530A-01C3D7B43339}"/>
                  </a:ext>
                </a:extLst>
              </p:cNvPr>
              <p:cNvSpPr txBox="1"/>
              <p:nvPr/>
            </p:nvSpPr>
            <p:spPr>
              <a:xfrm>
                <a:off x="3346469" y="2416078"/>
                <a:ext cx="728779" cy="276999"/>
              </a:xfrm>
              <a:prstGeom prst="rect">
                <a:avLst/>
              </a:prstGeom>
              <a:noFill/>
            </p:spPr>
            <p:txBody>
              <a:bodyPr wrap="square" rtlCol="0">
                <a:spAutoFit/>
              </a:bodyPr>
              <a:lstStyle/>
              <a:p>
                <a:pPr algn="ctr"/>
                <a:r>
                  <a:rPr kumimoji="1" lang="ja-JP" altLang="en-US" sz="1200" b="1" dirty="0">
                    <a:solidFill>
                      <a:schemeClr val="bg2"/>
                    </a:solidFill>
                  </a:rPr>
                  <a:t>転載</a:t>
                </a:r>
              </a:p>
            </p:txBody>
          </p:sp>
          <p:pic>
            <p:nvPicPr>
              <p:cNvPr id="32" name="Google Shape;29;p28">
                <a:extLst>
                  <a:ext uri="{FF2B5EF4-FFF2-40B4-BE49-F238E27FC236}">
                    <a16:creationId xmlns:a16="http://schemas.microsoft.com/office/drawing/2014/main" id="{6D5517DB-FDE7-D632-33E8-30ACCB3278AE}"/>
                  </a:ext>
                </a:extLst>
              </p:cNvPr>
              <p:cNvPicPr preferRelativeResize="0"/>
              <p:nvPr/>
            </p:nvPicPr>
            <p:blipFill rotWithShape="1">
              <a:blip r:embed="rId7" cstate="email">
                <a:alphaModFix/>
                <a:extLst>
                  <a:ext uri="{28A0092B-C50C-407E-A947-70E740481C1C}">
                    <a14:useLocalDpi xmlns:a14="http://schemas.microsoft.com/office/drawing/2010/main"/>
                  </a:ext>
                </a:extLst>
              </a:blip>
              <a:srcRect b="22529"/>
              <a:stretch/>
            </p:blipFill>
            <p:spPr>
              <a:xfrm>
                <a:off x="424328" y="3222829"/>
                <a:ext cx="1291440" cy="229731"/>
              </a:xfrm>
              <a:prstGeom prst="rect">
                <a:avLst/>
              </a:prstGeom>
              <a:noFill/>
              <a:ln>
                <a:noFill/>
              </a:ln>
            </p:spPr>
          </p:pic>
        </p:grpSp>
        <p:sp>
          <p:nvSpPr>
            <p:cNvPr id="33" name="Google Shape;783;p27">
              <a:extLst>
                <a:ext uri="{FF2B5EF4-FFF2-40B4-BE49-F238E27FC236}">
                  <a16:creationId xmlns:a16="http://schemas.microsoft.com/office/drawing/2014/main" id="{6415DB71-6B23-0188-8952-55C08DB29739}"/>
                </a:ext>
              </a:extLst>
            </p:cNvPr>
            <p:cNvSpPr txBox="1"/>
            <p:nvPr/>
          </p:nvSpPr>
          <p:spPr>
            <a:xfrm>
              <a:off x="263423" y="229361"/>
              <a:ext cx="1086600" cy="240450"/>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lang="en-US" alt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 altLang="ja-JP" sz="900" b="1" dirty="0">
                  <a:solidFill>
                    <a:srgbClr val="FFFFFF"/>
                  </a:solidFill>
                  <a:latin typeface="游ゴシック" panose="020B0400000000000000" pitchFamily="50" charset="-128"/>
                  <a:ea typeface="游ゴシック" panose="020B0400000000000000" pitchFamily="50" charset="-128"/>
                  <a:cs typeface="MS Gothic"/>
                  <a:sym typeface="MS Gothic"/>
                </a:rPr>
                <a:t>広告メニュー</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spTree>
    <p:extLst>
      <p:ext uri="{BB962C8B-B14F-4D97-AF65-F5344CB8AC3E}">
        <p14:creationId xmlns:p14="http://schemas.microsoft.com/office/powerpoint/2010/main" val="618471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82" name="Google Shape;782;p27"/>
          <p:cNvSpPr/>
          <p:nvPr/>
        </p:nvSpPr>
        <p:spPr>
          <a:xfrm>
            <a:off x="1" y="1"/>
            <a:ext cx="1616393" cy="1257300"/>
          </a:xfrm>
          <a:custGeom>
            <a:avLst/>
            <a:gdLst/>
            <a:ahLst/>
            <a:cxnLst/>
            <a:rect l="l" t="t" r="r" b="b"/>
            <a:pathLst>
              <a:path w="2155190" h="1676400" extrusionOk="0">
                <a:moveTo>
                  <a:pt x="2154935" y="0"/>
                </a:moveTo>
                <a:lnTo>
                  <a:pt x="0" y="0"/>
                </a:lnTo>
                <a:lnTo>
                  <a:pt x="0" y="1676400"/>
                </a:lnTo>
                <a:lnTo>
                  <a:pt x="2154935" y="1676400"/>
                </a:lnTo>
                <a:lnTo>
                  <a:pt x="2154935"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83" name="Google Shape;783;p27"/>
          <p:cNvSpPr txBox="1"/>
          <p:nvPr/>
        </p:nvSpPr>
        <p:spPr>
          <a:xfrm>
            <a:off x="263423" y="229361"/>
            <a:ext cx="1086600" cy="240450"/>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lang="en-US" alt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 altLang="ja-JP" sz="900" b="1" dirty="0">
                <a:solidFill>
                  <a:srgbClr val="FFFFFF"/>
                </a:solidFill>
                <a:latin typeface="游ゴシック" panose="020B0400000000000000" pitchFamily="50" charset="-128"/>
                <a:ea typeface="游ゴシック" panose="020B0400000000000000" pitchFamily="50" charset="-128"/>
                <a:cs typeface="MS Gothic"/>
                <a:sym typeface="MS Gothic"/>
              </a:rPr>
              <a:t>広告メニュー</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85" name="Google Shape;785;p27"/>
          <p:cNvSpPr txBox="1"/>
          <p:nvPr/>
        </p:nvSpPr>
        <p:spPr>
          <a:xfrm>
            <a:off x="104547" y="688302"/>
            <a:ext cx="1400100" cy="516970"/>
          </a:xfrm>
          <a:prstGeom prst="rect">
            <a:avLst/>
          </a:prstGeom>
          <a:noFill/>
          <a:ln>
            <a:noFill/>
          </a:ln>
        </p:spPr>
        <p:txBody>
          <a:bodyPr spcFirstLastPara="1" wrap="square" lIns="0" tIns="9050" rIns="0" bIns="0" anchor="t" anchorCtr="0">
            <a:spAutoFit/>
          </a:bodyPr>
          <a:lstStyle/>
          <a:p>
            <a:pPr marL="12700" marR="0" lvl="0" indent="0" algn="ctr" rtl="0">
              <a:lnSpc>
                <a:spcPct val="100000"/>
              </a:lnSpc>
              <a:spcBef>
                <a:spcPts val="0"/>
              </a:spcBef>
              <a:spcAft>
                <a:spcPts val="0"/>
              </a:spcAft>
              <a:buNone/>
            </a:pPr>
            <a:r>
              <a:rPr lang="ja-JP" altLang="en-US" sz="1100" b="1" dirty="0">
                <a:solidFill>
                  <a:schemeClr val="bg1"/>
                </a:solidFill>
                <a:latin typeface="游ゴシック" panose="020B0400000000000000" pitchFamily="50" charset="-128"/>
                <a:ea typeface="游ゴシック" panose="020B0400000000000000" pitchFamily="50" charset="-128"/>
                <a:cs typeface="MS Gothic"/>
                <a:sym typeface="MS Gothic"/>
              </a:rPr>
              <a:t>二子玉川 蔦屋家電</a:t>
            </a:r>
            <a:endParaRPr lang="en-US" altLang="ja-JP" sz="1100" b="1" dirty="0">
              <a:solidFill>
                <a:schemeClr val="bg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1100" b="1" dirty="0">
                <a:solidFill>
                  <a:schemeClr val="bg1"/>
                </a:solidFill>
                <a:latin typeface="游ゴシック" panose="020B0400000000000000" pitchFamily="50" charset="-128"/>
                <a:ea typeface="游ゴシック" panose="020B0400000000000000" pitchFamily="50" charset="-128"/>
                <a:cs typeface="MS Gothic"/>
                <a:sym typeface="MS Gothic"/>
              </a:rPr>
              <a:t>ポップアップ</a:t>
            </a:r>
            <a:endParaRPr lang="en-US" altLang="ja-JP" sz="1100" b="1" dirty="0">
              <a:solidFill>
                <a:schemeClr val="bg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1100" b="1" dirty="0">
                <a:solidFill>
                  <a:schemeClr val="bg1"/>
                </a:solidFill>
                <a:latin typeface="游ゴシック" panose="020B0400000000000000" pitchFamily="50" charset="-128"/>
                <a:ea typeface="游ゴシック" panose="020B0400000000000000" pitchFamily="50" charset="-128"/>
                <a:cs typeface="MS Gothic"/>
                <a:sym typeface="MS Gothic"/>
              </a:rPr>
              <a:t>パッケージ</a:t>
            </a:r>
          </a:p>
        </p:txBody>
      </p:sp>
      <p:sp>
        <p:nvSpPr>
          <p:cNvPr id="816" name="Google Shape;816;p27"/>
          <p:cNvSpPr txBox="1">
            <a:spLocks noGrp="1"/>
          </p:cNvSpPr>
          <p:nvPr>
            <p:ph type="sldNum" idx="12"/>
          </p:nvPr>
        </p:nvSpPr>
        <p:spPr>
          <a:xfrm>
            <a:off x="8690344" y="4976031"/>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29</a:t>
            </a:fld>
            <a:endParaRPr dirty="0"/>
          </a:p>
        </p:txBody>
      </p:sp>
      <p:sp>
        <p:nvSpPr>
          <p:cNvPr id="51" name="Google Shape;277;p9">
            <a:extLst>
              <a:ext uri="{FF2B5EF4-FFF2-40B4-BE49-F238E27FC236}">
                <a16:creationId xmlns:a16="http://schemas.microsoft.com/office/drawing/2014/main" id="{6D5B5707-7F52-8633-928C-39C27EBAB962}"/>
              </a:ext>
            </a:extLst>
          </p:cNvPr>
          <p:cNvSpPr txBox="1"/>
          <p:nvPr/>
        </p:nvSpPr>
        <p:spPr>
          <a:xfrm>
            <a:off x="4572000" y="111953"/>
            <a:ext cx="4539018" cy="276959"/>
          </a:xfrm>
          <a:prstGeom prst="rect">
            <a:avLst/>
          </a:prstGeom>
          <a:solidFill>
            <a:srgbClr val="FF8427"/>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b="1" dirty="0">
                <a:solidFill>
                  <a:schemeClr val="bg1"/>
                </a:solidFill>
                <a:latin typeface="游ゴシック" panose="020B0400000000000000" pitchFamily="50" charset="-128"/>
                <a:ea typeface="游ゴシック" panose="020B0400000000000000" pitchFamily="50" charset="-128"/>
                <a:cs typeface="Arial Black"/>
                <a:sym typeface="Arial Black"/>
              </a:rPr>
              <a:t>スポンサードポスト＋リアルでのタッチ＆トライの特別セット</a:t>
            </a:r>
            <a:endParaRPr lang="en-US" altLang="ja-JP" sz="1200" b="1" dirty="0">
              <a:solidFill>
                <a:schemeClr val="bg1"/>
              </a:solidFill>
              <a:latin typeface="游ゴシック" panose="020B0400000000000000" pitchFamily="50" charset="-128"/>
              <a:ea typeface="游ゴシック" panose="020B0400000000000000" pitchFamily="50" charset="-128"/>
              <a:cs typeface="Arial Black"/>
              <a:sym typeface="Arial Black"/>
            </a:endParaRPr>
          </a:p>
        </p:txBody>
      </p:sp>
      <p:graphicFrame>
        <p:nvGraphicFramePr>
          <p:cNvPr id="773" name="Google Shape;773;p27"/>
          <p:cNvGraphicFramePr/>
          <p:nvPr>
            <p:extLst>
              <p:ext uri="{D42A27DB-BD31-4B8C-83A1-F6EECF244321}">
                <p14:modId xmlns:p14="http://schemas.microsoft.com/office/powerpoint/2010/main" val="2047030239"/>
              </p:ext>
            </p:extLst>
          </p:nvPr>
        </p:nvGraphicFramePr>
        <p:xfrm>
          <a:off x="4444254" y="854203"/>
          <a:ext cx="4665372" cy="4106104"/>
        </p:xfrm>
        <a:graphic>
          <a:graphicData uri="http://schemas.openxmlformats.org/drawingml/2006/table">
            <a:tbl>
              <a:tblPr firstRow="1" bandRow="1">
                <a:noFill/>
                <a:tableStyleId>{62A0D10D-50CF-4121-8E0F-D59097571FAB}</a:tableStyleId>
              </a:tblPr>
              <a:tblGrid>
                <a:gridCol w="1120670">
                  <a:extLst>
                    <a:ext uri="{9D8B030D-6E8A-4147-A177-3AD203B41FA5}">
                      <a16:colId xmlns:a16="http://schemas.microsoft.com/office/drawing/2014/main" val="20000"/>
                    </a:ext>
                  </a:extLst>
                </a:gridCol>
                <a:gridCol w="3544702">
                  <a:extLst>
                    <a:ext uri="{9D8B030D-6E8A-4147-A177-3AD203B41FA5}">
                      <a16:colId xmlns:a16="http://schemas.microsoft.com/office/drawing/2014/main" val="20001"/>
                    </a:ext>
                  </a:extLst>
                </a:gridCol>
              </a:tblGrid>
              <a:tr h="701525">
                <a:tc>
                  <a:txBody>
                    <a:bodyPr/>
                    <a:lstStyle/>
                    <a:p>
                      <a:pPr marL="0" marR="0" lvl="0" indent="0" algn="ctr" rtl="0">
                        <a:lnSpc>
                          <a:spcPct val="100000"/>
                        </a:lnSpc>
                        <a:spcBef>
                          <a:spcPts val="0"/>
                        </a:spcBef>
                        <a:spcAft>
                          <a:spcPts val="0"/>
                        </a:spcAft>
                        <a:buNone/>
                      </a:pPr>
                      <a:r>
                        <a:rPr lang="ja" sz="9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料金</a:t>
                      </a:r>
                      <a:endParaRPr sz="1600" b="1" dirty="0">
                        <a:solidFill>
                          <a:schemeClr val="tx1"/>
                        </a:solidFill>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en-US" alt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2</a:t>
                      </a:r>
                      <a:r>
                        <a:rPr 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en-US" alt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0</a:t>
                      </a:r>
                      <a:r>
                        <a:rPr 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00,000円 </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endParaRPr lang="en-US" alt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lang="en-US" alt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800" b="1" u="none" strike="noStrike" cap="none" dirty="0">
                          <a:latin typeface="游ゴシック" panose="020B0400000000000000" pitchFamily="50" charset="-128"/>
                          <a:ea typeface="游ゴシック" panose="020B0400000000000000" pitchFamily="50" charset="-128"/>
                          <a:cs typeface="MS Gothic"/>
                          <a:sym typeface="MS Gothic"/>
                        </a:rPr>
                        <a:t>掲載費 </a:t>
                      </a:r>
                      <a:r>
                        <a:rPr lang="en-US" altLang="ja" sz="800" b="1" u="none" strike="noStrike" cap="none" dirty="0">
                          <a:latin typeface="游ゴシック" panose="020B0400000000000000" pitchFamily="50" charset="-128"/>
                          <a:ea typeface="游ゴシック" panose="020B0400000000000000" pitchFamily="50" charset="-128"/>
                          <a:cs typeface="MS Gothic"/>
                          <a:sym typeface="MS Gothic"/>
                        </a:rPr>
                        <a:t>G 800,000</a:t>
                      </a:r>
                      <a:r>
                        <a:rPr lang="ja-JP" altLang="en-US" sz="800" b="1" u="none" strike="noStrike" cap="none" dirty="0">
                          <a:latin typeface="游ゴシック" panose="020B0400000000000000" pitchFamily="50" charset="-128"/>
                          <a:ea typeface="游ゴシック" panose="020B0400000000000000" pitchFamily="50" charset="-128"/>
                          <a:cs typeface="MS Gothic"/>
                          <a:sym typeface="MS Gothic"/>
                        </a:rPr>
                        <a:t>円 ＋ 制作費 </a:t>
                      </a:r>
                      <a:r>
                        <a:rPr lang="en-US" altLang="ja" sz="800" b="1" u="none" strike="noStrike" cap="none" dirty="0">
                          <a:latin typeface="游ゴシック" panose="020B0400000000000000" pitchFamily="50" charset="-128"/>
                          <a:ea typeface="游ゴシック" panose="020B0400000000000000" pitchFamily="50" charset="-128"/>
                          <a:cs typeface="MS Gothic"/>
                          <a:sym typeface="MS Gothic"/>
                        </a:rPr>
                        <a:t>N 1,200,000</a:t>
                      </a:r>
                      <a:r>
                        <a:rPr lang="ja-JP" altLang="en-US" sz="800" b="1" u="none" strike="noStrike" cap="none" dirty="0">
                          <a:latin typeface="游ゴシック" panose="020B0400000000000000" pitchFamily="50" charset="-128"/>
                          <a:ea typeface="游ゴシック" panose="020B0400000000000000" pitchFamily="50" charset="-128"/>
                          <a:cs typeface="MS Gothic"/>
                          <a:sym typeface="MS Gothic"/>
                        </a:rPr>
                        <a:t>円～</a:t>
                      </a:r>
                      <a:endParaRPr sz="8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8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eiryo"/>
                          <a:sym typeface="Meiryo"/>
                        </a:rPr>
                        <a:t>①タイアップ記事</a:t>
                      </a:r>
                      <a:r>
                        <a:rPr lang="en-US" altLang="ja-JP" sz="800" u="none" strike="noStrike" cap="none" dirty="0">
                          <a:solidFill>
                            <a:schemeClr val="tx1"/>
                          </a:solidFill>
                          <a:latin typeface="游ゴシック" panose="020B0400000000000000" pitchFamily="50" charset="-128"/>
                          <a:ea typeface="游ゴシック" panose="020B0400000000000000" pitchFamily="50" charset="-128"/>
                          <a:cs typeface="Meiryo"/>
                          <a:sym typeface="Meiryo"/>
                        </a:rPr>
                        <a:t>1</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eiryo"/>
                          <a:sym typeface="Meiryo"/>
                        </a:rPr>
                        <a:t>本制作</a:t>
                      </a:r>
                    </a:p>
                    <a:p>
                      <a:pPr marL="12700" marR="0" lvl="0" indent="0" algn="l" rtl="0">
                        <a:lnSpc>
                          <a:spcPct val="100000"/>
                        </a:lnSpc>
                        <a:spcBef>
                          <a:spcPts val="100"/>
                        </a:spcBef>
                        <a:spcAft>
                          <a:spcPts val="0"/>
                        </a:spcAft>
                        <a:buClr>
                          <a:srgbClr val="000000"/>
                        </a:buClr>
                        <a:buSzPts val="1000"/>
                        <a:buFont typeface="Arial"/>
                        <a:buNone/>
                      </a:pP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eiryo"/>
                          <a:sym typeface="Meiryo"/>
                        </a:rPr>
                        <a:t>②暮らし編集部公式</a:t>
                      </a:r>
                      <a:r>
                        <a:rPr lang="en-US" altLang="ja-JP" sz="800" u="none" strike="noStrike" cap="none" dirty="0">
                          <a:solidFill>
                            <a:schemeClr val="tx1"/>
                          </a:solidFill>
                          <a:latin typeface="游ゴシック" panose="020B0400000000000000" pitchFamily="50" charset="-128"/>
                          <a:ea typeface="游ゴシック" panose="020B0400000000000000" pitchFamily="50" charset="-128"/>
                          <a:cs typeface="Meiryo"/>
                          <a:sym typeface="Meiryo"/>
                        </a:rPr>
                        <a:t>SNS</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eiryo"/>
                          <a:sym typeface="Meiryo"/>
                        </a:rPr>
                        <a:t>でポップアップ告知投稿（オーガニック投稿）</a:t>
                      </a:r>
                      <a:endParaRPr lang="en-US" altLang="ja-JP" sz="800" u="none" strike="noStrike" cap="none" dirty="0">
                        <a:solidFill>
                          <a:schemeClr val="tx1"/>
                        </a:solidFill>
                        <a:latin typeface="游ゴシック" panose="020B0400000000000000" pitchFamily="50" charset="-128"/>
                        <a:ea typeface="游ゴシック" panose="020B0400000000000000" pitchFamily="50" charset="-128"/>
                        <a:cs typeface="Meiryo"/>
                        <a:sym typeface="Meiryo"/>
                      </a:endParaRPr>
                    </a:p>
                    <a:p>
                      <a:pPr marL="12700" marR="0" lvl="0" indent="0" algn="l" defTabSz="914400" rtl="0" eaLnBrk="1" fontAlgn="auto" latinLnBrk="0" hangingPunct="1">
                        <a:lnSpc>
                          <a:spcPct val="100000"/>
                        </a:lnSpc>
                        <a:spcBef>
                          <a:spcPts val="100"/>
                        </a:spcBef>
                        <a:spcAft>
                          <a:spcPts val="0"/>
                        </a:spcAft>
                        <a:buClr>
                          <a:srgbClr val="000000"/>
                        </a:buClr>
                        <a:buSzPts val="1000"/>
                        <a:buFont typeface="Arial"/>
                        <a:buNone/>
                        <a:tabLst/>
                        <a:defRPr/>
                      </a:pP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eiryo"/>
                          <a:sym typeface="Meiryo"/>
                        </a:rPr>
                        <a:t>③二子玉川蔦屋家電にて商品展示（記事公開後１か月以内に１週間）</a:t>
                      </a:r>
                      <a:endParaRPr lang="en-US" altLang="ja-JP" sz="800" u="none" strike="noStrike" cap="none" dirty="0">
                        <a:solidFill>
                          <a:schemeClr val="tx1"/>
                        </a:solidFill>
                        <a:latin typeface="游ゴシック" panose="020B0400000000000000" pitchFamily="50" charset="-128"/>
                        <a:ea typeface="游ゴシック" panose="020B0400000000000000" pitchFamily="50" charset="-128"/>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eiryo"/>
                          <a:sym typeface="Meiryo"/>
                        </a:rPr>
                        <a:t>④記事を再編集したフライヤー制作</a:t>
                      </a:r>
                      <a:r>
                        <a:rPr lang="en-US" altLang="ja-JP" sz="800" u="none" strike="noStrike" cap="none" dirty="0">
                          <a:solidFill>
                            <a:schemeClr val="tx1"/>
                          </a:solidFill>
                          <a:latin typeface="游ゴシック" panose="020B0400000000000000" pitchFamily="50" charset="-128"/>
                          <a:ea typeface="游ゴシック" panose="020B0400000000000000" pitchFamily="50" charset="-128"/>
                          <a:cs typeface="Meiryo"/>
                          <a:sym typeface="Meiryo"/>
                        </a:rPr>
                        <a:t>(A4/1</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eiryo"/>
                          <a:sym typeface="Meiryo"/>
                        </a:rPr>
                        <a:t>枚</a:t>
                      </a:r>
                      <a:r>
                        <a:rPr lang="en-US" altLang="ja-JP" sz="800" u="none" strike="noStrike" cap="none" dirty="0">
                          <a:solidFill>
                            <a:schemeClr val="tx1"/>
                          </a:solidFill>
                          <a:latin typeface="游ゴシック" panose="020B0400000000000000" pitchFamily="50" charset="-128"/>
                          <a:ea typeface="游ゴシック" panose="020B0400000000000000" pitchFamily="50" charset="-128"/>
                          <a:cs typeface="Meiryo"/>
                          <a:sym typeface="Meiryo"/>
                        </a:rPr>
                        <a:t>/</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eiryo"/>
                          <a:sym typeface="Meiryo"/>
                        </a:rPr>
                        <a:t>カラー片面印刷、</a:t>
                      </a:r>
                      <a:r>
                        <a:rPr lang="en-US" altLang="ja-JP" sz="800" u="none" strike="noStrike" cap="none" dirty="0">
                          <a:solidFill>
                            <a:schemeClr val="tx1"/>
                          </a:solidFill>
                          <a:latin typeface="游ゴシック" panose="020B0400000000000000" pitchFamily="50" charset="-128"/>
                          <a:ea typeface="游ゴシック" panose="020B0400000000000000" pitchFamily="50" charset="-128"/>
                          <a:cs typeface="Meiryo"/>
                          <a:sym typeface="Meiryo"/>
                        </a:rPr>
                        <a:t>500</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eiryo"/>
                          <a:sym typeface="Meiryo"/>
                        </a:rPr>
                        <a:t>枚）</a:t>
                      </a:r>
                    </a:p>
                    <a:p>
                      <a:pPr marL="12700" marR="0" lvl="0" indent="0" algn="l" rtl="0">
                        <a:lnSpc>
                          <a:spcPct val="100000"/>
                        </a:lnSpc>
                        <a:spcBef>
                          <a:spcPts val="100"/>
                        </a:spcBef>
                        <a:spcAft>
                          <a:spcPts val="0"/>
                        </a:spcAft>
                        <a:buClr>
                          <a:srgbClr val="000000"/>
                        </a:buClr>
                        <a:buSzPts val="1000"/>
                        <a:buFont typeface="Arial"/>
                        <a:buNone/>
                      </a:pP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eiryo"/>
                          <a:sym typeface="Meiryo"/>
                        </a:rPr>
                        <a:t>⑤テーブル前に設置するパネル制作（</a:t>
                      </a:r>
                      <a:r>
                        <a:rPr lang="en-US" altLang="ja-JP" sz="800" u="none" strike="noStrike" cap="none" dirty="0">
                          <a:solidFill>
                            <a:schemeClr val="tx1"/>
                          </a:solidFill>
                          <a:latin typeface="游ゴシック" panose="020B0400000000000000" pitchFamily="50" charset="-128"/>
                          <a:ea typeface="游ゴシック" panose="020B0400000000000000" pitchFamily="50" charset="-128"/>
                          <a:cs typeface="Meiryo"/>
                          <a:sym typeface="Meiryo"/>
                        </a:rPr>
                        <a:t>A2 </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eiryo"/>
                          <a:sym typeface="Meiryo"/>
                        </a:rPr>
                        <a:t>デザインは弊社にご一任）</a:t>
                      </a:r>
                      <a:endParaRPr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※税別料金です。　</a:t>
                      </a:r>
                      <a:r>
                        <a:rPr lang="ja" sz="6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a:t>
                      </a:r>
                      <a:r>
                        <a:rPr lang="ja-JP" altLang="en-US" sz="6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事前に可否必須</a:t>
                      </a:r>
                      <a:endParaRPr sz="6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0"/>
                  </a:ext>
                </a:extLst>
              </a:tr>
              <a:tr h="2367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想定PV</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ja-JP" altLang="en-US"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合計</a:t>
                      </a: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1</a:t>
                      </a:r>
                      <a:r>
                        <a:rPr lang="en-US" alt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0</a:t>
                      </a: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,000PV</a:t>
                      </a:r>
                      <a:r>
                        <a:rPr lang="ja-JP" altLang="en-US"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endParaRPr lang="en-US" altLang="ja-JP"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en-US" altLang="ja-JP" sz="8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8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長期休暇や年末年始、年度末はこの限りではありません</a:t>
                      </a:r>
                      <a:endParaRPr lang="en-US" altLang="ja-JP" sz="8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00614">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計測期間</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公開日より4週間</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2"/>
                  </a:ext>
                </a:extLst>
              </a:tr>
              <a:tr h="2367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レポート</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PV数（合計/日別）、合計クリック数</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48375">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記事公開日</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任意の平日でご希望の日時に指定していただけます。</a:t>
                      </a:r>
                    </a:p>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公開ご希望日の</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60</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営業日前までにお申し込みください。</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4"/>
                  </a:ext>
                </a:extLst>
              </a:tr>
              <a:tr h="5994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注意事項</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chemeClr val="bg1"/>
                    </a:solidFill>
                  </a:tcPr>
                </a:tc>
                <a:tc>
                  <a:txBody>
                    <a:bodyPr/>
                    <a:lstStyle/>
                    <a:p>
                      <a:pPr marL="12700" lvl="0" indent="0" algn="l" rtl="0">
                        <a:spcBef>
                          <a:spcPts val="100"/>
                        </a:spcBef>
                        <a:spcAft>
                          <a:spcPts val="0"/>
                        </a:spcAft>
                        <a:buNone/>
                      </a:pPr>
                      <a:r>
                        <a:rPr lang="en-US" altLang="ja-JP" sz="800" b="1" dirty="0">
                          <a:solidFill>
                            <a:schemeClr val="dk1"/>
                          </a:solidFill>
                          <a:latin typeface="游ゴシック" panose="020B0400000000000000" pitchFamily="50" charset="-128"/>
                          <a:ea typeface="游ゴシック" panose="020B0400000000000000" pitchFamily="50" charset="-128"/>
                          <a:cs typeface="Meiryo"/>
                          <a:sym typeface="Meiryo"/>
                        </a:rPr>
                        <a:t>※</a:t>
                      </a:r>
                      <a:r>
                        <a:rPr lang="ja-JP" altLang="en-US" sz="800" b="1" dirty="0">
                          <a:solidFill>
                            <a:schemeClr val="dk1"/>
                          </a:solidFill>
                          <a:latin typeface="游ゴシック" panose="020B0400000000000000" pitchFamily="50" charset="-128"/>
                          <a:ea typeface="游ゴシック" panose="020B0400000000000000" pitchFamily="50" charset="-128"/>
                          <a:cs typeface="Meiryo"/>
                          <a:sym typeface="Meiryo"/>
                        </a:rPr>
                        <a:t>展示には蔦屋家電の事前審査（商材の可否、ポップアップの実施内容）が必須です。</a:t>
                      </a:r>
                      <a:endParaRPr lang="ja-JP" altLang="en-US" sz="800" dirty="0">
                        <a:solidFill>
                          <a:schemeClr val="dk1"/>
                        </a:solidFill>
                        <a:latin typeface="游ゴシック" panose="020B0400000000000000" pitchFamily="50" charset="-128"/>
                        <a:ea typeface="游ゴシック" panose="020B0400000000000000" pitchFamily="50" charset="-128"/>
                        <a:cs typeface="Meiryo"/>
                        <a:sym typeface="Meiryo"/>
                      </a:endParaRPr>
                    </a:p>
                    <a:p>
                      <a:pPr marL="12700" lvl="0" indent="0" algn="l" rtl="0">
                        <a:spcBef>
                          <a:spcPts val="100"/>
                        </a:spcBef>
                        <a:spcAft>
                          <a:spcPts val="0"/>
                        </a:spcAft>
                        <a:buNone/>
                      </a:pPr>
                      <a:r>
                        <a:rPr lang="en-US" altLang="ja-JP" sz="800" dirty="0">
                          <a:solidFill>
                            <a:schemeClr val="dk1"/>
                          </a:solidFill>
                          <a:latin typeface="游ゴシック" panose="020B0400000000000000" pitchFamily="50" charset="-128"/>
                          <a:ea typeface="游ゴシック" panose="020B0400000000000000" pitchFamily="50" charset="-128"/>
                          <a:cs typeface="Meiryo"/>
                          <a:sym typeface="Meiryo"/>
                        </a:rPr>
                        <a:t>※</a:t>
                      </a:r>
                      <a:r>
                        <a:rPr lang="ja-JP" altLang="en-US" sz="800" dirty="0">
                          <a:solidFill>
                            <a:schemeClr val="dk1"/>
                          </a:solidFill>
                          <a:latin typeface="游ゴシック" panose="020B0400000000000000" pitchFamily="50" charset="-128"/>
                          <a:ea typeface="游ゴシック" panose="020B0400000000000000" pitchFamily="50" charset="-128"/>
                          <a:cs typeface="Meiryo"/>
                          <a:sym typeface="Meiryo"/>
                        </a:rPr>
                        <a:t>ブースト広告を使用する場合もございます（弊社にご一任下さい）</a:t>
                      </a:r>
                      <a:endParaRPr lang="en-US" altLang="ja-JP" sz="800" dirty="0">
                        <a:solidFill>
                          <a:schemeClr val="dk1"/>
                        </a:solidFill>
                        <a:latin typeface="游ゴシック" panose="020B0400000000000000" pitchFamily="50" charset="-128"/>
                        <a:ea typeface="游ゴシック" panose="020B0400000000000000" pitchFamily="50" charset="-128"/>
                        <a:cs typeface="Meiryo"/>
                        <a:sym typeface="Meiryo"/>
                      </a:endParaRPr>
                    </a:p>
                    <a:p>
                      <a:pPr marL="12700" lvl="0" indent="0" algn="l" rtl="0">
                        <a:spcBef>
                          <a:spcPts val="100"/>
                        </a:spcBef>
                        <a:spcAft>
                          <a:spcPts val="0"/>
                        </a:spcAft>
                        <a:buNone/>
                      </a:pPr>
                      <a:r>
                        <a:rPr lang="en-US" altLang="ja-JP" sz="800" dirty="0">
                          <a:solidFill>
                            <a:schemeClr val="dk1"/>
                          </a:solidFill>
                          <a:latin typeface="游ゴシック" panose="020B0400000000000000" pitchFamily="50" charset="-128"/>
                          <a:ea typeface="游ゴシック" panose="020B0400000000000000" pitchFamily="50" charset="-128"/>
                          <a:cs typeface="Meiryo"/>
                          <a:sym typeface="Meiryo"/>
                        </a:rPr>
                        <a:t>※</a:t>
                      </a:r>
                      <a:r>
                        <a:rPr lang="ja-JP" altLang="en-US" sz="800" dirty="0">
                          <a:solidFill>
                            <a:schemeClr val="dk1"/>
                          </a:solidFill>
                          <a:latin typeface="游ゴシック" panose="020B0400000000000000" pitchFamily="50" charset="-128"/>
                          <a:ea typeface="游ゴシック" panose="020B0400000000000000" pitchFamily="50" charset="-128"/>
                          <a:cs typeface="Meiryo"/>
                          <a:sym typeface="Meiryo"/>
                        </a:rPr>
                        <a:t>ブースト広告の配信用入稿物については、生成</a:t>
                      </a:r>
                      <a:r>
                        <a:rPr lang="en-US" altLang="ja-JP" sz="800" dirty="0">
                          <a:solidFill>
                            <a:schemeClr val="dk1"/>
                          </a:solidFill>
                          <a:latin typeface="游ゴシック" panose="020B0400000000000000" pitchFamily="50" charset="-128"/>
                          <a:ea typeface="游ゴシック" panose="020B0400000000000000" pitchFamily="50" charset="-128"/>
                          <a:cs typeface="Meiryo"/>
                          <a:sym typeface="Meiryo"/>
                        </a:rPr>
                        <a:t>AI</a:t>
                      </a:r>
                      <a:r>
                        <a:rPr lang="ja-JP" altLang="en-US" sz="800" dirty="0">
                          <a:solidFill>
                            <a:schemeClr val="dk1"/>
                          </a:solidFill>
                          <a:latin typeface="游ゴシック" panose="020B0400000000000000" pitchFamily="50" charset="-128"/>
                          <a:ea typeface="游ゴシック" panose="020B0400000000000000" pitchFamily="50" charset="-128"/>
                          <a:cs typeface="Meiryo"/>
                          <a:sym typeface="Meiryo"/>
                        </a:rPr>
                        <a:t>を活用する場合がございます。</a:t>
                      </a:r>
                      <a:endParaRPr lang="en-US" altLang="ja-JP" sz="800" dirty="0">
                        <a:solidFill>
                          <a:schemeClr val="dk1"/>
                        </a:solidFill>
                        <a:latin typeface="游ゴシック" panose="020B0400000000000000" pitchFamily="50" charset="-128"/>
                        <a:ea typeface="游ゴシック" panose="020B0400000000000000" pitchFamily="50" charset="-128"/>
                        <a:cs typeface="Meiryo"/>
                        <a:sym typeface="Meiryo"/>
                      </a:endParaRPr>
                    </a:p>
                    <a:p>
                      <a:pPr marL="12700" lvl="0" indent="0" algn="l" rtl="0">
                        <a:spcBef>
                          <a:spcPts val="100"/>
                        </a:spcBef>
                        <a:spcAft>
                          <a:spcPts val="0"/>
                        </a:spcAft>
                        <a:buNone/>
                      </a:pPr>
                      <a:r>
                        <a:rPr lang="en-US" altLang="ja-JP" sz="800" dirty="0">
                          <a:solidFill>
                            <a:schemeClr val="dk1"/>
                          </a:solidFill>
                          <a:latin typeface="游ゴシック" panose="020B0400000000000000" pitchFamily="50" charset="-128"/>
                          <a:ea typeface="游ゴシック" panose="020B0400000000000000" pitchFamily="50" charset="-128"/>
                          <a:cs typeface="Meiryo"/>
                          <a:sym typeface="Meiryo"/>
                        </a:rPr>
                        <a:t>※</a:t>
                      </a:r>
                      <a:r>
                        <a:rPr lang="ja-JP" altLang="en-US" sz="800" dirty="0">
                          <a:solidFill>
                            <a:schemeClr val="dk1"/>
                          </a:solidFill>
                          <a:latin typeface="游ゴシック" panose="020B0400000000000000" pitchFamily="50" charset="-128"/>
                          <a:ea typeface="游ゴシック" panose="020B0400000000000000" pitchFamily="50" charset="-128"/>
                          <a:cs typeface="Meiryo"/>
                          <a:sym typeface="Meiryo"/>
                        </a:rPr>
                        <a:t>飲食物の場合は事前にご相談ください。</a:t>
                      </a:r>
                    </a:p>
                    <a:p>
                      <a:pPr marL="12700" lvl="0" indent="0" algn="l" rtl="0">
                        <a:spcBef>
                          <a:spcPts val="100"/>
                        </a:spcBef>
                        <a:spcAft>
                          <a:spcPts val="0"/>
                        </a:spcAft>
                        <a:buNone/>
                      </a:pPr>
                      <a:r>
                        <a:rPr lang="en-US" altLang="ja-JP" sz="800" dirty="0">
                          <a:solidFill>
                            <a:schemeClr val="dk1"/>
                          </a:solidFill>
                          <a:latin typeface="游ゴシック" panose="020B0400000000000000" pitchFamily="50" charset="-128"/>
                          <a:ea typeface="游ゴシック" panose="020B0400000000000000" pitchFamily="50" charset="-128"/>
                          <a:cs typeface="Meiryo"/>
                          <a:sym typeface="Meiryo"/>
                        </a:rPr>
                        <a:t>※</a:t>
                      </a:r>
                      <a:r>
                        <a:rPr lang="ja-JP" altLang="en-US" sz="800" dirty="0">
                          <a:solidFill>
                            <a:schemeClr val="dk1"/>
                          </a:solidFill>
                          <a:latin typeface="游ゴシック" panose="020B0400000000000000" pitchFamily="50" charset="-128"/>
                          <a:ea typeface="游ゴシック" panose="020B0400000000000000" pitchFamily="50" charset="-128"/>
                          <a:cs typeface="Meiryo"/>
                          <a:sym typeface="Meiryo"/>
                        </a:rPr>
                        <a:t>展示商品は記事掲載の商品となります。</a:t>
                      </a:r>
                    </a:p>
                    <a:p>
                      <a:pPr marL="12700" lvl="0" indent="0" algn="l" rtl="0">
                        <a:spcBef>
                          <a:spcPts val="100"/>
                        </a:spcBef>
                        <a:spcAft>
                          <a:spcPts val="0"/>
                        </a:spcAft>
                        <a:buNone/>
                      </a:pPr>
                      <a:r>
                        <a:rPr lang="en-US" altLang="ja-JP" sz="800" dirty="0">
                          <a:solidFill>
                            <a:schemeClr val="dk1"/>
                          </a:solidFill>
                          <a:latin typeface="游ゴシック" panose="020B0400000000000000" pitchFamily="50" charset="-128"/>
                          <a:ea typeface="游ゴシック" panose="020B0400000000000000" pitchFamily="50" charset="-128"/>
                          <a:cs typeface="Meiryo"/>
                          <a:sym typeface="Meiryo"/>
                        </a:rPr>
                        <a:t>※</a:t>
                      </a:r>
                      <a:r>
                        <a:rPr lang="ja-JP" altLang="en-US" sz="800" dirty="0">
                          <a:solidFill>
                            <a:schemeClr val="dk1"/>
                          </a:solidFill>
                          <a:latin typeface="游ゴシック" panose="020B0400000000000000" pitchFamily="50" charset="-128"/>
                          <a:ea typeface="游ゴシック" panose="020B0400000000000000" pitchFamily="50" charset="-128"/>
                          <a:cs typeface="Meiryo"/>
                          <a:sym typeface="Meiryo"/>
                        </a:rPr>
                        <a:t>二子玉川蔦屋家電の展示時期は都度ご相談ください。</a:t>
                      </a:r>
                    </a:p>
                    <a:p>
                      <a:pPr marL="12700" lvl="0" indent="0" algn="l" rtl="0">
                        <a:spcBef>
                          <a:spcPts val="100"/>
                        </a:spcBef>
                        <a:spcAft>
                          <a:spcPts val="0"/>
                        </a:spcAft>
                        <a:buNone/>
                      </a:pPr>
                      <a:r>
                        <a:rPr lang="en-US" altLang="ja-JP" sz="800" dirty="0">
                          <a:solidFill>
                            <a:schemeClr val="dk1"/>
                          </a:solidFill>
                          <a:latin typeface="游ゴシック" panose="020B0400000000000000" pitchFamily="50" charset="-128"/>
                          <a:ea typeface="游ゴシック" panose="020B0400000000000000" pitchFamily="50" charset="-128"/>
                        </a:rPr>
                        <a:t>※</a:t>
                      </a:r>
                      <a:r>
                        <a:rPr lang="ja-JP" altLang="en-US" sz="800" dirty="0">
                          <a:solidFill>
                            <a:schemeClr val="dk1"/>
                          </a:solidFill>
                          <a:latin typeface="游ゴシック" panose="020B0400000000000000" pitchFamily="50" charset="-128"/>
                          <a:ea typeface="游ゴシック" panose="020B0400000000000000" pitchFamily="50" charset="-128"/>
                        </a:rPr>
                        <a:t>展示に必要な装飾・陳列準備、立ち合いは貴社でお願いいたします。</a:t>
                      </a:r>
                      <a:endParaRPr lang="ja-JP" altLang="en-US" sz="800" dirty="0">
                        <a:solidFill>
                          <a:schemeClr val="dk1"/>
                        </a:solidFill>
                        <a:latin typeface="游ゴシック" panose="020B0400000000000000" pitchFamily="50" charset="-128"/>
                        <a:ea typeface="游ゴシック" panose="020B0400000000000000" pitchFamily="50" charset="-128"/>
                        <a:cs typeface="Meiryo"/>
                        <a:sym typeface="Meiryo"/>
                      </a:endParaRPr>
                    </a:p>
                    <a:p>
                      <a:pPr marL="12700" lvl="0" indent="0" algn="l" rtl="0">
                        <a:spcBef>
                          <a:spcPts val="100"/>
                        </a:spcBef>
                        <a:spcAft>
                          <a:spcPts val="0"/>
                        </a:spcAft>
                        <a:buNone/>
                      </a:pPr>
                      <a:r>
                        <a:rPr lang="en-US" altLang="ja-JP" sz="800" dirty="0">
                          <a:solidFill>
                            <a:schemeClr val="dk1"/>
                          </a:solidFill>
                          <a:latin typeface="游ゴシック" panose="020B0400000000000000" pitchFamily="50" charset="-128"/>
                          <a:ea typeface="游ゴシック" panose="020B0400000000000000" pitchFamily="50" charset="-128"/>
                          <a:cs typeface="Meiryo"/>
                          <a:sym typeface="Meiryo"/>
                        </a:rPr>
                        <a:t>※</a:t>
                      </a:r>
                      <a:r>
                        <a:rPr lang="ja-JP" altLang="en-US" sz="800" dirty="0">
                          <a:solidFill>
                            <a:schemeClr val="dk1"/>
                          </a:solidFill>
                          <a:latin typeface="游ゴシック" panose="020B0400000000000000" pitchFamily="50" charset="-128"/>
                          <a:ea typeface="游ゴシック" panose="020B0400000000000000" pitchFamily="50" charset="-128"/>
                          <a:cs typeface="Meiryo"/>
                          <a:sym typeface="Meiryo"/>
                        </a:rPr>
                        <a:t>その他、ご質問は各営業担当までお問い合わせください。</a:t>
                      </a:r>
                      <a:endParaRPr lang="ja-JP" altLang="en-US" sz="800" dirty="0">
                        <a:solidFill>
                          <a:srgbClr val="FF0000"/>
                        </a:solidFill>
                        <a:latin typeface="游ゴシック" panose="020B0400000000000000" pitchFamily="50" charset="-128"/>
                        <a:ea typeface="游ゴシック" panose="020B0400000000000000" pitchFamily="50" charset="-128"/>
                        <a:cs typeface="Meiryo"/>
                        <a:sym typeface="Meiryo"/>
                      </a:endParaRPr>
                    </a:p>
                  </a:txBody>
                  <a:tcPr marL="91450" marR="91450" marT="45725" marB="4572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bl>
          </a:graphicData>
        </a:graphic>
      </p:graphicFrame>
      <p:sp>
        <p:nvSpPr>
          <p:cNvPr id="52" name="Google Shape;774;p27">
            <a:extLst>
              <a:ext uri="{FF2B5EF4-FFF2-40B4-BE49-F238E27FC236}">
                <a16:creationId xmlns:a16="http://schemas.microsoft.com/office/drawing/2014/main" id="{F3AB187A-9A1D-4943-64BA-0731C8CEE52A}"/>
              </a:ext>
            </a:extLst>
          </p:cNvPr>
          <p:cNvSpPr txBox="1"/>
          <p:nvPr/>
        </p:nvSpPr>
        <p:spPr>
          <a:xfrm>
            <a:off x="1730398" y="460258"/>
            <a:ext cx="7255141" cy="347688"/>
          </a:xfrm>
          <a:prstGeom prst="rect">
            <a:avLst/>
          </a:prstGeom>
          <a:noFill/>
          <a:ln>
            <a:noFill/>
          </a:ln>
        </p:spPr>
        <p:txBody>
          <a:bodyPr spcFirstLastPara="1" wrap="square" lIns="0" tIns="39525" rIns="0" bIns="0" anchor="t" anchorCtr="0">
            <a:spAutoFit/>
          </a:bodyPr>
          <a:lstStyle/>
          <a:p>
            <a:pPr marL="12700" marR="0" lvl="0" indent="0" algn="l" rtl="0">
              <a:lnSpc>
                <a:spcPct val="100000"/>
              </a:lnSpc>
              <a:spcBef>
                <a:spcPts val="0"/>
              </a:spcBef>
              <a:spcAft>
                <a:spcPts val="0"/>
              </a:spcAft>
              <a:buNone/>
            </a:pPr>
            <a:r>
              <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暮らしとおしゃれの編集室のタイアップ記事で紹介した商品を</a:t>
            </a:r>
            <a:r>
              <a:rPr lang="ja-JP" altLang="en-US" sz="10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蔦屋家電でポップアップ展示（</a:t>
            </a:r>
            <a:r>
              <a:rPr lang="en-US" altLang="ja-JP" sz="10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1</a:t>
            </a:r>
            <a:r>
              <a:rPr lang="ja-JP" altLang="en-US" sz="10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週間）できるメニュー</a:t>
            </a:r>
            <a:r>
              <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です。</a:t>
            </a:r>
            <a:endParaRPr lang="en-US" altLang="ja-JP"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ja-JP" altLang="en-US" sz="1000" dirty="0">
                <a:latin typeface="游ゴシック" panose="020B0400000000000000" pitchFamily="50" charset="-128"/>
                <a:ea typeface="游ゴシック" panose="020B0400000000000000" pitchFamily="50" charset="-128"/>
                <a:cs typeface="MS Gothic"/>
                <a:sym typeface="MS Gothic"/>
              </a:rPr>
              <a:t>展示の際のフライヤーなども制作いたします。</a:t>
            </a:r>
            <a:endParaRPr lang="en-US" altLang="ja-JP"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nvGrpSpPr>
          <p:cNvPr id="59" name="グループ化 58">
            <a:extLst>
              <a:ext uri="{FF2B5EF4-FFF2-40B4-BE49-F238E27FC236}">
                <a16:creationId xmlns:a16="http://schemas.microsoft.com/office/drawing/2014/main" id="{D2ABD588-17E4-45F9-74B8-E7529DC1F8DD}"/>
              </a:ext>
            </a:extLst>
          </p:cNvPr>
          <p:cNvGrpSpPr/>
          <p:nvPr/>
        </p:nvGrpSpPr>
        <p:grpSpPr>
          <a:xfrm>
            <a:off x="56468" y="1348792"/>
            <a:ext cx="4273480" cy="3697692"/>
            <a:chOff x="56468" y="1348792"/>
            <a:chExt cx="4273480" cy="3697692"/>
          </a:xfrm>
        </p:grpSpPr>
        <p:sp>
          <p:nvSpPr>
            <p:cNvPr id="37" name="Google Shape;697;p16">
              <a:extLst>
                <a:ext uri="{FF2B5EF4-FFF2-40B4-BE49-F238E27FC236}">
                  <a16:creationId xmlns:a16="http://schemas.microsoft.com/office/drawing/2014/main" id="{52C247B0-4757-37C1-A1AA-518EEABD88EB}"/>
                </a:ext>
              </a:extLst>
            </p:cNvPr>
            <p:cNvSpPr/>
            <p:nvPr/>
          </p:nvSpPr>
          <p:spPr>
            <a:xfrm>
              <a:off x="800237" y="1348792"/>
              <a:ext cx="3133027" cy="29847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ja-JP" sz="1300" b="1" i="0" u="none" strike="noStrike" cap="none" dirty="0">
                  <a:solidFill>
                    <a:srgbClr val="FF0000"/>
                  </a:solidFill>
                  <a:latin typeface="Meiryo"/>
                  <a:ea typeface="Meiryo"/>
                  <a:cs typeface="Meiryo"/>
                  <a:sym typeface="Meiryo"/>
                </a:rPr>
                <a:t>①〜</a:t>
              </a:r>
              <a:r>
                <a:rPr lang="ja-JP" altLang="en-US" sz="1300" b="1" i="0" u="none" strike="noStrike" cap="none" dirty="0">
                  <a:solidFill>
                    <a:srgbClr val="FF0000"/>
                  </a:solidFill>
                  <a:latin typeface="Meiryo"/>
                  <a:ea typeface="Meiryo"/>
                  <a:cs typeface="Meiryo"/>
                  <a:sym typeface="Meiryo"/>
                </a:rPr>
                <a:t>⑤</a:t>
              </a:r>
              <a:r>
                <a:rPr lang="ja-JP" sz="1300" b="1" i="0" u="none" strike="noStrike" cap="none" dirty="0">
                  <a:solidFill>
                    <a:srgbClr val="FF0000"/>
                  </a:solidFill>
                  <a:latin typeface="Meiryo"/>
                  <a:ea typeface="Meiryo"/>
                  <a:cs typeface="Meiryo"/>
                  <a:sym typeface="Meiryo"/>
                </a:rPr>
                <a:t>がセットになったメニューです</a:t>
              </a:r>
              <a:endParaRPr sz="2100" b="1" dirty="0">
                <a:solidFill>
                  <a:srgbClr val="FF0000"/>
                </a:solidFill>
                <a:latin typeface="Meiryo"/>
                <a:ea typeface="Meiryo"/>
                <a:cs typeface="Meiryo"/>
                <a:sym typeface="Meiryo"/>
              </a:endParaRPr>
            </a:p>
          </p:txBody>
        </p:sp>
        <p:pic>
          <p:nvPicPr>
            <p:cNvPr id="17" name="Google Shape;442;p18">
              <a:extLst>
                <a:ext uri="{FF2B5EF4-FFF2-40B4-BE49-F238E27FC236}">
                  <a16:creationId xmlns:a16="http://schemas.microsoft.com/office/drawing/2014/main" id="{28D28072-C397-3793-6801-C2B173D393A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0788" y="2135187"/>
              <a:ext cx="1153227" cy="285291"/>
            </a:xfrm>
            <a:prstGeom prst="rect">
              <a:avLst/>
            </a:prstGeom>
            <a:noFill/>
            <a:ln>
              <a:noFill/>
            </a:ln>
          </p:spPr>
        </p:pic>
        <p:grpSp>
          <p:nvGrpSpPr>
            <p:cNvPr id="2" name="グループ化 1">
              <a:extLst>
                <a:ext uri="{FF2B5EF4-FFF2-40B4-BE49-F238E27FC236}">
                  <a16:creationId xmlns:a16="http://schemas.microsoft.com/office/drawing/2014/main" id="{D48B8027-51D4-59A5-7219-111E1ECB8A2D}"/>
                </a:ext>
              </a:extLst>
            </p:cNvPr>
            <p:cNvGrpSpPr/>
            <p:nvPr/>
          </p:nvGrpSpPr>
          <p:grpSpPr>
            <a:xfrm>
              <a:off x="145413" y="2458005"/>
              <a:ext cx="1084529" cy="1571093"/>
              <a:chOff x="448436" y="1447771"/>
              <a:chExt cx="1485599" cy="2495583"/>
            </a:xfrm>
          </p:grpSpPr>
          <p:pic>
            <p:nvPicPr>
              <p:cNvPr id="18" name="Google Shape;717;p25">
                <a:extLst>
                  <a:ext uri="{FF2B5EF4-FFF2-40B4-BE49-F238E27FC236}">
                    <a16:creationId xmlns:a16="http://schemas.microsoft.com/office/drawing/2014/main" id="{2008A695-CF86-23A4-1F7D-6F8E7ED96497}"/>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8436" y="1447771"/>
                <a:ext cx="1485599" cy="2495583"/>
              </a:xfrm>
              <a:prstGeom prst="rect">
                <a:avLst/>
              </a:prstGeom>
              <a:noFill/>
              <a:ln>
                <a:noFill/>
              </a:ln>
              <a:effectLst>
                <a:outerShdw blurRad="50800" dist="38100" dir="2700000" algn="tl" rotWithShape="0">
                  <a:srgbClr val="000000">
                    <a:alpha val="40000"/>
                  </a:srgbClr>
                </a:outerShdw>
              </a:effectLst>
            </p:spPr>
          </p:pic>
          <p:sp>
            <p:nvSpPr>
              <p:cNvPr id="19" name="Google Shape;718;p25">
                <a:extLst>
                  <a:ext uri="{FF2B5EF4-FFF2-40B4-BE49-F238E27FC236}">
                    <a16:creationId xmlns:a16="http://schemas.microsoft.com/office/drawing/2014/main" id="{DF8DAEE9-B193-67BC-0070-E67FF75D076A}"/>
                  </a:ext>
                </a:extLst>
              </p:cNvPr>
              <p:cNvSpPr/>
              <p:nvPr/>
            </p:nvSpPr>
            <p:spPr>
              <a:xfrm>
                <a:off x="473640" y="1748165"/>
                <a:ext cx="959151" cy="2195189"/>
              </a:xfrm>
              <a:prstGeom prst="rect">
                <a:avLst/>
              </a:prstGeom>
              <a:solidFill>
                <a:srgbClr val="FF0000">
                  <a:alpha val="20000"/>
                </a:srgbClr>
              </a:solid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p:txBody>
          </p:sp>
        </p:grpSp>
        <p:sp>
          <p:nvSpPr>
            <p:cNvPr id="28" name="Google Shape;687;p16">
              <a:extLst>
                <a:ext uri="{FF2B5EF4-FFF2-40B4-BE49-F238E27FC236}">
                  <a16:creationId xmlns:a16="http://schemas.microsoft.com/office/drawing/2014/main" id="{ACA4139B-CB32-15EF-8D22-DFE676AF967F}"/>
                </a:ext>
              </a:extLst>
            </p:cNvPr>
            <p:cNvSpPr/>
            <p:nvPr/>
          </p:nvSpPr>
          <p:spPr>
            <a:xfrm>
              <a:off x="74112" y="1578451"/>
              <a:ext cx="1239000" cy="442500"/>
            </a:xfrm>
            <a:prstGeom prst="roundRect">
              <a:avLst>
                <a:gd name="adj" fmla="val 16667"/>
              </a:avLst>
            </a:prstGeom>
            <a:solidFill>
              <a:schemeClr val="lt1"/>
            </a:solidFill>
            <a:ln w="28575"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ja-JP" sz="1000" b="1" dirty="0">
                  <a:solidFill>
                    <a:schemeClr val="dk1"/>
                  </a:solidFill>
                  <a:latin typeface="Meiryo"/>
                  <a:ea typeface="Meiryo"/>
                  <a:cs typeface="Meiryo"/>
                  <a:sym typeface="Meiryo"/>
                </a:rPr>
                <a:t>①</a:t>
              </a:r>
              <a:r>
                <a:rPr lang="ja-JP" altLang="en-US" sz="1000" b="1" dirty="0">
                  <a:solidFill>
                    <a:schemeClr val="dk1"/>
                  </a:solidFill>
                  <a:latin typeface="Meiryo"/>
                  <a:ea typeface="Meiryo"/>
                  <a:cs typeface="Meiryo"/>
                  <a:sym typeface="Meiryo"/>
                </a:rPr>
                <a:t>記事</a:t>
              </a:r>
              <a:endParaRPr lang="en-US" altLang="ja-JP" sz="1000" b="1" dirty="0">
                <a:solidFill>
                  <a:schemeClr val="dk1"/>
                </a:solidFill>
                <a:latin typeface="Meiryo"/>
                <a:ea typeface="Meiryo"/>
                <a:cs typeface="Meiryo"/>
                <a:sym typeface="Meiryo"/>
              </a:endParaRPr>
            </a:p>
            <a:p>
              <a:pPr marL="0" marR="0" lvl="0" indent="0" algn="ctr" rtl="0">
                <a:spcBef>
                  <a:spcPts val="0"/>
                </a:spcBef>
                <a:spcAft>
                  <a:spcPts val="0"/>
                </a:spcAft>
                <a:buNone/>
              </a:pPr>
              <a:r>
                <a:rPr lang="ja-JP" sz="1000" b="1" dirty="0">
                  <a:solidFill>
                    <a:schemeClr val="dk1"/>
                  </a:solidFill>
                  <a:latin typeface="Meiryo"/>
                  <a:ea typeface="Meiryo"/>
                  <a:cs typeface="Meiryo"/>
                  <a:sym typeface="Meiryo"/>
                </a:rPr>
                <a:t>タイアップ</a:t>
              </a:r>
              <a:endParaRPr sz="1000" b="1" dirty="0">
                <a:solidFill>
                  <a:schemeClr val="lt1"/>
                </a:solidFill>
                <a:latin typeface="Meiryo"/>
                <a:ea typeface="Meiryo"/>
                <a:cs typeface="Meiryo"/>
                <a:sym typeface="Meiryo"/>
              </a:endParaRPr>
            </a:p>
          </p:txBody>
        </p:sp>
        <p:sp>
          <p:nvSpPr>
            <p:cNvPr id="31" name="Google Shape;689;p16">
              <a:extLst>
                <a:ext uri="{FF2B5EF4-FFF2-40B4-BE49-F238E27FC236}">
                  <a16:creationId xmlns:a16="http://schemas.microsoft.com/office/drawing/2014/main" id="{09BE9069-9A9D-AA41-6090-B9B4DF3B67C4}"/>
                </a:ext>
              </a:extLst>
            </p:cNvPr>
            <p:cNvSpPr/>
            <p:nvPr/>
          </p:nvSpPr>
          <p:spPr>
            <a:xfrm>
              <a:off x="1344698" y="1586761"/>
              <a:ext cx="1667434" cy="437023"/>
            </a:xfrm>
            <a:prstGeom prst="roundRect">
              <a:avLst>
                <a:gd name="adj" fmla="val 16667"/>
              </a:avLst>
            </a:prstGeom>
            <a:solidFill>
              <a:schemeClr val="lt1"/>
            </a:solidFill>
            <a:ln w="28575"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ja-JP" altLang="en-US" sz="1000" b="1" dirty="0">
                  <a:solidFill>
                    <a:schemeClr val="dk1"/>
                  </a:solidFill>
                  <a:latin typeface="Meiryo"/>
                  <a:ea typeface="Meiryo"/>
                  <a:cs typeface="Meiryo"/>
                  <a:sym typeface="Meiryo"/>
                </a:rPr>
                <a:t>③</a:t>
              </a:r>
              <a:r>
                <a:rPr lang="ja-JP" sz="1000" b="1" dirty="0">
                  <a:solidFill>
                    <a:schemeClr val="dk1"/>
                  </a:solidFill>
                  <a:latin typeface="Meiryo"/>
                  <a:ea typeface="Meiryo"/>
                  <a:cs typeface="Meiryo"/>
                  <a:sym typeface="Meiryo"/>
                </a:rPr>
                <a:t>二子玉川蔦屋家電展示</a:t>
              </a:r>
              <a:endParaRPr lang="en-US" altLang="ja-JP" sz="1000" b="1" dirty="0">
                <a:solidFill>
                  <a:schemeClr val="dk1"/>
                </a:solidFill>
                <a:latin typeface="Meiryo"/>
                <a:ea typeface="Meiryo"/>
                <a:cs typeface="Meiryo"/>
                <a:sym typeface="Meiryo"/>
              </a:endParaRPr>
            </a:p>
            <a:p>
              <a:pPr marL="0" marR="0" lvl="0" indent="0" algn="ctr" rtl="0">
                <a:spcBef>
                  <a:spcPts val="0"/>
                </a:spcBef>
                <a:spcAft>
                  <a:spcPts val="0"/>
                </a:spcAft>
                <a:buNone/>
              </a:pPr>
              <a:r>
                <a:rPr lang="ja-JP" sz="1000" b="1" dirty="0">
                  <a:solidFill>
                    <a:schemeClr val="dk1"/>
                  </a:solidFill>
                  <a:latin typeface="Meiryo"/>
                  <a:ea typeface="Meiryo"/>
                  <a:cs typeface="Meiryo"/>
                  <a:sym typeface="Meiryo"/>
                </a:rPr>
                <a:t>（1週間）</a:t>
              </a:r>
              <a:endParaRPr lang="en-US" altLang="ja-JP" sz="1000" b="1" dirty="0">
                <a:solidFill>
                  <a:schemeClr val="dk1"/>
                </a:solidFill>
                <a:latin typeface="Meiryo"/>
                <a:ea typeface="Meiryo"/>
                <a:cs typeface="Meiryo"/>
                <a:sym typeface="Meiryo"/>
              </a:endParaRPr>
            </a:p>
          </p:txBody>
        </p:sp>
        <p:sp>
          <p:nvSpPr>
            <p:cNvPr id="33" name="Google Shape;691;p16">
              <a:extLst>
                <a:ext uri="{FF2B5EF4-FFF2-40B4-BE49-F238E27FC236}">
                  <a16:creationId xmlns:a16="http://schemas.microsoft.com/office/drawing/2014/main" id="{E5632974-609F-1609-BD2D-F3A527958A77}"/>
                </a:ext>
              </a:extLst>
            </p:cNvPr>
            <p:cNvSpPr/>
            <p:nvPr/>
          </p:nvSpPr>
          <p:spPr>
            <a:xfrm>
              <a:off x="3065923" y="1590106"/>
              <a:ext cx="1264024" cy="559977"/>
            </a:xfrm>
            <a:prstGeom prst="roundRect">
              <a:avLst>
                <a:gd name="adj" fmla="val 16667"/>
              </a:avLst>
            </a:prstGeom>
            <a:solidFill>
              <a:schemeClr val="lt1"/>
            </a:solidFill>
            <a:ln w="28575"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ja-JP" altLang="en-US" sz="1000" b="1" dirty="0">
                  <a:solidFill>
                    <a:schemeClr val="dk1"/>
                  </a:solidFill>
                  <a:latin typeface="Meiryo"/>
                  <a:ea typeface="Meiryo"/>
                  <a:cs typeface="Meiryo"/>
                  <a:sym typeface="Meiryo"/>
                </a:rPr>
                <a:t>④</a:t>
              </a:r>
              <a:r>
                <a:rPr lang="ja-JP" sz="1000" b="1" dirty="0">
                  <a:solidFill>
                    <a:schemeClr val="dk1"/>
                  </a:solidFill>
                  <a:latin typeface="Meiryo"/>
                  <a:ea typeface="Meiryo"/>
                  <a:cs typeface="Meiryo"/>
                  <a:sym typeface="Meiryo"/>
                </a:rPr>
                <a:t>フライヤー制作</a:t>
              </a:r>
              <a:endParaRPr sz="1000" b="1" dirty="0">
                <a:solidFill>
                  <a:schemeClr val="dk1"/>
                </a:solidFill>
                <a:latin typeface="Meiryo"/>
                <a:ea typeface="Meiryo"/>
                <a:cs typeface="Meiryo"/>
                <a:sym typeface="Meiryo"/>
              </a:endParaRPr>
            </a:p>
            <a:p>
              <a:pPr marL="0" marR="0" lvl="0" indent="0" algn="ctr" rtl="0">
                <a:spcBef>
                  <a:spcPts val="0"/>
                </a:spcBef>
                <a:spcAft>
                  <a:spcPts val="0"/>
                </a:spcAft>
                <a:buNone/>
              </a:pPr>
              <a:r>
                <a:rPr lang="ja-JP" sz="800" b="1" dirty="0">
                  <a:solidFill>
                    <a:schemeClr val="dk1"/>
                  </a:solidFill>
                  <a:latin typeface="Meiryo"/>
                  <a:ea typeface="Meiryo"/>
                  <a:cs typeface="Meiryo"/>
                  <a:sym typeface="Meiryo"/>
                </a:rPr>
                <a:t>（蔦屋家電設置用）</a:t>
              </a:r>
              <a:endParaRPr sz="800" b="1" dirty="0">
                <a:solidFill>
                  <a:schemeClr val="lt1"/>
                </a:solidFill>
                <a:latin typeface="Meiryo"/>
                <a:ea typeface="Meiryo"/>
                <a:cs typeface="Meiryo"/>
                <a:sym typeface="Meiryo"/>
              </a:endParaRPr>
            </a:p>
          </p:txBody>
        </p:sp>
        <p:sp>
          <p:nvSpPr>
            <p:cNvPr id="34" name="Google Shape;694;p16">
              <a:extLst>
                <a:ext uri="{FF2B5EF4-FFF2-40B4-BE49-F238E27FC236}">
                  <a16:creationId xmlns:a16="http://schemas.microsoft.com/office/drawing/2014/main" id="{79CF04C3-DB86-9BFB-600C-AA3AC4E2D914}"/>
                </a:ext>
              </a:extLst>
            </p:cNvPr>
            <p:cNvSpPr/>
            <p:nvPr/>
          </p:nvSpPr>
          <p:spPr>
            <a:xfrm>
              <a:off x="56468" y="4207330"/>
              <a:ext cx="1274783" cy="456000"/>
            </a:xfrm>
            <a:prstGeom prst="roundRect">
              <a:avLst>
                <a:gd name="adj" fmla="val 16667"/>
              </a:avLst>
            </a:prstGeom>
            <a:solidFill>
              <a:schemeClr val="lt1"/>
            </a:solidFill>
            <a:ln w="28575"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ja-JP" sz="1000" b="1">
                  <a:solidFill>
                    <a:schemeClr val="dk1"/>
                  </a:solidFill>
                  <a:latin typeface="Meiryo"/>
                  <a:ea typeface="Meiryo"/>
                  <a:cs typeface="Meiryo"/>
                  <a:sym typeface="Meiryo"/>
                </a:rPr>
                <a:t>②各1回投稿</a:t>
              </a:r>
              <a:endParaRPr sz="1000" b="1">
                <a:solidFill>
                  <a:schemeClr val="dk1"/>
                </a:solidFill>
                <a:latin typeface="Meiryo"/>
                <a:ea typeface="Meiryo"/>
                <a:cs typeface="Meiryo"/>
                <a:sym typeface="Meiryo"/>
              </a:endParaRPr>
            </a:p>
            <a:p>
              <a:pPr marL="0" marR="0" lvl="0" indent="0" algn="ctr" rtl="0">
                <a:spcBef>
                  <a:spcPts val="0"/>
                </a:spcBef>
                <a:spcAft>
                  <a:spcPts val="0"/>
                </a:spcAft>
                <a:buNone/>
              </a:pPr>
              <a:r>
                <a:rPr lang="ja-JP" sz="1000" b="1">
                  <a:solidFill>
                    <a:schemeClr val="dk1"/>
                  </a:solidFill>
                  <a:latin typeface="Meiryo"/>
                  <a:ea typeface="Meiryo"/>
                  <a:cs typeface="Meiryo"/>
                  <a:sym typeface="Meiryo"/>
                </a:rPr>
                <a:t>（オーガニック）</a:t>
              </a:r>
              <a:endParaRPr sz="1000" b="1">
                <a:solidFill>
                  <a:schemeClr val="lt1"/>
                </a:solidFill>
                <a:latin typeface="Meiryo"/>
                <a:ea typeface="Meiryo"/>
                <a:cs typeface="Meiryo"/>
                <a:sym typeface="Meiryo"/>
              </a:endParaRPr>
            </a:p>
          </p:txBody>
        </p:sp>
        <p:pic>
          <p:nvPicPr>
            <p:cNvPr id="38" name="Google Shape;700;p16">
              <a:extLst>
                <a:ext uri="{FF2B5EF4-FFF2-40B4-BE49-F238E27FC236}">
                  <a16:creationId xmlns:a16="http://schemas.microsoft.com/office/drawing/2014/main" id="{B831D65A-1BAF-CBB7-06E2-8F189405FA91}"/>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62" y="4732096"/>
              <a:ext cx="349548" cy="314388"/>
            </a:xfrm>
            <a:prstGeom prst="rect">
              <a:avLst/>
            </a:prstGeom>
            <a:noFill/>
            <a:ln>
              <a:noFill/>
            </a:ln>
          </p:spPr>
        </p:pic>
        <p:pic>
          <p:nvPicPr>
            <p:cNvPr id="39" name="Google Shape;701;p16">
              <a:extLst>
                <a:ext uri="{FF2B5EF4-FFF2-40B4-BE49-F238E27FC236}">
                  <a16:creationId xmlns:a16="http://schemas.microsoft.com/office/drawing/2014/main" id="{FB11CE6F-D6A8-D02D-8935-A92E1876E615}"/>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37550" y="4725373"/>
              <a:ext cx="349548" cy="314388"/>
            </a:xfrm>
            <a:prstGeom prst="rect">
              <a:avLst/>
            </a:prstGeom>
            <a:noFill/>
            <a:ln>
              <a:noFill/>
            </a:ln>
          </p:spPr>
        </p:pic>
        <p:pic>
          <p:nvPicPr>
            <p:cNvPr id="42" name="Google Shape;702;p16">
              <a:extLst>
                <a:ext uri="{FF2B5EF4-FFF2-40B4-BE49-F238E27FC236}">
                  <a16:creationId xmlns:a16="http://schemas.microsoft.com/office/drawing/2014/main" id="{EB9E4D5C-8F90-E2A0-7F40-B84F2627C91C}"/>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51734" y="4726858"/>
              <a:ext cx="304869" cy="304869"/>
            </a:xfrm>
            <a:prstGeom prst="rect">
              <a:avLst/>
            </a:prstGeom>
            <a:noFill/>
            <a:ln>
              <a:noFill/>
            </a:ln>
          </p:spPr>
        </p:pic>
        <p:sp>
          <p:nvSpPr>
            <p:cNvPr id="48" name="Google Shape;713;p16">
              <a:extLst>
                <a:ext uri="{FF2B5EF4-FFF2-40B4-BE49-F238E27FC236}">
                  <a16:creationId xmlns:a16="http://schemas.microsoft.com/office/drawing/2014/main" id="{E0716D9E-CD16-BC69-1BE2-873133458170}"/>
                </a:ext>
              </a:extLst>
            </p:cNvPr>
            <p:cNvSpPr txBox="1"/>
            <p:nvPr/>
          </p:nvSpPr>
          <p:spPr>
            <a:xfrm>
              <a:off x="1267503" y="3517169"/>
              <a:ext cx="1729441" cy="3931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Clr>
                  <a:schemeClr val="dk1"/>
                </a:buClr>
                <a:buSzPts val="1100"/>
                <a:buFont typeface="Arial"/>
                <a:buNone/>
              </a:pPr>
              <a:r>
                <a:rPr lang="en-US" altLang="ja-JP" sz="800" dirty="0">
                  <a:solidFill>
                    <a:schemeClr val="dk1"/>
                  </a:solidFill>
                  <a:latin typeface="游ゴシック" panose="020B0400000000000000" pitchFamily="50" charset="-128"/>
                  <a:ea typeface="游ゴシック" panose="020B0400000000000000" pitchFamily="50" charset="-128"/>
                </a:rPr>
                <a:t>※</a:t>
              </a:r>
              <a:r>
                <a:rPr lang="ja-JP" altLang="en-US" sz="800" dirty="0">
                  <a:solidFill>
                    <a:schemeClr val="dk1"/>
                  </a:solidFill>
                  <a:latin typeface="游ゴシック" panose="020B0400000000000000" pitchFamily="50" charset="-128"/>
                  <a:ea typeface="游ゴシック" panose="020B0400000000000000" pitchFamily="50" charset="-128"/>
                </a:rPr>
                <a:t>事例：</a:t>
              </a:r>
              <a:r>
                <a:rPr lang="en-US" altLang="ja-JP" sz="800" dirty="0">
                  <a:solidFill>
                    <a:schemeClr val="dk1"/>
                  </a:solidFill>
                  <a:latin typeface="游ゴシック" panose="020B0400000000000000" pitchFamily="50" charset="-128"/>
                  <a:ea typeface="游ゴシック" panose="020B0400000000000000" pitchFamily="50" charset="-128"/>
                </a:rPr>
                <a:t>2023</a:t>
              </a:r>
              <a:r>
                <a:rPr lang="ja-JP" altLang="en-US" sz="800" dirty="0">
                  <a:solidFill>
                    <a:schemeClr val="dk1"/>
                  </a:solidFill>
                  <a:latin typeface="游ゴシック" panose="020B0400000000000000" pitchFamily="50" charset="-128"/>
                  <a:ea typeface="游ゴシック" panose="020B0400000000000000" pitchFamily="50" charset="-128"/>
                </a:rPr>
                <a:t>年</a:t>
              </a:r>
              <a:r>
                <a:rPr lang="en-US" altLang="ja-JP" sz="800" dirty="0">
                  <a:solidFill>
                    <a:schemeClr val="dk1"/>
                  </a:solidFill>
                  <a:latin typeface="游ゴシック" panose="020B0400000000000000" pitchFamily="50" charset="-128"/>
                  <a:ea typeface="游ゴシック" panose="020B0400000000000000" pitchFamily="50" charset="-128"/>
                </a:rPr>
                <a:t>12</a:t>
              </a:r>
              <a:r>
                <a:rPr lang="ja-JP" altLang="en-US" sz="800" dirty="0">
                  <a:solidFill>
                    <a:schemeClr val="dk1"/>
                  </a:solidFill>
                  <a:latin typeface="游ゴシック" panose="020B0400000000000000" pitchFamily="50" charset="-128"/>
                  <a:ea typeface="游ゴシック" panose="020B0400000000000000" pitchFamily="50" charset="-128"/>
                </a:rPr>
                <a:t>月（</a:t>
              </a:r>
              <a:r>
                <a:rPr lang="en-US" altLang="ja-JP" sz="800" dirty="0">
                  <a:solidFill>
                    <a:schemeClr val="dk1"/>
                  </a:solidFill>
                  <a:latin typeface="游ゴシック" panose="020B0400000000000000" pitchFamily="50" charset="-128"/>
                  <a:ea typeface="游ゴシック" panose="020B0400000000000000" pitchFamily="50" charset="-128"/>
                </a:rPr>
                <a:t>2</a:t>
              </a:r>
              <a:r>
                <a:rPr lang="ja-JP" altLang="en-US" sz="800" dirty="0">
                  <a:solidFill>
                    <a:schemeClr val="dk1"/>
                  </a:solidFill>
                  <a:latin typeface="游ゴシック" panose="020B0400000000000000" pitchFamily="50" charset="-128"/>
                  <a:ea typeface="游ゴシック" panose="020B0400000000000000" pitchFamily="50" charset="-128"/>
                </a:rPr>
                <a:t>週間）</a:t>
              </a:r>
              <a:endParaRPr lang="en-US" altLang="ja-JP" sz="800" dirty="0">
                <a:solidFill>
                  <a:schemeClr val="dk1"/>
                </a:solidFill>
                <a:latin typeface="游ゴシック" panose="020B0400000000000000" pitchFamily="50" charset="-128"/>
                <a:ea typeface="游ゴシック" panose="020B0400000000000000" pitchFamily="50" charset="-128"/>
              </a:endParaRPr>
            </a:p>
            <a:p>
              <a:pPr marL="0" lvl="0" indent="0" algn="l" rtl="0">
                <a:lnSpc>
                  <a:spcPct val="115000"/>
                </a:lnSpc>
                <a:spcBef>
                  <a:spcPts val="0"/>
                </a:spcBef>
                <a:spcAft>
                  <a:spcPts val="0"/>
                </a:spcAft>
                <a:buClr>
                  <a:schemeClr val="dk1"/>
                </a:buClr>
                <a:buSzPts val="1100"/>
                <a:buFont typeface="Arial"/>
                <a:buNone/>
              </a:pPr>
              <a:r>
                <a:rPr lang="en-US" altLang="ja-JP" sz="900" dirty="0">
                  <a:solidFill>
                    <a:schemeClr val="dk1"/>
                  </a:solidFill>
                  <a:latin typeface="游ゴシック" panose="020B0400000000000000" pitchFamily="50" charset="-128"/>
                  <a:ea typeface="游ゴシック" panose="020B0400000000000000" pitchFamily="50" charset="-128"/>
                </a:rPr>
                <a:t>※</a:t>
              </a:r>
              <a:r>
                <a:rPr lang="ja-JP" altLang="en-US" sz="900" dirty="0">
                  <a:solidFill>
                    <a:schemeClr val="dk1"/>
                  </a:solidFill>
                  <a:latin typeface="游ゴシック" panose="020B0400000000000000" pitchFamily="50" charset="-128"/>
                  <a:ea typeface="游ゴシック" panose="020B0400000000000000" pitchFamily="50" charset="-128"/>
                </a:rPr>
                <a:t>展示場所は都度相談</a:t>
              </a:r>
              <a:endParaRPr lang="en-US" altLang="ja-JP" sz="900" dirty="0">
                <a:solidFill>
                  <a:schemeClr val="dk1"/>
                </a:solidFill>
                <a:latin typeface="游ゴシック" panose="020B0400000000000000" pitchFamily="50" charset="-128"/>
                <a:ea typeface="游ゴシック" panose="020B0400000000000000" pitchFamily="50" charset="-128"/>
              </a:endParaRPr>
            </a:p>
          </p:txBody>
        </p:sp>
        <p:sp>
          <p:nvSpPr>
            <p:cNvPr id="30" name="Google Shape;691;p16">
              <a:extLst>
                <a:ext uri="{FF2B5EF4-FFF2-40B4-BE49-F238E27FC236}">
                  <a16:creationId xmlns:a16="http://schemas.microsoft.com/office/drawing/2014/main" id="{598A38B2-E767-9DC6-7531-BBF29BF48C71}"/>
                </a:ext>
              </a:extLst>
            </p:cNvPr>
            <p:cNvSpPr/>
            <p:nvPr/>
          </p:nvSpPr>
          <p:spPr>
            <a:xfrm>
              <a:off x="3095802" y="2199707"/>
              <a:ext cx="1220704" cy="559977"/>
            </a:xfrm>
            <a:prstGeom prst="roundRect">
              <a:avLst>
                <a:gd name="adj" fmla="val 16667"/>
              </a:avLst>
            </a:prstGeom>
            <a:solidFill>
              <a:schemeClr val="lt1"/>
            </a:solidFill>
            <a:ln w="28575"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ja-JP" altLang="en-US" sz="1000" b="1" dirty="0">
                  <a:solidFill>
                    <a:schemeClr val="dk1"/>
                  </a:solidFill>
                  <a:latin typeface="Meiryo"/>
                  <a:ea typeface="Meiryo"/>
                  <a:cs typeface="Meiryo"/>
                  <a:sym typeface="Meiryo"/>
                </a:rPr>
                <a:t>⑤テーブル前</a:t>
              </a:r>
              <a:endParaRPr lang="en-US" altLang="ja-JP" sz="1000" b="1" dirty="0">
                <a:solidFill>
                  <a:schemeClr val="dk1"/>
                </a:solidFill>
                <a:latin typeface="Meiryo"/>
                <a:ea typeface="Meiryo"/>
                <a:cs typeface="Meiryo"/>
                <a:sym typeface="Meiryo"/>
              </a:endParaRPr>
            </a:p>
            <a:p>
              <a:pPr marL="0" marR="0" lvl="0" indent="0" algn="ctr" rtl="0">
                <a:spcBef>
                  <a:spcPts val="0"/>
                </a:spcBef>
                <a:spcAft>
                  <a:spcPts val="0"/>
                </a:spcAft>
                <a:buNone/>
              </a:pPr>
              <a:r>
                <a:rPr lang="ja-JP" altLang="en-US" sz="1000" b="1" dirty="0">
                  <a:solidFill>
                    <a:schemeClr val="dk1"/>
                  </a:solidFill>
                  <a:latin typeface="Meiryo"/>
                  <a:ea typeface="Meiryo"/>
                  <a:cs typeface="Meiryo"/>
                  <a:sym typeface="Meiryo"/>
                </a:rPr>
                <a:t>パネル</a:t>
              </a:r>
              <a:r>
                <a:rPr lang="ja-JP" sz="1000" b="1" dirty="0">
                  <a:solidFill>
                    <a:schemeClr val="dk1"/>
                  </a:solidFill>
                  <a:latin typeface="Meiryo"/>
                  <a:ea typeface="Meiryo"/>
                  <a:cs typeface="Meiryo"/>
                  <a:sym typeface="Meiryo"/>
                </a:rPr>
                <a:t>制作</a:t>
              </a:r>
              <a:endParaRPr sz="1000" b="1" dirty="0">
                <a:solidFill>
                  <a:schemeClr val="dk1"/>
                </a:solidFill>
                <a:latin typeface="Meiryo"/>
                <a:ea typeface="Meiryo"/>
                <a:cs typeface="Meiryo"/>
                <a:sym typeface="Meiryo"/>
              </a:endParaRPr>
            </a:p>
            <a:p>
              <a:pPr marL="0" marR="0" lvl="0" indent="0" algn="ctr" rtl="0">
                <a:spcBef>
                  <a:spcPts val="0"/>
                </a:spcBef>
                <a:spcAft>
                  <a:spcPts val="0"/>
                </a:spcAft>
                <a:buNone/>
              </a:pPr>
              <a:r>
                <a:rPr lang="ja-JP" sz="800" b="1" dirty="0">
                  <a:solidFill>
                    <a:schemeClr val="dk1"/>
                  </a:solidFill>
                  <a:latin typeface="Meiryo"/>
                  <a:ea typeface="Meiryo"/>
                  <a:cs typeface="Meiryo"/>
                  <a:sym typeface="Meiryo"/>
                </a:rPr>
                <a:t>（蔦屋家電設置用）</a:t>
              </a:r>
              <a:endParaRPr sz="800" b="1" dirty="0">
                <a:solidFill>
                  <a:schemeClr val="lt1"/>
                </a:solidFill>
                <a:latin typeface="Meiryo"/>
                <a:ea typeface="Meiryo"/>
                <a:cs typeface="Meiryo"/>
                <a:sym typeface="Meiryo"/>
              </a:endParaRPr>
            </a:p>
          </p:txBody>
        </p:sp>
        <p:sp>
          <p:nvSpPr>
            <p:cNvPr id="6" name="吹き出し: 円形 5">
              <a:extLst>
                <a:ext uri="{FF2B5EF4-FFF2-40B4-BE49-F238E27FC236}">
                  <a16:creationId xmlns:a16="http://schemas.microsoft.com/office/drawing/2014/main" id="{AAA2081B-2C8E-C500-0297-BEB842044FAB}"/>
                </a:ext>
              </a:extLst>
            </p:cNvPr>
            <p:cNvSpPr/>
            <p:nvPr/>
          </p:nvSpPr>
          <p:spPr>
            <a:xfrm>
              <a:off x="1484407" y="3959342"/>
              <a:ext cx="1460495" cy="612648"/>
            </a:xfrm>
            <a:prstGeom prst="wedgeEllipseCallout">
              <a:avLst>
                <a:gd name="adj1" fmla="val 24671"/>
                <a:gd name="adj2" fmla="val -70586"/>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a:solidFill>
                    <a:schemeClr val="tx1"/>
                  </a:solidFill>
                  <a:latin typeface="游ゴシック" panose="020B0400000000000000" pitchFamily="50" charset="-128"/>
                  <a:ea typeface="游ゴシック" panose="020B0400000000000000" pitchFamily="50" charset="-128"/>
                </a:rPr>
                <a:t>【</a:t>
              </a:r>
              <a:r>
                <a:rPr kumimoji="1" lang="ja-JP" altLang="en-US" sz="700" dirty="0">
                  <a:solidFill>
                    <a:schemeClr val="tx1"/>
                  </a:solidFill>
                  <a:latin typeface="游ゴシック" panose="020B0400000000000000" pitchFamily="50" charset="-128"/>
                  <a:ea typeface="游ゴシック" panose="020B0400000000000000" pitchFamily="50" charset="-128"/>
                </a:rPr>
                <a:t>蔦屋家電内告知</a:t>
              </a:r>
              <a:r>
                <a:rPr kumimoji="1" lang="en-US" altLang="ja-JP" sz="700" dirty="0">
                  <a:solidFill>
                    <a:schemeClr val="tx1"/>
                  </a:solidFill>
                  <a:latin typeface="游ゴシック" panose="020B0400000000000000" pitchFamily="50" charset="-128"/>
                  <a:ea typeface="游ゴシック" panose="020B0400000000000000" pitchFamily="50" charset="-128"/>
                </a:rPr>
                <a:t>】</a:t>
              </a:r>
            </a:p>
            <a:p>
              <a:pPr algn="ctr"/>
              <a:r>
                <a:rPr kumimoji="1" lang="en-US" altLang="ja-JP" sz="700" dirty="0">
                  <a:solidFill>
                    <a:schemeClr val="tx1"/>
                  </a:solidFill>
                  <a:latin typeface="游ゴシック" panose="020B0400000000000000" pitchFamily="50" charset="-128"/>
                  <a:ea typeface="游ゴシック" panose="020B0400000000000000" pitchFamily="50" charset="-128"/>
                </a:rPr>
                <a:t>HP/SNS/</a:t>
              </a:r>
              <a:r>
                <a:rPr kumimoji="1" lang="ja-JP" altLang="en-US" sz="700" dirty="0">
                  <a:solidFill>
                    <a:schemeClr val="tx1"/>
                  </a:solidFill>
                  <a:latin typeface="游ゴシック" panose="020B0400000000000000" pitchFamily="50" charset="-128"/>
                  <a:ea typeface="游ゴシック" panose="020B0400000000000000" pitchFamily="50" charset="-128"/>
                </a:rPr>
                <a:t>館内デジタルサイネージ等</a:t>
              </a:r>
              <a:endParaRPr kumimoji="1" lang="en-US" altLang="ja-JP" sz="700"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700" dirty="0">
                  <a:solidFill>
                    <a:schemeClr val="tx1"/>
                  </a:solidFill>
                  <a:latin typeface="游ゴシック" panose="020B0400000000000000" pitchFamily="50" charset="-128"/>
                  <a:ea typeface="游ゴシック" panose="020B0400000000000000" pitchFamily="50" charset="-128"/>
                </a:rPr>
                <a:t>（予定）</a:t>
              </a:r>
              <a:endParaRPr kumimoji="1" lang="en-US" altLang="ja-JP" sz="700" dirty="0">
                <a:solidFill>
                  <a:schemeClr val="tx1"/>
                </a:solidFill>
                <a:latin typeface="游ゴシック" panose="020B0400000000000000" pitchFamily="50" charset="-128"/>
                <a:ea typeface="游ゴシック" panose="020B0400000000000000" pitchFamily="50" charset="-128"/>
              </a:endParaRPr>
            </a:p>
          </p:txBody>
        </p:sp>
        <p:pic>
          <p:nvPicPr>
            <p:cNvPr id="8" name="図 7">
              <a:extLst>
                <a:ext uri="{FF2B5EF4-FFF2-40B4-BE49-F238E27FC236}">
                  <a16:creationId xmlns:a16="http://schemas.microsoft.com/office/drawing/2014/main" id="{A0D8A25B-9DE5-68F5-D8C7-3F4D4F8E0A8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609997" y="2217420"/>
              <a:ext cx="984605" cy="1269401"/>
            </a:xfrm>
            <a:prstGeom prst="rect">
              <a:avLst/>
            </a:prstGeom>
          </p:spPr>
        </p:pic>
        <p:sp>
          <p:nvSpPr>
            <p:cNvPr id="9" name="楕円 8">
              <a:extLst>
                <a:ext uri="{FF2B5EF4-FFF2-40B4-BE49-F238E27FC236}">
                  <a16:creationId xmlns:a16="http://schemas.microsoft.com/office/drawing/2014/main" id="{B32B85FE-B457-342F-B13A-4692F46BFB6E}"/>
                </a:ext>
              </a:extLst>
            </p:cNvPr>
            <p:cNvSpPr/>
            <p:nvPr/>
          </p:nvSpPr>
          <p:spPr>
            <a:xfrm>
              <a:off x="2207252" y="2519998"/>
              <a:ext cx="340360" cy="34036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24313C16-65FC-B15D-326D-0DE6ABF2659B}"/>
                </a:ext>
              </a:extLst>
            </p:cNvPr>
            <p:cNvSpPr/>
            <p:nvPr/>
          </p:nvSpPr>
          <p:spPr>
            <a:xfrm>
              <a:off x="1907454" y="2780445"/>
              <a:ext cx="175199" cy="19485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1" name="直線コネクタ 10">
              <a:extLst>
                <a:ext uri="{FF2B5EF4-FFF2-40B4-BE49-F238E27FC236}">
                  <a16:creationId xmlns:a16="http://schemas.microsoft.com/office/drawing/2014/main" id="{0FC6C538-8987-A935-95D6-204DFD48FB49}"/>
                </a:ext>
              </a:extLst>
            </p:cNvPr>
            <p:cNvCxnSpPr>
              <a:cxnSpLocks/>
              <a:stCxn id="9" idx="6"/>
              <a:endCxn id="30" idx="1"/>
            </p:cNvCxnSpPr>
            <p:nvPr/>
          </p:nvCxnSpPr>
          <p:spPr>
            <a:xfrm flipV="1">
              <a:off x="2547612" y="2479696"/>
              <a:ext cx="548190" cy="2104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コネクタ: カギ線 14">
              <a:extLst>
                <a:ext uri="{FF2B5EF4-FFF2-40B4-BE49-F238E27FC236}">
                  <a16:creationId xmlns:a16="http://schemas.microsoft.com/office/drawing/2014/main" id="{EE5E98F9-BF6D-89B8-7B36-FCF14AC91B19}"/>
                </a:ext>
              </a:extLst>
            </p:cNvPr>
            <p:cNvCxnSpPr>
              <a:cxnSpLocks/>
              <a:stCxn id="35" idx="0"/>
            </p:cNvCxnSpPr>
            <p:nvPr/>
          </p:nvCxnSpPr>
          <p:spPr>
            <a:xfrm rot="5400000" flipH="1" flipV="1">
              <a:off x="2253009" y="1853234"/>
              <a:ext cx="669257" cy="1185167"/>
            </a:xfrm>
            <a:prstGeom prst="bentConnector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C02246E5-5EA3-CB62-8980-9D5D2BFDAD58}"/>
                </a:ext>
              </a:extLst>
            </p:cNvPr>
            <p:cNvCxnSpPr/>
            <p:nvPr/>
          </p:nvCxnSpPr>
          <p:spPr>
            <a:xfrm>
              <a:off x="2480982" y="330797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8D880E5C-DB6B-925E-5C75-E7E13A3277EE}"/>
                </a:ext>
              </a:extLst>
            </p:cNvPr>
            <p:cNvCxnSpPr>
              <a:cxnSpLocks/>
            </p:cNvCxnSpPr>
            <p:nvPr/>
          </p:nvCxnSpPr>
          <p:spPr>
            <a:xfrm flipH="1">
              <a:off x="2427190" y="3321424"/>
              <a:ext cx="658906"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0A19C28F-F1E1-0DAC-633B-C7F7791E702E}"/>
                </a:ext>
              </a:extLst>
            </p:cNvPr>
            <p:cNvSpPr/>
            <p:nvPr/>
          </p:nvSpPr>
          <p:spPr>
            <a:xfrm>
              <a:off x="3012136" y="3079368"/>
              <a:ext cx="1317812" cy="1499347"/>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游ゴシック" panose="020B0400000000000000" pitchFamily="50" charset="-128"/>
                  <a:ea typeface="游ゴシック" panose="020B0400000000000000" pitchFamily="50" charset="-128"/>
                </a:rPr>
                <a:t>オプションですが</a:t>
              </a:r>
              <a:endParaRPr kumimoji="1" lang="en-US" altLang="ja-JP" sz="900" dirty="0">
                <a:solidFill>
                  <a:schemeClr val="tx1"/>
                </a:solidFill>
                <a:latin typeface="游ゴシック" panose="020B0400000000000000" pitchFamily="50" charset="-128"/>
                <a:ea typeface="游ゴシック" panose="020B0400000000000000" pitchFamily="50" charset="-128"/>
              </a:endParaRPr>
            </a:p>
            <a:p>
              <a:r>
                <a:rPr kumimoji="1" lang="ja-JP" altLang="en-US" sz="900" dirty="0">
                  <a:solidFill>
                    <a:schemeClr val="tx1"/>
                  </a:solidFill>
                  <a:latin typeface="游ゴシック" panose="020B0400000000000000" pitchFamily="50" charset="-128"/>
                  <a:ea typeface="游ゴシック" panose="020B0400000000000000" pitchFamily="50" charset="-128"/>
                </a:rPr>
                <a:t>都度ご相談下さい。</a:t>
              </a:r>
              <a:endParaRPr kumimoji="1" lang="en-US" altLang="ja-JP" sz="900" dirty="0">
                <a:solidFill>
                  <a:schemeClr val="tx1"/>
                </a:solidFill>
                <a:latin typeface="游ゴシック" panose="020B0400000000000000" pitchFamily="50" charset="-128"/>
                <a:ea typeface="游ゴシック" panose="020B0400000000000000" pitchFamily="50" charset="-128"/>
              </a:endParaRPr>
            </a:p>
            <a:p>
              <a:endParaRPr kumimoji="1" lang="en-US" altLang="ja-JP" sz="900" dirty="0">
                <a:solidFill>
                  <a:schemeClr val="tx1"/>
                </a:solidFill>
                <a:latin typeface="游ゴシック" panose="020B0400000000000000" pitchFamily="50" charset="-128"/>
                <a:ea typeface="游ゴシック" panose="020B0400000000000000" pitchFamily="50" charset="-128"/>
              </a:endParaRPr>
            </a:p>
            <a:p>
              <a:r>
                <a:rPr kumimoji="1" lang="ja-JP" altLang="en-US" sz="900" dirty="0">
                  <a:solidFill>
                    <a:schemeClr val="tx1"/>
                  </a:solidFill>
                  <a:latin typeface="游ゴシック" panose="020B0400000000000000" pitchFamily="50" charset="-128"/>
                  <a:ea typeface="游ゴシック" panose="020B0400000000000000" pitchFamily="50" charset="-128"/>
                </a:rPr>
                <a:t>・テーブル腰巻制作</a:t>
              </a:r>
              <a:endParaRPr kumimoji="1" lang="en-US" altLang="ja-JP" sz="900" dirty="0">
                <a:solidFill>
                  <a:schemeClr val="tx1"/>
                </a:solidFill>
                <a:latin typeface="游ゴシック" panose="020B0400000000000000" pitchFamily="50" charset="-128"/>
                <a:ea typeface="游ゴシック" panose="020B0400000000000000" pitchFamily="50" charset="-128"/>
              </a:endParaRPr>
            </a:p>
            <a:p>
              <a:r>
                <a:rPr kumimoji="1" lang="ja-JP" altLang="en-US" sz="900" dirty="0">
                  <a:solidFill>
                    <a:schemeClr val="tx1"/>
                  </a:solidFill>
                  <a:latin typeface="游ゴシック" panose="020B0400000000000000" pitchFamily="50" charset="-128"/>
                  <a:ea typeface="游ゴシック" panose="020B0400000000000000" pitchFamily="50" charset="-128"/>
                </a:rPr>
                <a:t>・試飲販売</a:t>
              </a:r>
              <a:endParaRPr kumimoji="1" lang="en-US" altLang="ja-JP" sz="900" dirty="0">
                <a:solidFill>
                  <a:schemeClr val="tx1"/>
                </a:solidFill>
                <a:latin typeface="游ゴシック" panose="020B0400000000000000" pitchFamily="50" charset="-128"/>
                <a:ea typeface="游ゴシック" panose="020B0400000000000000" pitchFamily="50" charset="-128"/>
              </a:endParaRPr>
            </a:p>
            <a:p>
              <a:r>
                <a:rPr kumimoji="1" lang="ja-JP" altLang="en-US" sz="900" dirty="0">
                  <a:solidFill>
                    <a:schemeClr val="tx1"/>
                  </a:solidFill>
                  <a:latin typeface="游ゴシック" panose="020B0400000000000000" pitchFamily="50" charset="-128"/>
                  <a:ea typeface="游ゴシック" panose="020B0400000000000000" pitchFamily="50" charset="-128"/>
                </a:rPr>
                <a:t>・トークイベント</a:t>
              </a:r>
              <a:endParaRPr kumimoji="1" lang="en-US" altLang="ja-JP" sz="900" dirty="0">
                <a:solidFill>
                  <a:schemeClr val="tx1"/>
                </a:solidFill>
                <a:latin typeface="游ゴシック" panose="020B0400000000000000" pitchFamily="50" charset="-128"/>
                <a:ea typeface="游ゴシック" panose="020B0400000000000000" pitchFamily="50" charset="-128"/>
              </a:endParaRPr>
            </a:p>
            <a:p>
              <a:r>
                <a:rPr kumimoji="1" lang="ja-JP" altLang="en-US" sz="900" dirty="0">
                  <a:solidFill>
                    <a:schemeClr val="tx1"/>
                  </a:solidFill>
                  <a:latin typeface="游ゴシック" panose="020B0400000000000000" pitchFamily="50" charset="-128"/>
                  <a:ea typeface="游ゴシック" panose="020B0400000000000000" pitchFamily="50" charset="-128"/>
                </a:rPr>
                <a:t>・記事ブースト</a:t>
              </a:r>
              <a:endParaRPr kumimoji="1" lang="en-US" altLang="ja-JP" sz="900" dirty="0">
                <a:solidFill>
                  <a:schemeClr val="tx1"/>
                </a:solidFill>
                <a:latin typeface="游ゴシック" panose="020B0400000000000000" pitchFamily="50" charset="-128"/>
                <a:ea typeface="游ゴシック" panose="020B0400000000000000" pitchFamily="50" charset="-128"/>
              </a:endParaRPr>
            </a:p>
            <a:p>
              <a:r>
                <a:rPr kumimoji="1" lang="ja-JP" altLang="en-US" sz="900" dirty="0">
                  <a:solidFill>
                    <a:schemeClr val="tx1"/>
                  </a:solidFill>
                  <a:latin typeface="游ゴシック" panose="020B0400000000000000" pitchFamily="50" charset="-128"/>
                  <a:ea typeface="游ゴシック" panose="020B0400000000000000" pitchFamily="50" charset="-128"/>
                </a:rPr>
                <a:t>他</a:t>
              </a:r>
            </a:p>
          </p:txBody>
        </p:sp>
      </p:grpSp>
    </p:spTree>
    <p:extLst>
      <p:ext uri="{BB962C8B-B14F-4D97-AF65-F5344CB8AC3E}">
        <p14:creationId xmlns:p14="http://schemas.microsoft.com/office/powerpoint/2010/main" val="688313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8" name="Google Shape;108;p3"/>
          <p:cNvSpPr txBox="1">
            <a:spLocks noGrp="1"/>
          </p:cNvSpPr>
          <p:nvPr>
            <p:ph type="sldNum" idx="12"/>
          </p:nvPr>
        </p:nvSpPr>
        <p:spPr>
          <a:xfrm>
            <a:off x="8806814" y="4883889"/>
            <a:ext cx="265125" cy="158012"/>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ltLang="ja"/>
              <a:pPr/>
              <a:t>3</a:t>
            </a:fld>
            <a:endParaRPr/>
          </a:p>
        </p:txBody>
      </p:sp>
      <p:grpSp>
        <p:nvGrpSpPr>
          <p:cNvPr id="2" name="グループ化 1">
            <a:extLst>
              <a:ext uri="{FF2B5EF4-FFF2-40B4-BE49-F238E27FC236}">
                <a16:creationId xmlns:a16="http://schemas.microsoft.com/office/drawing/2014/main" id="{D4D57C1E-88A0-C3A5-E92A-63762A81DA66}"/>
              </a:ext>
            </a:extLst>
          </p:cNvPr>
          <p:cNvGrpSpPr/>
          <p:nvPr/>
        </p:nvGrpSpPr>
        <p:grpSpPr>
          <a:xfrm>
            <a:off x="605308" y="213748"/>
            <a:ext cx="7926947" cy="4765954"/>
            <a:chOff x="605308" y="213748"/>
            <a:chExt cx="7926947" cy="4765954"/>
          </a:xfrm>
        </p:grpSpPr>
        <p:sp>
          <p:nvSpPr>
            <p:cNvPr id="100" name="Google Shape;100;p3"/>
            <p:cNvSpPr txBox="1"/>
            <p:nvPr/>
          </p:nvSpPr>
          <p:spPr>
            <a:xfrm>
              <a:off x="3267041" y="213748"/>
              <a:ext cx="2609923" cy="194284"/>
            </a:xfrm>
            <a:prstGeom prst="rect">
              <a:avLst/>
            </a:prstGeom>
            <a:noFill/>
            <a:ln>
              <a:noFill/>
            </a:ln>
          </p:spPr>
          <p:txBody>
            <a:bodyPr spcFirstLastPara="1" wrap="square" lIns="0" tIns="9525" rIns="0" bIns="0" anchor="t" anchorCtr="0">
              <a:spAutoFit/>
            </a:bodyPr>
            <a:lstStyle/>
            <a:p>
              <a:pPr marL="12700" algn="ctr"/>
              <a:r>
                <a:rPr lang="en-US" altLang="ja" sz="1200" b="1" u="sng" dirty="0">
                  <a:latin typeface="游ゴシック" panose="020B0400000000000000" pitchFamily="50" charset="-128"/>
                  <a:ea typeface="游ゴシック" panose="020B0400000000000000" pitchFamily="50" charset="-128"/>
                  <a:cs typeface="MS Gothic"/>
                  <a:sym typeface="MS Gothic"/>
                </a:rPr>
                <a:t>『</a:t>
              </a:r>
              <a:r>
                <a:rPr lang="ja" altLang="en-US" sz="1200" b="1" u="sng" dirty="0">
                  <a:latin typeface="游ゴシック" panose="020B0400000000000000" pitchFamily="50" charset="-128"/>
                  <a:ea typeface="游ゴシック" panose="020B0400000000000000" pitchFamily="50" charset="-128"/>
                  <a:cs typeface="MS Gothic"/>
                  <a:sym typeface="MS Gothic"/>
                </a:rPr>
                <a:t>暮らしとおしゃれの編集室</a:t>
              </a:r>
              <a:r>
                <a:rPr lang="en-US" altLang="ja" sz="1200" b="1" u="sng" dirty="0">
                  <a:latin typeface="游ゴシック" panose="020B0400000000000000" pitchFamily="50" charset="-128"/>
                  <a:ea typeface="游ゴシック" panose="020B0400000000000000" pitchFamily="50" charset="-128"/>
                  <a:cs typeface="MS Gothic"/>
                  <a:sym typeface="MS Gothic"/>
                </a:rPr>
                <a:t>』</a:t>
              </a:r>
              <a:r>
                <a:rPr lang="ja" altLang="en-US" sz="1200" b="1" u="sng" dirty="0">
                  <a:latin typeface="游ゴシック" panose="020B0400000000000000" pitchFamily="50" charset="-128"/>
                  <a:ea typeface="游ゴシック" panose="020B0400000000000000" pitchFamily="50" charset="-128"/>
                  <a:cs typeface="MS Gothic"/>
                  <a:sym typeface="MS Gothic"/>
                </a:rPr>
                <a:t>とは</a:t>
              </a:r>
              <a:endParaRPr sz="1200" b="1" dirty="0">
                <a:latin typeface="游ゴシック" panose="020B0400000000000000" pitchFamily="50" charset="-128"/>
                <a:ea typeface="游ゴシック" panose="020B0400000000000000" pitchFamily="50" charset="-128"/>
                <a:cs typeface="MS Gothic"/>
                <a:sym typeface="MS Gothic"/>
              </a:endParaRPr>
            </a:p>
          </p:txBody>
        </p:sp>
        <p:sp>
          <p:nvSpPr>
            <p:cNvPr id="105" name="Google Shape;105;p3"/>
            <p:cNvSpPr txBox="1"/>
            <p:nvPr/>
          </p:nvSpPr>
          <p:spPr>
            <a:xfrm>
              <a:off x="2804938" y="582419"/>
              <a:ext cx="1727237" cy="461624"/>
            </a:xfrm>
            <a:prstGeom prst="rect">
              <a:avLst/>
            </a:prstGeom>
            <a:noFill/>
            <a:ln>
              <a:noFill/>
            </a:ln>
          </p:spPr>
          <p:txBody>
            <a:bodyPr spcFirstLastPara="1" wrap="square" lIns="91425" tIns="45700" rIns="91425" bIns="45700" anchor="t" anchorCtr="0">
              <a:spAutoFit/>
            </a:bodyPr>
            <a:lstStyle/>
            <a:p>
              <a:pPr algn="ctr"/>
              <a:r>
                <a:rPr lang="en-US" altLang="ja" sz="800" b="1" dirty="0">
                  <a:latin typeface="游ゴシック" panose="020B0400000000000000" pitchFamily="50" charset="-128"/>
                  <a:ea typeface="游ゴシック" panose="020B0400000000000000" pitchFamily="50" charset="-128"/>
                  <a:cs typeface="MS Gothic"/>
                  <a:sym typeface="MS Gothic"/>
                </a:rPr>
                <a:t>『</a:t>
              </a:r>
              <a:r>
                <a:rPr lang="ja" altLang="en-US" sz="800" b="1" dirty="0">
                  <a:latin typeface="游ゴシック" panose="020B0400000000000000" pitchFamily="50" charset="-128"/>
                  <a:ea typeface="游ゴシック" panose="020B0400000000000000" pitchFamily="50" charset="-128"/>
                  <a:cs typeface="MS Gothic"/>
                  <a:sym typeface="MS Gothic"/>
                </a:rPr>
                <a:t>大人になったら、着たい服</a:t>
              </a:r>
              <a:r>
                <a:rPr lang="en-US" altLang="ja" sz="800" b="1" dirty="0">
                  <a:latin typeface="游ゴシック" panose="020B0400000000000000" pitchFamily="50" charset="-128"/>
                  <a:ea typeface="游ゴシック" panose="020B0400000000000000" pitchFamily="50" charset="-128"/>
                  <a:cs typeface="MS Gothic"/>
                  <a:sym typeface="MS Gothic"/>
                </a:rPr>
                <a:t>』</a:t>
              </a:r>
              <a:endParaRPr sz="1800" dirty="0">
                <a:latin typeface="游ゴシック" panose="020B0400000000000000" pitchFamily="50" charset="-128"/>
                <a:ea typeface="游ゴシック" panose="020B0400000000000000" pitchFamily="50" charset="-128"/>
              </a:endParaRPr>
            </a:p>
            <a:p>
              <a:pPr algn="ctr"/>
              <a:r>
                <a:rPr lang="en-US" altLang="ja" sz="800" b="1" dirty="0">
                  <a:latin typeface="游ゴシック" panose="020B0400000000000000" pitchFamily="50" charset="-128"/>
                  <a:ea typeface="游ゴシック" panose="020B0400000000000000" pitchFamily="50" charset="-128"/>
                  <a:cs typeface="MS Gothic"/>
                  <a:sym typeface="MS Gothic"/>
                </a:rPr>
                <a:t>3</a:t>
              </a:r>
              <a:r>
                <a:rPr lang="ja" altLang="en-US" sz="800" b="1" dirty="0">
                  <a:latin typeface="游ゴシック" panose="020B0400000000000000" pitchFamily="50" charset="-128"/>
                  <a:ea typeface="游ゴシック" panose="020B0400000000000000" pitchFamily="50" charset="-128"/>
                  <a:cs typeface="MS Gothic"/>
                  <a:sym typeface="MS Gothic"/>
                </a:rPr>
                <a:t>月</a:t>
              </a:r>
              <a:r>
                <a:rPr lang="ja-JP" altLang="en-US" sz="800" b="1" dirty="0">
                  <a:latin typeface="游ゴシック" panose="020B0400000000000000" pitchFamily="50" charset="-128"/>
                  <a:ea typeface="游ゴシック" panose="020B0400000000000000" pitchFamily="50" charset="-128"/>
                  <a:cs typeface="MS Gothic"/>
                  <a:sym typeface="MS Gothic"/>
                </a:rPr>
                <a:t>下旬</a:t>
              </a:r>
              <a:r>
                <a:rPr lang="en-US" altLang="ja" sz="800" b="1" dirty="0">
                  <a:latin typeface="游ゴシック" panose="020B0400000000000000" pitchFamily="50" charset="-128"/>
                  <a:ea typeface="游ゴシック" panose="020B0400000000000000" pitchFamily="50" charset="-128"/>
                  <a:cs typeface="MS Gothic"/>
                  <a:sym typeface="MS Gothic"/>
                </a:rPr>
                <a:t>/ 10</a:t>
              </a:r>
              <a:r>
                <a:rPr lang="ja" altLang="en-US" sz="800" b="1" dirty="0">
                  <a:latin typeface="游ゴシック" panose="020B0400000000000000" pitchFamily="50" charset="-128"/>
                  <a:ea typeface="游ゴシック" panose="020B0400000000000000" pitchFamily="50" charset="-128"/>
                  <a:cs typeface="MS Gothic"/>
                  <a:sym typeface="MS Gothic"/>
                </a:rPr>
                <a:t>月</a:t>
              </a:r>
              <a:r>
                <a:rPr lang="ja-JP" altLang="en-US" sz="800" b="1" dirty="0">
                  <a:latin typeface="游ゴシック" panose="020B0400000000000000" pitchFamily="50" charset="-128"/>
                  <a:ea typeface="游ゴシック" panose="020B0400000000000000" pitchFamily="50" charset="-128"/>
                  <a:cs typeface="MS Gothic"/>
                  <a:sym typeface="MS Gothic"/>
                </a:rPr>
                <a:t>上旬</a:t>
              </a:r>
              <a:r>
                <a:rPr lang="ja" altLang="en-US" sz="800" b="1" dirty="0">
                  <a:latin typeface="游ゴシック" panose="020B0400000000000000" pitchFamily="50" charset="-128"/>
                  <a:ea typeface="游ゴシック" panose="020B0400000000000000" pitchFamily="50" charset="-128"/>
                  <a:cs typeface="MS Gothic"/>
                  <a:sym typeface="MS Gothic"/>
                </a:rPr>
                <a:t>発売</a:t>
              </a:r>
              <a:endParaRPr sz="800" b="1" dirty="0">
                <a:latin typeface="游ゴシック" panose="020B0400000000000000" pitchFamily="50" charset="-128"/>
                <a:ea typeface="游ゴシック" panose="020B0400000000000000" pitchFamily="50" charset="-128"/>
                <a:cs typeface="MS Gothic"/>
                <a:sym typeface="MS Gothic"/>
              </a:endParaRPr>
            </a:p>
            <a:p>
              <a:pPr algn="ctr"/>
              <a:r>
                <a:rPr lang="ja" altLang="en-US" sz="800" b="1" dirty="0">
                  <a:latin typeface="游ゴシック" panose="020B0400000000000000" pitchFamily="50" charset="-128"/>
                  <a:ea typeface="游ゴシック" panose="020B0400000000000000" pitchFamily="50" charset="-128"/>
                  <a:cs typeface="MS Gothic"/>
                  <a:sym typeface="MS Gothic"/>
                </a:rPr>
                <a:t>発行</a:t>
              </a:r>
              <a:r>
                <a:rPr lang="ja-JP" altLang="en-US" sz="800" b="1" dirty="0">
                  <a:latin typeface="游ゴシック" panose="020B0400000000000000" pitchFamily="50" charset="-128"/>
                  <a:ea typeface="游ゴシック" panose="020B0400000000000000" pitchFamily="50" charset="-128"/>
                  <a:cs typeface="MS Gothic"/>
                  <a:sym typeface="MS Gothic"/>
                </a:rPr>
                <a:t>予定</a:t>
              </a:r>
              <a:r>
                <a:rPr lang="ja" altLang="en-US" sz="800" b="1" dirty="0">
                  <a:latin typeface="游ゴシック" panose="020B0400000000000000" pitchFamily="50" charset="-128"/>
                  <a:ea typeface="游ゴシック" panose="020B0400000000000000" pitchFamily="50" charset="-128"/>
                  <a:cs typeface="MS Gothic"/>
                  <a:sym typeface="MS Gothic"/>
                </a:rPr>
                <a:t>部数：</a:t>
              </a:r>
              <a:r>
                <a:rPr lang="en-US" altLang="ja" sz="800" b="1" dirty="0">
                  <a:latin typeface="游ゴシック" panose="020B0400000000000000" pitchFamily="50" charset="-128"/>
                  <a:ea typeface="游ゴシック" panose="020B0400000000000000" pitchFamily="50" charset="-128"/>
                  <a:cs typeface="MS Gothic"/>
                  <a:sym typeface="MS Gothic"/>
                </a:rPr>
                <a:t>70,000</a:t>
              </a:r>
              <a:r>
                <a:rPr lang="ja" altLang="en-US" sz="800" b="1" dirty="0">
                  <a:latin typeface="游ゴシック" panose="020B0400000000000000" pitchFamily="50" charset="-128"/>
                  <a:ea typeface="游ゴシック" panose="020B0400000000000000" pitchFamily="50" charset="-128"/>
                  <a:cs typeface="MS Gothic"/>
                  <a:sym typeface="MS Gothic"/>
                </a:rPr>
                <a:t>部</a:t>
              </a:r>
              <a:endParaRPr sz="800" b="1" dirty="0">
                <a:latin typeface="游ゴシック" panose="020B0400000000000000" pitchFamily="50" charset="-128"/>
                <a:ea typeface="游ゴシック" panose="020B0400000000000000" pitchFamily="50" charset="-128"/>
                <a:cs typeface="MS Gothic"/>
                <a:sym typeface="MS Gothic"/>
              </a:endParaRPr>
            </a:p>
          </p:txBody>
        </p:sp>
        <p:sp>
          <p:nvSpPr>
            <p:cNvPr id="106" name="Google Shape;106;p3"/>
            <p:cNvSpPr txBox="1"/>
            <p:nvPr/>
          </p:nvSpPr>
          <p:spPr>
            <a:xfrm>
              <a:off x="4783588" y="564101"/>
              <a:ext cx="1597042" cy="461624"/>
            </a:xfrm>
            <a:prstGeom prst="rect">
              <a:avLst/>
            </a:prstGeom>
            <a:noFill/>
            <a:ln>
              <a:noFill/>
            </a:ln>
          </p:spPr>
          <p:txBody>
            <a:bodyPr spcFirstLastPara="1" wrap="square" lIns="91425" tIns="45700" rIns="91425" bIns="45700" anchor="t" anchorCtr="0">
              <a:spAutoFit/>
            </a:bodyPr>
            <a:lstStyle/>
            <a:p>
              <a:pPr algn="ctr"/>
              <a:r>
                <a:rPr lang="en-US" altLang="ja" sz="800" b="1" dirty="0">
                  <a:latin typeface="游ゴシック" panose="020B0400000000000000" pitchFamily="50" charset="-128"/>
                  <a:ea typeface="游ゴシック" panose="020B0400000000000000" pitchFamily="50" charset="-128"/>
                  <a:cs typeface="MS Gothic"/>
                  <a:sym typeface="MS Gothic"/>
                </a:rPr>
                <a:t>『</a:t>
              </a:r>
              <a:r>
                <a:rPr lang="ja" altLang="en-US" sz="800" b="1" dirty="0">
                  <a:latin typeface="游ゴシック" panose="020B0400000000000000" pitchFamily="50" charset="-128"/>
                  <a:ea typeface="游ゴシック" panose="020B0400000000000000" pitchFamily="50" charset="-128"/>
                  <a:cs typeface="MS Gothic"/>
                  <a:sym typeface="MS Gothic"/>
                </a:rPr>
                <a:t>暮らしのおへそ</a:t>
              </a:r>
              <a:r>
                <a:rPr lang="en-US" altLang="ja" sz="800" b="1" dirty="0">
                  <a:latin typeface="游ゴシック" panose="020B0400000000000000" pitchFamily="50" charset="-128"/>
                  <a:ea typeface="游ゴシック" panose="020B0400000000000000" pitchFamily="50" charset="-128"/>
                  <a:cs typeface="MS Gothic"/>
                  <a:sym typeface="MS Gothic"/>
                </a:rPr>
                <a:t>』</a:t>
              </a:r>
              <a:endParaRPr sz="1800" dirty="0">
                <a:latin typeface="游ゴシック" panose="020B0400000000000000" pitchFamily="50" charset="-128"/>
                <a:ea typeface="游ゴシック" panose="020B0400000000000000" pitchFamily="50" charset="-128"/>
              </a:endParaRPr>
            </a:p>
            <a:p>
              <a:pPr algn="ctr"/>
              <a:r>
                <a:rPr lang="en-US" altLang="ja" sz="800" b="1" dirty="0">
                  <a:latin typeface="游ゴシック" panose="020B0400000000000000" pitchFamily="50" charset="-128"/>
                  <a:ea typeface="游ゴシック" panose="020B0400000000000000" pitchFamily="50" charset="-128"/>
                  <a:cs typeface="MS Gothic"/>
                  <a:sym typeface="MS Gothic"/>
                </a:rPr>
                <a:t>1</a:t>
              </a:r>
              <a:r>
                <a:rPr lang="ja" altLang="en-US" sz="800" b="1" dirty="0">
                  <a:latin typeface="游ゴシック" panose="020B0400000000000000" pitchFamily="50" charset="-128"/>
                  <a:ea typeface="游ゴシック" panose="020B0400000000000000" pitchFamily="50" charset="-128"/>
                  <a:cs typeface="MS Gothic"/>
                  <a:sym typeface="MS Gothic"/>
                </a:rPr>
                <a:t>月</a:t>
              </a:r>
              <a:r>
                <a:rPr lang="ja-JP" altLang="en-US" sz="800" b="1" dirty="0">
                  <a:latin typeface="游ゴシック" panose="020B0400000000000000" pitchFamily="50" charset="-128"/>
                  <a:ea typeface="游ゴシック" panose="020B0400000000000000" pitchFamily="50" charset="-128"/>
                  <a:cs typeface="MS Gothic"/>
                  <a:sym typeface="MS Gothic"/>
                </a:rPr>
                <a:t>下旬</a:t>
              </a:r>
              <a:r>
                <a:rPr lang="ja" altLang="en-US" sz="800" b="1" dirty="0">
                  <a:latin typeface="游ゴシック" panose="020B0400000000000000" pitchFamily="50" charset="-128"/>
                  <a:ea typeface="游ゴシック" panose="020B0400000000000000" pitchFamily="50" charset="-128"/>
                  <a:cs typeface="MS Gothic"/>
                  <a:sym typeface="MS Gothic"/>
                </a:rPr>
                <a:t> </a:t>
              </a:r>
              <a:r>
                <a:rPr lang="en-US" altLang="ja" sz="800" b="1" dirty="0">
                  <a:latin typeface="游ゴシック" panose="020B0400000000000000" pitchFamily="50" charset="-128"/>
                  <a:ea typeface="游ゴシック" panose="020B0400000000000000" pitchFamily="50" charset="-128"/>
                  <a:cs typeface="MS Gothic"/>
                  <a:sym typeface="MS Gothic"/>
                </a:rPr>
                <a:t>/ 8</a:t>
              </a:r>
              <a:r>
                <a:rPr lang="ja" altLang="en-US" sz="800" b="1" dirty="0">
                  <a:latin typeface="游ゴシック" panose="020B0400000000000000" pitchFamily="50" charset="-128"/>
                  <a:ea typeface="游ゴシック" panose="020B0400000000000000" pitchFamily="50" charset="-128"/>
                  <a:cs typeface="MS Gothic"/>
                  <a:sym typeface="MS Gothic"/>
                </a:rPr>
                <a:t>月</a:t>
              </a:r>
              <a:r>
                <a:rPr lang="ja-JP" altLang="en-US" sz="800" b="1" dirty="0">
                  <a:latin typeface="游ゴシック" panose="020B0400000000000000" pitchFamily="50" charset="-128"/>
                  <a:ea typeface="游ゴシック" panose="020B0400000000000000" pitchFamily="50" charset="-128"/>
                  <a:cs typeface="MS Gothic"/>
                  <a:sym typeface="MS Gothic"/>
                </a:rPr>
                <a:t>下旬</a:t>
              </a:r>
              <a:r>
                <a:rPr lang="en-US" altLang="ja-JP" sz="800" b="1" dirty="0">
                  <a:latin typeface="游ゴシック" panose="020B0400000000000000" pitchFamily="50" charset="-128"/>
                  <a:ea typeface="游ゴシック" panose="020B0400000000000000" pitchFamily="50" charset="-128"/>
                  <a:cs typeface="MS Gothic"/>
                  <a:sym typeface="MS Gothic"/>
                </a:rPr>
                <a:t>	</a:t>
              </a:r>
              <a:r>
                <a:rPr lang="ja" altLang="en-US" sz="800" b="1" dirty="0">
                  <a:latin typeface="游ゴシック" panose="020B0400000000000000" pitchFamily="50" charset="-128"/>
                  <a:ea typeface="游ゴシック" panose="020B0400000000000000" pitchFamily="50" charset="-128"/>
                  <a:cs typeface="MS Gothic"/>
                  <a:sym typeface="MS Gothic"/>
                </a:rPr>
                <a:t>　発売</a:t>
              </a:r>
              <a:endParaRPr sz="800" b="1" dirty="0">
                <a:latin typeface="游ゴシック" panose="020B0400000000000000" pitchFamily="50" charset="-128"/>
                <a:ea typeface="游ゴシック" panose="020B0400000000000000" pitchFamily="50" charset="-128"/>
                <a:cs typeface="MS Gothic"/>
                <a:sym typeface="MS Gothic"/>
              </a:endParaRPr>
            </a:p>
            <a:p>
              <a:pPr algn="ctr"/>
              <a:r>
                <a:rPr lang="ja" altLang="en-US" sz="800" b="1" dirty="0">
                  <a:latin typeface="游ゴシック" panose="020B0400000000000000" pitchFamily="50" charset="-128"/>
                  <a:ea typeface="游ゴシック" panose="020B0400000000000000" pitchFamily="50" charset="-128"/>
                  <a:cs typeface="MS Gothic"/>
                  <a:sym typeface="MS Gothic"/>
                </a:rPr>
                <a:t>発行</a:t>
              </a:r>
              <a:r>
                <a:rPr lang="ja-JP" altLang="en-US" sz="800" b="1" dirty="0">
                  <a:latin typeface="游ゴシック" panose="020B0400000000000000" pitchFamily="50" charset="-128"/>
                  <a:ea typeface="游ゴシック" panose="020B0400000000000000" pitchFamily="50" charset="-128"/>
                  <a:cs typeface="MS Gothic"/>
                  <a:sym typeface="MS Gothic"/>
                </a:rPr>
                <a:t>予定</a:t>
              </a:r>
              <a:r>
                <a:rPr lang="ja" altLang="en-US" sz="800" b="1" dirty="0">
                  <a:latin typeface="游ゴシック" panose="020B0400000000000000" pitchFamily="50" charset="-128"/>
                  <a:ea typeface="游ゴシック" panose="020B0400000000000000" pitchFamily="50" charset="-128"/>
                  <a:cs typeface="MS Gothic"/>
                  <a:sym typeface="MS Gothic"/>
                </a:rPr>
                <a:t>部数：</a:t>
              </a:r>
              <a:r>
                <a:rPr lang="en-US" altLang="ja" sz="800" b="1" dirty="0">
                  <a:latin typeface="游ゴシック" panose="020B0400000000000000" pitchFamily="50" charset="-128"/>
                  <a:ea typeface="游ゴシック" panose="020B0400000000000000" pitchFamily="50" charset="-128"/>
                  <a:cs typeface="MS Gothic"/>
                  <a:sym typeface="MS Gothic"/>
                </a:rPr>
                <a:t>70,000</a:t>
              </a:r>
              <a:r>
                <a:rPr lang="ja" altLang="en-US" sz="800" b="1" dirty="0">
                  <a:latin typeface="游ゴシック" panose="020B0400000000000000" pitchFamily="50" charset="-128"/>
                  <a:ea typeface="游ゴシック" panose="020B0400000000000000" pitchFamily="50" charset="-128"/>
                  <a:cs typeface="MS Gothic"/>
                  <a:sym typeface="MS Gothic"/>
                </a:rPr>
                <a:t>部</a:t>
              </a:r>
              <a:endParaRPr sz="800" b="1" dirty="0">
                <a:latin typeface="游ゴシック" panose="020B0400000000000000" pitchFamily="50" charset="-128"/>
                <a:ea typeface="游ゴシック" panose="020B0400000000000000" pitchFamily="50" charset="-128"/>
                <a:cs typeface="MS Gothic"/>
                <a:sym typeface="MS Gothic"/>
              </a:endParaRPr>
            </a:p>
          </p:txBody>
        </p:sp>
        <p:sp>
          <p:nvSpPr>
            <p:cNvPr id="14" name="Google Shape;101;p3">
              <a:extLst>
                <a:ext uri="{FF2B5EF4-FFF2-40B4-BE49-F238E27FC236}">
                  <a16:creationId xmlns:a16="http://schemas.microsoft.com/office/drawing/2014/main" id="{8B82C789-816F-A8FE-D007-94466863A622}"/>
                </a:ext>
              </a:extLst>
            </p:cNvPr>
            <p:cNvSpPr txBox="1"/>
            <p:nvPr/>
          </p:nvSpPr>
          <p:spPr>
            <a:xfrm>
              <a:off x="605308" y="2610844"/>
              <a:ext cx="7926947" cy="2321219"/>
            </a:xfrm>
            <a:prstGeom prst="rect">
              <a:avLst/>
            </a:prstGeom>
            <a:noFill/>
            <a:ln>
              <a:noFill/>
            </a:ln>
          </p:spPr>
          <p:txBody>
            <a:bodyPr spcFirstLastPara="1" wrap="square" lIns="91425" tIns="45700" rIns="91425" bIns="45700" anchor="t" anchorCtr="0">
              <a:noAutofit/>
            </a:bodyPr>
            <a:lstStyle/>
            <a:p>
              <a:pPr algn="ctr">
                <a:lnSpc>
                  <a:spcPct val="150000"/>
                </a:lnSpc>
              </a:pPr>
              <a:r>
                <a:rPr lang="ja-JP" altLang="en-US" sz="1200" b="1" dirty="0">
                  <a:latin typeface="游ゴシック" panose="020B0400000000000000" pitchFamily="50" charset="-128"/>
                  <a:ea typeface="游ゴシック" panose="020B0400000000000000" pitchFamily="50" charset="-128"/>
                  <a:cs typeface="MS Gothic"/>
                  <a:sym typeface="MS Gothic"/>
                </a:rPr>
                <a:t>雑誌</a:t>
              </a:r>
              <a:r>
                <a:rPr lang="en-US" altLang="ja" sz="1200" b="1" dirty="0">
                  <a:latin typeface="游ゴシック" panose="020B0400000000000000" pitchFamily="50" charset="-128"/>
                  <a:ea typeface="游ゴシック" panose="020B0400000000000000" pitchFamily="50" charset="-128"/>
                  <a:cs typeface="MS Gothic"/>
                  <a:sym typeface="MS Gothic"/>
                </a:rPr>
                <a:t>『</a:t>
              </a:r>
              <a:r>
                <a:rPr lang="ja" altLang="en-US" sz="1200" b="1" dirty="0">
                  <a:latin typeface="游ゴシック" panose="020B0400000000000000" pitchFamily="50" charset="-128"/>
                  <a:ea typeface="游ゴシック" panose="020B0400000000000000" pitchFamily="50" charset="-128"/>
                  <a:cs typeface="MS Gothic"/>
                  <a:sym typeface="MS Gothic"/>
                </a:rPr>
                <a:t>大人になったら、着たい服</a:t>
              </a:r>
              <a:r>
                <a:rPr lang="en-US" altLang="ja" sz="1200" b="1" dirty="0">
                  <a:latin typeface="游ゴシック" panose="020B0400000000000000" pitchFamily="50" charset="-128"/>
                  <a:ea typeface="游ゴシック" panose="020B0400000000000000" pitchFamily="50" charset="-128"/>
                  <a:cs typeface="MS Gothic"/>
                  <a:sym typeface="MS Gothic"/>
                </a:rPr>
                <a:t>』『</a:t>
              </a:r>
              <a:r>
                <a:rPr lang="ja" altLang="en-US" sz="1200" b="1" dirty="0">
                  <a:latin typeface="游ゴシック" panose="020B0400000000000000" pitchFamily="50" charset="-128"/>
                  <a:ea typeface="游ゴシック" panose="020B0400000000000000" pitchFamily="50" charset="-128"/>
                  <a:cs typeface="MS Gothic"/>
                  <a:sym typeface="MS Gothic"/>
                </a:rPr>
                <a:t>暮らしのおへそ</a:t>
              </a:r>
              <a:r>
                <a:rPr lang="en-US" altLang="ja" sz="1200" b="1" dirty="0">
                  <a:latin typeface="游ゴシック" panose="020B0400000000000000" pitchFamily="50" charset="-128"/>
                  <a:ea typeface="游ゴシック" panose="020B0400000000000000" pitchFamily="50" charset="-128"/>
                  <a:cs typeface="MS Gothic"/>
                  <a:sym typeface="MS Gothic"/>
                </a:rPr>
                <a:t>』</a:t>
              </a:r>
              <a:r>
                <a:rPr lang="ja-JP" altLang="en-US" sz="1100" dirty="0">
                  <a:solidFill>
                    <a:srgbClr val="000000"/>
                  </a:solidFill>
                  <a:latin typeface="游ゴシック" panose="020B0400000000000000" pitchFamily="50" charset="-128"/>
                  <a:ea typeface="游ゴシック" panose="020B0400000000000000" pitchFamily="50" charset="-128"/>
                  <a:cs typeface="MS Gothic"/>
                  <a:sym typeface="MS Gothic"/>
                </a:rPr>
                <a:t>をはじめ、</a:t>
              </a:r>
              <a:endParaRPr lang="ja-JP" altLang="en-US" sz="1100" dirty="0">
                <a:latin typeface="游ゴシック" panose="020B0400000000000000" pitchFamily="50" charset="-128"/>
                <a:ea typeface="游ゴシック" panose="020B0400000000000000" pitchFamily="50" charset="-128"/>
              </a:endParaRPr>
            </a:p>
            <a:p>
              <a:pPr algn="ctr">
                <a:lnSpc>
                  <a:spcPct val="150000"/>
                </a:lnSpc>
              </a:pPr>
              <a:r>
                <a:rPr lang="ja-JP" altLang="en-US" sz="1200" dirty="0">
                  <a:solidFill>
                    <a:srgbClr val="000000"/>
                  </a:solidFill>
                  <a:latin typeface="游ゴシック" panose="020B0400000000000000" pitchFamily="50" charset="-128"/>
                  <a:ea typeface="游ゴシック" panose="020B0400000000000000" pitchFamily="50" charset="-128"/>
                  <a:cs typeface="MS Gothic"/>
                  <a:sym typeface="MS Gothic"/>
                </a:rPr>
                <a:t>熱量の高い読者を抱えるムックを手がけている</a:t>
              </a:r>
              <a:r>
                <a:rPr lang="en-US" altLang="ja-JP" sz="1200"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1200" dirty="0">
                  <a:solidFill>
                    <a:srgbClr val="000000"/>
                  </a:solidFill>
                  <a:latin typeface="游ゴシック" panose="020B0400000000000000" pitchFamily="50" charset="-128"/>
                  <a:ea typeface="游ゴシック" panose="020B0400000000000000" pitchFamily="50" charset="-128"/>
                  <a:cs typeface="MS Gothic"/>
                  <a:sym typeface="MS Gothic"/>
                </a:rPr>
                <a:t>株</a:t>
              </a:r>
              <a:r>
                <a:rPr lang="en-US" altLang="ja-JP" sz="1200"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1200" dirty="0">
                  <a:solidFill>
                    <a:srgbClr val="000000"/>
                  </a:solidFill>
                  <a:latin typeface="游ゴシック" panose="020B0400000000000000" pitchFamily="50" charset="-128"/>
                  <a:ea typeface="游ゴシック" panose="020B0400000000000000" pitchFamily="50" charset="-128"/>
                  <a:cs typeface="MS Gothic"/>
                  <a:sym typeface="MS Gothic"/>
                </a:rPr>
                <a:t>主婦と生活社 暮らしとおしゃれ編集部が運営している</a:t>
              </a:r>
              <a:endParaRPr lang="en-US" altLang="ja" sz="1200" b="1" dirty="0">
                <a:latin typeface="游ゴシック" panose="020B0400000000000000" pitchFamily="50" charset="-128"/>
                <a:ea typeface="游ゴシック" panose="020B0400000000000000" pitchFamily="50" charset="-128"/>
                <a:cs typeface="MS Gothic"/>
                <a:sym typeface="MS Gothic"/>
              </a:endParaRPr>
            </a:p>
            <a:p>
              <a:pPr algn="ctr">
                <a:lnSpc>
                  <a:spcPct val="150000"/>
                </a:lnSpc>
              </a:pPr>
              <a:r>
                <a:rPr lang="en-US" altLang="ja" sz="1100" b="1" dirty="0">
                  <a:latin typeface="游ゴシック" panose="020B0400000000000000" pitchFamily="50" charset="-128"/>
                  <a:ea typeface="游ゴシック" panose="020B0400000000000000" pitchFamily="50" charset="-128"/>
                  <a:cs typeface="MS Gothic"/>
                  <a:sym typeface="MS Gothic"/>
                </a:rPr>
                <a:t>WEB</a:t>
              </a:r>
              <a:r>
                <a:rPr lang="ja" altLang="en-US" sz="1100" b="1" dirty="0">
                  <a:latin typeface="游ゴシック" panose="020B0400000000000000" pitchFamily="50" charset="-128"/>
                  <a:ea typeface="游ゴシック" panose="020B0400000000000000" pitchFamily="50" charset="-128"/>
                  <a:cs typeface="MS Gothic"/>
                  <a:sym typeface="MS Gothic"/>
                </a:rPr>
                <a:t>マガジン</a:t>
              </a:r>
              <a:r>
                <a:rPr lang="en-US" altLang="ja" sz="1100" b="1" dirty="0">
                  <a:latin typeface="游ゴシック" panose="020B0400000000000000" pitchFamily="50" charset="-128"/>
                  <a:ea typeface="游ゴシック" panose="020B0400000000000000" pitchFamily="50" charset="-128"/>
                  <a:cs typeface="MS Gothic"/>
                  <a:sym typeface="MS Gothic"/>
                </a:rPr>
                <a:t>『</a:t>
              </a:r>
              <a:r>
                <a:rPr lang="ja" altLang="en-US" sz="1100" b="1" dirty="0">
                  <a:latin typeface="游ゴシック" panose="020B0400000000000000" pitchFamily="50" charset="-128"/>
                  <a:ea typeface="游ゴシック" panose="020B0400000000000000" pitchFamily="50" charset="-128"/>
                  <a:cs typeface="MS Gothic"/>
                  <a:sym typeface="MS Gothic"/>
                </a:rPr>
                <a:t>暮らしとおしゃれの編集室</a:t>
              </a:r>
              <a:r>
                <a:rPr lang="en-US" altLang="ja" sz="1100" b="1" dirty="0">
                  <a:latin typeface="游ゴシック" panose="020B0400000000000000" pitchFamily="50" charset="-128"/>
                  <a:ea typeface="游ゴシック" panose="020B0400000000000000" pitchFamily="50" charset="-128"/>
                  <a:cs typeface="MS Gothic"/>
                  <a:sym typeface="MS Gothic"/>
                </a:rPr>
                <a:t>』</a:t>
              </a:r>
            </a:p>
            <a:p>
              <a:pPr algn="ctr">
                <a:lnSpc>
                  <a:spcPct val="150000"/>
                </a:lnSpc>
              </a:pPr>
              <a:r>
                <a:rPr lang="ja-JP" altLang="en-US" sz="1100" dirty="0">
                  <a:latin typeface="游ゴシック" panose="020B0400000000000000" pitchFamily="50" charset="-128"/>
                  <a:ea typeface="游ゴシック" panose="020B0400000000000000" pitchFamily="50" charset="-128"/>
                  <a:cs typeface="MS Gothic"/>
                  <a:sym typeface="MS Gothic"/>
                </a:rPr>
                <a:t>暮らし編集部</a:t>
              </a:r>
              <a:r>
                <a:rPr lang="ja" altLang="en-US" sz="1100" dirty="0">
                  <a:latin typeface="游ゴシック" panose="020B0400000000000000" pitchFamily="50" charset="-128"/>
                  <a:ea typeface="游ゴシック" panose="020B0400000000000000" pitchFamily="50" charset="-128"/>
                  <a:cs typeface="MS Gothic"/>
                  <a:sym typeface="MS Gothic"/>
                </a:rPr>
                <a:t>が最も大切にしているの</a:t>
              </a:r>
              <a:r>
                <a:rPr lang="ja-JP" altLang="en-US" sz="1100" dirty="0">
                  <a:latin typeface="游ゴシック" panose="020B0400000000000000" pitchFamily="50" charset="-128"/>
                  <a:ea typeface="游ゴシック" panose="020B0400000000000000" pitchFamily="50" charset="-128"/>
                  <a:cs typeface="MS Gothic"/>
                  <a:sym typeface="MS Gothic"/>
                </a:rPr>
                <a:t>は</a:t>
              </a:r>
              <a:r>
                <a:rPr lang="ja" altLang="en-US" sz="1200" dirty="0">
                  <a:latin typeface="游ゴシック" panose="020B0400000000000000" pitchFamily="50" charset="-128"/>
                  <a:ea typeface="游ゴシック" panose="020B0400000000000000" pitchFamily="50" charset="-128"/>
                  <a:cs typeface="MS Gothic"/>
                  <a:sym typeface="MS Gothic"/>
                </a:rPr>
                <a:t>「</a:t>
              </a:r>
              <a:r>
                <a:rPr lang="ja" altLang="en-US" sz="1200" b="1" dirty="0">
                  <a:latin typeface="游ゴシック" panose="020B0400000000000000" pitchFamily="50" charset="-128"/>
                  <a:ea typeface="游ゴシック" panose="020B0400000000000000" pitchFamily="50" charset="-128"/>
                  <a:cs typeface="MS Gothic"/>
                  <a:sym typeface="MS Gothic"/>
                </a:rPr>
                <a:t>繋がり」</a:t>
              </a:r>
              <a:r>
                <a:rPr lang="ja-JP" altLang="en-US" sz="1200" dirty="0">
                  <a:latin typeface="游ゴシック" panose="020B0400000000000000" pitchFamily="50" charset="-128"/>
                  <a:ea typeface="游ゴシック" panose="020B0400000000000000" pitchFamily="50" charset="-128"/>
                  <a:cs typeface="MS Gothic"/>
                  <a:sym typeface="MS Gothic"/>
                </a:rPr>
                <a:t>と</a:t>
              </a:r>
              <a:r>
                <a:rPr lang="ja" altLang="en-US" sz="1200" b="1" dirty="0">
                  <a:latin typeface="游ゴシック" panose="020B0400000000000000" pitchFamily="50" charset="-128"/>
                  <a:ea typeface="游ゴシック" panose="020B0400000000000000" pitchFamily="50" charset="-128"/>
                  <a:cs typeface="MS Gothic"/>
                  <a:sym typeface="MS Gothic"/>
                </a:rPr>
                <a:t>「信頼」</a:t>
              </a:r>
              <a:r>
                <a:rPr lang="ja-JP" altLang="en-US" sz="1100" dirty="0">
                  <a:latin typeface="游ゴシック" panose="020B0400000000000000" pitchFamily="50" charset="-128"/>
                  <a:ea typeface="游ゴシック" panose="020B0400000000000000" pitchFamily="50" charset="-128"/>
                  <a:cs typeface="MS Gothic"/>
                  <a:sym typeface="MS Gothic"/>
                </a:rPr>
                <a:t>の２</a:t>
              </a:r>
              <a:r>
                <a:rPr lang="ja" altLang="en-US" sz="1100" dirty="0">
                  <a:latin typeface="游ゴシック" panose="020B0400000000000000" pitchFamily="50" charset="-128"/>
                  <a:ea typeface="游ゴシック" panose="020B0400000000000000" pitchFamily="50" charset="-128"/>
                  <a:cs typeface="MS Gothic"/>
                  <a:sym typeface="MS Gothic"/>
                </a:rPr>
                <a:t>点です。</a:t>
              </a:r>
              <a:endParaRPr sz="1100" dirty="0">
                <a:latin typeface="游ゴシック" panose="020B0400000000000000" pitchFamily="50" charset="-128"/>
                <a:ea typeface="游ゴシック" panose="020B0400000000000000" pitchFamily="50" charset="-128"/>
                <a:cs typeface="MS Gothic"/>
                <a:sym typeface="MS Gothic"/>
              </a:endParaRPr>
            </a:p>
            <a:p>
              <a:pPr algn="ctr"/>
              <a:endParaRPr sz="100" dirty="0">
                <a:latin typeface="游ゴシック" panose="020B0400000000000000" pitchFamily="50" charset="-128"/>
                <a:ea typeface="游ゴシック" panose="020B0400000000000000" pitchFamily="50" charset="-128"/>
                <a:cs typeface="MS Gothic"/>
                <a:sym typeface="MS Gothic"/>
              </a:endParaRPr>
            </a:p>
            <a:p>
              <a:pPr algn="ctr">
                <a:lnSpc>
                  <a:spcPct val="150000"/>
                </a:lnSpc>
              </a:pPr>
              <a:r>
                <a:rPr lang="ja" altLang="en-US" sz="1100" dirty="0">
                  <a:latin typeface="游ゴシック" panose="020B0400000000000000" pitchFamily="50" charset="-128"/>
                  <a:ea typeface="游ゴシック" panose="020B0400000000000000" pitchFamily="50" charset="-128"/>
                  <a:cs typeface="MS Gothic"/>
                  <a:sym typeface="MS Gothic"/>
                </a:rPr>
                <a:t>「日々の暮らしを大切にしている読者」と「ブランド・お店・情報」を</a:t>
              </a:r>
              <a:endParaRPr sz="1100" dirty="0">
                <a:latin typeface="游ゴシック" panose="020B0400000000000000" pitchFamily="50" charset="-128"/>
                <a:ea typeface="游ゴシック" panose="020B0400000000000000" pitchFamily="50" charset="-128"/>
                <a:cs typeface="MS Gothic"/>
                <a:sym typeface="MS Gothic"/>
              </a:endParaRPr>
            </a:p>
            <a:p>
              <a:pPr algn="ctr">
                <a:lnSpc>
                  <a:spcPct val="150000"/>
                </a:lnSpc>
              </a:pPr>
              <a:r>
                <a:rPr lang="ja" altLang="en-US" sz="1100" dirty="0">
                  <a:latin typeface="游ゴシック" panose="020B0400000000000000" pitchFamily="50" charset="-128"/>
                  <a:ea typeface="游ゴシック" panose="020B0400000000000000" pitchFamily="50" charset="-128"/>
                  <a:cs typeface="MS Gothic"/>
                  <a:sym typeface="MS Gothic"/>
                </a:rPr>
                <a:t>「ムック・</a:t>
              </a:r>
              <a:r>
                <a:rPr lang="en-US" altLang="ja" sz="1100" dirty="0">
                  <a:latin typeface="游ゴシック" panose="020B0400000000000000" pitchFamily="50" charset="-128"/>
                  <a:ea typeface="游ゴシック" panose="020B0400000000000000" pitchFamily="50" charset="-128"/>
                  <a:cs typeface="MS Gothic"/>
                  <a:sym typeface="MS Gothic"/>
                </a:rPr>
                <a:t>WEB</a:t>
              </a:r>
              <a:r>
                <a:rPr lang="ja" altLang="en-US" sz="1100" dirty="0">
                  <a:latin typeface="游ゴシック" panose="020B0400000000000000" pitchFamily="50" charset="-128"/>
                  <a:ea typeface="游ゴシック" panose="020B0400000000000000" pitchFamily="50" charset="-128"/>
                  <a:cs typeface="MS Gothic"/>
                  <a:sym typeface="MS Gothic"/>
                </a:rPr>
                <a:t>・</a:t>
              </a:r>
              <a:r>
                <a:rPr lang="en-US" altLang="ja" sz="1100" dirty="0">
                  <a:latin typeface="游ゴシック" panose="020B0400000000000000" pitchFamily="50" charset="-128"/>
                  <a:ea typeface="游ゴシック" panose="020B0400000000000000" pitchFamily="50" charset="-128"/>
                  <a:cs typeface="MS Gothic"/>
                  <a:sym typeface="MS Gothic"/>
                </a:rPr>
                <a:t>SNS</a:t>
              </a:r>
              <a:r>
                <a:rPr lang="ja" altLang="en-US" sz="1100" dirty="0">
                  <a:latin typeface="游ゴシック" panose="020B0400000000000000" pitchFamily="50" charset="-128"/>
                  <a:ea typeface="游ゴシック" panose="020B0400000000000000" pitchFamily="50" charset="-128"/>
                  <a:cs typeface="MS Gothic"/>
                  <a:sym typeface="MS Gothic"/>
                </a:rPr>
                <a:t>・イベント・おしゃれさんたち</a:t>
              </a:r>
              <a:r>
                <a:rPr lang="ja-JP" altLang="en-US" sz="1100" dirty="0">
                  <a:latin typeface="游ゴシック" panose="020B0400000000000000" pitchFamily="50" charset="-128"/>
                  <a:ea typeface="游ゴシック" panose="020B0400000000000000" pitchFamily="50" charset="-128"/>
                  <a:cs typeface="MS Gothic"/>
                  <a:sym typeface="MS Gothic"/>
                </a:rPr>
                <a:t>・ラジオ</a:t>
              </a:r>
              <a:r>
                <a:rPr lang="ja" altLang="en-US" sz="1100" dirty="0">
                  <a:latin typeface="游ゴシック" panose="020B0400000000000000" pitchFamily="50" charset="-128"/>
                  <a:ea typeface="游ゴシック" panose="020B0400000000000000" pitchFamily="50" charset="-128"/>
                  <a:cs typeface="MS Gothic"/>
                  <a:sym typeface="MS Gothic"/>
                </a:rPr>
                <a:t>」を通して信頼感でつなぎます。</a:t>
              </a:r>
              <a:endParaRPr lang="en-US" altLang="ja" sz="1100" dirty="0">
                <a:latin typeface="游ゴシック" panose="020B0400000000000000" pitchFamily="50" charset="-128"/>
                <a:ea typeface="游ゴシック" panose="020B0400000000000000" pitchFamily="50" charset="-128"/>
                <a:cs typeface="MS Gothic"/>
                <a:sym typeface="MS Gothic"/>
              </a:endParaRPr>
            </a:p>
          </p:txBody>
        </p:sp>
        <p:sp>
          <p:nvSpPr>
            <p:cNvPr id="3" name="テキスト ボックス 2">
              <a:extLst>
                <a:ext uri="{FF2B5EF4-FFF2-40B4-BE49-F238E27FC236}">
                  <a16:creationId xmlns:a16="http://schemas.microsoft.com/office/drawing/2014/main" id="{00A2701F-E09A-49B8-4E02-FB5316CC6124}"/>
                </a:ext>
              </a:extLst>
            </p:cNvPr>
            <p:cNvSpPr txBox="1"/>
            <p:nvPr/>
          </p:nvSpPr>
          <p:spPr>
            <a:xfrm>
              <a:off x="1006548" y="4252580"/>
              <a:ext cx="7414437" cy="727122"/>
            </a:xfrm>
            <a:prstGeom prst="rect">
              <a:avLst/>
            </a:prstGeom>
            <a:noFill/>
          </p:spPr>
          <p:txBody>
            <a:bodyPr wrap="square" rtlCol="0">
              <a:spAutoFit/>
            </a:bodyPr>
            <a:lstStyle/>
            <a:p>
              <a:r>
                <a:rPr kumimoji="1" lang="ja-JP" altLang="en-US" sz="825" dirty="0">
                  <a:latin typeface="游ゴシック" panose="020B0400000000000000" pitchFamily="50" charset="-128"/>
                  <a:ea typeface="游ゴシック" panose="020B0400000000000000" pitchFamily="50" charset="-128"/>
                </a:rPr>
                <a:t>▼</a:t>
              </a:r>
              <a:r>
                <a:rPr kumimoji="1" lang="en-US" altLang="ja-JP" sz="825" dirty="0">
                  <a:latin typeface="游ゴシック" panose="020B0400000000000000" pitchFamily="50" charset="-128"/>
                  <a:ea typeface="游ゴシック" panose="020B0400000000000000" pitchFamily="50" charset="-128"/>
                </a:rPr>
                <a:t>【2024</a:t>
              </a:r>
              <a:r>
                <a:rPr kumimoji="1" lang="ja-JP" altLang="en-US" sz="825" dirty="0">
                  <a:latin typeface="游ゴシック" panose="020B0400000000000000" pitchFamily="50" charset="-128"/>
                  <a:ea typeface="游ゴシック" panose="020B0400000000000000" pitchFamily="50" charset="-128"/>
                </a:rPr>
                <a:t>年予定</a:t>
              </a:r>
              <a:r>
                <a:rPr kumimoji="1" lang="en-US" altLang="ja-JP" sz="825" dirty="0">
                  <a:latin typeface="游ゴシック" panose="020B0400000000000000" pitchFamily="50" charset="-128"/>
                  <a:ea typeface="游ゴシック" panose="020B0400000000000000" pitchFamily="50" charset="-128"/>
                </a:rPr>
                <a:t>】</a:t>
              </a:r>
            </a:p>
            <a:p>
              <a:r>
                <a:rPr kumimoji="1" lang="en-US" altLang="ja-JP" sz="825" b="1" dirty="0">
                  <a:latin typeface="游ゴシック" panose="020B0400000000000000" pitchFamily="50" charset="-128"/>
                  <a:ea typeface="游ゴシック" panose="020B0400000000000000" pitchFamily="50" charset="-128"/>
                </a:rPr>
                <a:t>-</a:t>
              </a:r>
              <a:r>
                <a:rPr kumimoji="1" lang="ja-JP" altLang="en-US" sz="825" b="1" dirty="0">
                  <a:latin typeface="游ゴシック" panose="020B0400000000000000" pitchFamily="50" charset="-128"/>
                  <a:ea typeface="游ゴシック" panose="020B0400000000000000" pitchFamily="50" charset="-128"/>
                </a:rPr>
                <a:t>百貨店イベント</a:t>
              </a:r>
              <a:r>
                <a:rPr kumimoji="1" lang="ja-JP" altLang="en-US" sz="825" dirty="0">
                  <a:latin typeface="游ゴシック" panose="020B0400000000000000" pitchFamily="50" charset="-128"/>
                  <a:ea typeface="游ゴシック" panose="020B0400000000000000" pitchFamily="50" charset="-128"/>
                </a:rPr>
                <a:t>：４月 阪急うめだ本店（大人服）、５月 大丸札幌店（大人服＆おへそ）、</a:t>
              </a:r>
              <a:r>
                <a:rPr kumimoji="1" lang="en-US" altLang="ja-JP" sz="825" dirty="0">
                  <a:latin typeface="游ゴシック" panose="020B0400000000000000" pitchFamily="50" charset="-128"/>
                  <a:ea typeface="游ゴシック" panose="020B0400000000000000" pitchFamily="50" charset="-128"/>
                </a:rPr>
                <a:t>11</a:t>
              </a:r>
              <a:r>
                <a:rPr kumimoji="1" lang="ja-JP" altLang="en-US" sz="825" dirty="0">
                  <a:latin typeface="游ゴシック" panose="020B0400000000000000" pitchFamily="50" charset="-128"/>
                  <a:ea typeface="游ゴシック" panose="020B0400000000000000" pitchFamily="50" charset="-128"/>
                </a:rPr>
                <a:t>月 博多阪急（大人服＆おへそ）</a:t>
              </a:r>
            </a:p>
            <a:p>
              <a:r>
                <a:rPr kumimoji="1" lang="en-US" altLang="ja-JP" sz="825" b="1" dirty="0">
                  <a:latin typeface="游ゴシック" panose="020B0400000000000000" pitchFamily="50" charset="-128"/>
                  <a:ea typeface="游ゴシック" panose="020B0400000000000000" pitchFamily="50" charset="-128"/>
                </a:rPr>
                <a:t>-EC</a:t>
              </a:r>
              <a:r>
                <a:rPr kumimoji="1" lang="ja-JP" altLang="en-US" sz="825" b="1" dirty="0">
                  <a:latin typeface="游ゴシック" panose="020B0400000000000000" pitchFamily="50" charset="-128"/>
                  <a:ea typeface="游ゴシック" panose="020B0400000000000000" pitchFamily="50" charset="-128"/>
                </a:rPr>
                <a:t>　</a:t>
              </a:r>
              <a:r>
                <a:rPr kumimoji="1" lang="ja-JP" altLang="en-US" sz="825" dirty="0">
                  <a:latin typeface="游ゴシック" panose="020B0400000000000000" pitchFamily="50" charset="-128"/>
                  <a:ea typeface="游ゴシック" panose="020B0400000000000000" pitchFamily="50" charset="-128"/>
                </a:rPr>
                <a:t>　　　　  ：３月（大人服</a:t>
              </a:r>
              <a:r>
                <a:rPr kumimoji="1" lang="en-US" altLang="ja-JP" sz="825" dirty="0">
                  <a:latin typeface="游ゴシック" panose="020B0400000000000000" pitchFamily="50" charset="-128"/>
                  <a:ea typeface="游ゴシック" panose="020B0400000000000000" pitchFamily="50" charset="-128"/>
                </a:rPr>
                <a:t>2024</a:t>
              </a:r>
              <a:r>
                <a:rPr kumimoji="1" lang="ja-JP" altLang="en-US" sz="825" dirty="0">
                  <a:latin typeface="游ゴシック" panose="020B0400000000000000" pitchFamily="50" charset="-128"/>
                  <a:ea typeface="游ゴシック" panose="020B0400000000000000" pitchFamily="50" charset="-128"/>
                </a:rPr>
                <a:t>春夏号）、６月（大人服別冊）、９月（おへそ）、</a:t>
              </a:r>
              <a:r>
                <a:rPr kumimoji="1" lang="en-US" altLang="ja-JP" sz="825" dirty="0">
                  <a:latin typeface="游ゴシック" panose="020B0400000000000000" pitchFamily="50" charset="-128"/>
                  <a:ea typeface="游ゴシック" panose="020B0400000000000000" pitchFamily="50" charset="-128"/>
                </a:rPr>
                <a:t>10</a:t>
              </a:r>
              <a:r>
                <a:rPr kumimoji="1" lang="ja-JP" altLang="en-US" sz="825" dirty="0">
                  <a:latin typeface="游ゴシック" panose="020B0400000000000000" pitchFamily="50" charset="-128"/>
                  <a:ea typeface="游ゴシック" panose="020B0400000000000000" pitchFamily="50" charset="-128"/>
                </a:rPr>
                <a:t>月</a:t>
              </a:r>
              <a:r>
                <a:rPr kumimoji="1" lang="en-US" altLang="ja-JP" sz="825" dirty="0">
                  <a:latin typeface="游ゴシック" panose="020B0400000000000000" pitchFamily="50" charset="-128"/>
                  <a:ea typeface="游ゴシック" panose="020B0400000000000000" pitchFamily="50" charset="-128"/>
                </a:rPr>
                <a:t>(</a:t>
              </a:r>
              <a:r>
                <a:rPr kumimoji="1" lang="ja-JP" altLang="en-US" sz="825" dirty="0">
                  <a:latin typeface="游ゴシック" panose="020B0400000000000000" pitchFamily="50" charset="-128"/>
                  <a:ea typeface="游ゴシック" panose="020B0400000000000000" pitchFamily="50" charset="-128"/>
                </a:rPr>
                <a:t>大人服’</a:t>
              </a:r>
              <a:r>
                <a:rPr kumimoji="1" lang="en-US" altLang="ja-JP" sz="825" dirty="0">
                  <a:latin typeface="游ゴシック" panose="020B0400000000000000" pitchFamily="50" charset="-128"/>
                  <a:ea typeface="游ゴシック" panose="020B0400000000000000" pitchFamily="50" charset="-128"/>
                </a:rPr>
                <a:t>24-’25</a:t>
              </a:r>
              <a:r>
                <a:rPr kumimoji="1" lang="ja-JP" altLang="en-US" sz="825" dirty="0">
                  <a:latin typeface="游ゴシック" panose="020B0400000000000000" pitchFamily="50" charset="-128"/>
                  <a:ea typeface="游ゴシック" panose="020B0400000000000000" pitchFamily="50" charset="-128"/>
                </a:rPr>
                <a:t>秋冬号</a:t>
              </a:r>
              <a:r>
                <a:rPr kumimoji="1" lang="en-US" altLang="ja-JP" sz="825" dirty="0">
                  <a:latin typeface="游ゴシック" panose="020B0400000000000000" pitchFamily="50" charset="-128"/>
                  <a:ea typeface="游ゴシック" panose="020B0400000000000000" pitchFamily="50" charset="-128"/>
                </a:rPr>
                <a:t>)</a:t>
              </a:r>
              <a:r>
                <a:rPr kumimoji="1" lang="ja-JP" altLang="en-US" sz="825" dirty="0">
                  <a:latin typeface="游ゴシック" panose="020B0400000000000000" pitchFamily="50" charset="-128"/>
                  <a:ea typeface="游ゴシック" panose="020B0400000000000000" pitchFamily="50" charset="-128"/>
                </a:rPr>
                <a:t>、</a:t>
              </a:r>
              <a:r>
                <a:rPr kumimoji="1" lang="en-US" altLang="ja-JP" sz="825" dirty="0">
                  <a:latin typeface="游ゴシック" panose="020B0400000000000000" pitchFamily="50" charset="-128"/>
                  <a:ea typeface="游ゴシック" panose="020B0400000000000000" pitchFamily="50" charset="-128"/>
                </a:rPr>
                <a:t>11</a:t>
              </a:r>
              <a:r>
                <a:rPr kumimoji="1" lang="ja-JP" altLang="en-US" sz="825" dirty="0">
                  <a:latin typeface="游ゴシック" panose="020B0400000000000000" pitchFamily="50" charset="-128"/>
                  <a:ea typeface="游ゴシック" panose="020B0400000000000000" pitchFamily="50" charset="-128"/>
                </a:rPr>
                <a:t>月（大人服別冊）</a:t>
              </a:r>
            </a:p>
            <a:p>
              <a:r>
                <a:rPr kumimoji="1" lang="en-US" altLang="ja-JP" sz="825" b="1" dirty="0">
                  <a:latin typeface="游ゴシック" panose="020B0400000000000000" pitchFamily="50" charset="-128"/>
                  <a:ea typeface="游ゴシック" panose="020B0400000000000000" pitchFamily="50" charset="-128"/>
                </a:rPr>
                <a:t>-</a:t>
              </a:r>
              <a:r>
                <a:rPr kumimoji="1" lang="ja-JP" altLang="en-US" sz="825" b="1" dirty="0">
                  <a:latin typeface="游ゴシック" panose="020B0400000000000000" pitchFamily="50" charset="-128"/>
                  <a:ea typeface="游ゴシック" panose="020B0400000000000000" pitchFamily="50" charset="-128"/>
                </a:rPr>
                <a:t>本誌</a:t>
              </a:r>
              <a:r>
                <a:rPr kumimoji="1" lang="en-US" altLang="ja-JP" sz="825" b="1" dirty="0">
                  <a:latin typeface="游ゴシック" panose="020B0400000000000000" pitchFamily="50" charset="-128"/>
                  <a:ea typeface="游ゴシック" panose="020B0400000000000000" pitchFamily="50" charset="-128"/>
                </a:rPr>
                <a:t>/</a:t>
              </a:r>
              <a:r>
                <a:rPr kumimoji="1" lang="ja-JP" altLang="en-US" sz="825" b="1" dirty="0">
                  <a:latin typeface="游ゴシック" panose="020B0400000000000000" pitchFamily="50" charset="-128"/>
                  <a:ea typeface="游ゴシック" panose="020B0400000000000000" pitchFamily="50" charset="-128"/>
                </a:rPr>
                <a:t>別冊企画  </a:t>
              </a:r>
              <a:r>
                <a:rPr kumimoji="1" lang="ja-JP" altLang="en-US" sz="825" dirty="0">
                  <a:latin typeface="游ゴシック" panose="020B0400000000000000" pitchFamily="50" charset="-128"/>
                  <a:ea typeface="游ゴシック" panose="020B0400000000000000" pitchFamily="50" charset="-128"/>
                </a:rPr>
                <a:t>：６月別冊 定番品、７月別冊 ヘア、</a:t>
              </a:r>
              <a:r>
                <a:rPr kumimoji="1" lang="en-US" altLang="ja-JP" sz="825" dirty="0">
                  <a:latin typeface="游ゴシック" panose="020B0400000000000000" pitchFamily="50" charset="-128"/>
                  <a:ea typeface="游ゴシック" panose="020B0400000000000000" pitchFamily="50" charset="-128"/>
                </a:rPr>
                <a:t>8</a:t>
              </a:r>
              <a:r>
                <a:rPr kumimoji="1" lang="ja-JP" altLang="en-US" sz="825" dirty="0">
                  <a:latin typeface="游ゴシック" panose="020B0400000000000000" pitchFamily="50" charset="-128"/>
                  <a:ea typeface="游ゴシック" panose="020B0400000000000000" pitchFamily="50" charset="-128"/>
                </a:rPr>
                <a:t>月おへそ</a:t>
              </a:r>
              <a:r>
                <a:rPr kumimoji="1" lang="en-US" altLang="ja-JP" sz="825" dirty="0">
                  <a:latin typeface="游ゴシック" panose="020B0400000000000000" pitchFamily="50" charset="-128"/>
                  <a:ea typeface="游ゴシック" panose="020B0400000000000000" pitchFamily="50" charset="-128"/>
                </a:rPr>
                <a:t>vol.38</a:t>
              </a:r>
              <a:r>
                <a:rPr kumimoji="1" lang="ja-JP" altLang="en-US" sz="825" dirty="0">
                  <a:latin typeface="游ゴシック" panose="020B0400000000000000" pitchFamily="50" charset="-128"/>
                  <a:ea typeface="游ゴシック" panose="020B0400000000000000" pitchFamily="50" charset="-128"/>
                </a:rPr>
                <a:t>、</a:t>
              </a:r>
              <a:r>
                <a:rPr kumimoji="1" lang="en-US" altLang="ja-JP" sz="825" dirty="0">
                  <a:latin typeface="游ゴシック" panose="020B0400000000000000" pitchFamily="50" charset="-128"/>
                  <a:ea typeface="游ゴシック" panose="020B0400000000000000" pitchFamily="50" charset="-128"/>
                </a:rPr>
                <a:t>10</a:t>
              </a:r>
              <a:r>
                <a:rPr kumimoji="1" lang="ja-JP" altLang="en-US" sz="825" dirty="0">
                  <a:latin typeface="游ゴシック" panose="020B0400000000000000" pitchFamily="50" charset="-128"/>
                  <a:ea typeface="游ゴシック" panose="020B0400000000000000" pitchFamily="50" charset="-128"/>
                </a:rPr>
                <a:t>月大人服</a:t>
              </a:r>
              <a:r>
                <a:rPr kumimoji="1" lang="en-US" altLang="ja-JP" sz="825" dirty="0">
                  <a:latin typeface="游ゴシック" panose="020B0400000000000000" pitchFamily="50" charset="-128"/>
                  <a:ea typeface="游ゴシック" panose="020B0400000000000000" pitchFamily="50" charset="-128"/>
                </a:rPr>
                <a:t>24-25</a:t>
              </a:r>
              <a:r>
                <a:rPr kumimoji="1" lang="ja-JP" altLang="en-US" sz="825" dirty="0">
                  <a:latin typeface="游ゴシック" panose="020B0400000000000000" pitchFamily="50" charset="-128"/>
                  <a:ea typeface="游ゴシック" panose="020B0400000000000000" pitchFamily="50" charset="-128"/>
                </a:rPr>
                <a:t>秋冬 アイウェア、</a:t>
              </a:r>
              <a:r>
                <a:rPr kumimoji="1" lang="en-US" altLang="ja-JP" sz="825" dirty="0">
                  <a:latin typeface="游ゴシック" panose="020B0400000000000000" pitchFamily="50" charset="-128"/>
                  <a:ea typeface="游ゴシック" panose="020B0400000000000000" pitchFamily="50" charset="-128"/>
                </a:rPr>
                <a:t>11</a:t>
              </a:r>
              <a:r>
                <a:rPr kumimoji="1" lang="ja-JP" altLang="en-US" sz="825" dirty="0">
                  <a:latin typeface="游ゴシック" panose="020B0400000000000000" pitchFamily="50" charset="-128"/>
                  <a:ea typeface="游ゴシック" panose="020B0400000000000000" pitchFamily="50" charset="-128"/>
                </a:rPr>
                <a:t>月別冊お取り寄せ　</a:t>
              </a:r>
              <a:endParaRPr kumimoji="1" lang="en-US" altLang="ja-JP" sz="825" dirty="0">
                <a:latin typeface="游ゴシック" panose="020B0400000000000000" pitchFamily="50" charset="-128"/>
                <a:ea typeface="游ゴシック" panose="020B0400000000000000" pitchFamily="50" charset="-128"/>
              </a:endParaRPr>
            </a:p>
            <a:p>
              <a:r>
                <a:rPr kumimoji="1" lang="ja-JP" altLang="en-US" sz="825" dirty="0">
                  <a:latin typeface="游ゴシック" panose="020B0400000000000000" pitchFamily="50" charset="-128"/>
                  <a:ea typeface="游ゴシック" panose="020B0400000000000000" pitchFamily="50" charset="-128"/>
                </a:rPr>
                <a:t>　　　　　　　　  </a:t>
              </a:r>
              <a:r>
                <a:rPr kumimoji="1" lang="en-US" altLang="ja-JP" sz="825" dirty="0">
                  <a:latin typeface="游ゴシック" panose="020B0400000000000000" pitchFamily="50" charset="-128"/>
                  <a:ea typeface="游ゴシック" panose="020B0400000000000000" pitchFamily="50" charset="-128"/>
                </a:rPr>
                <a:t>12</a:t>
              </a:r>
              <a:r>
                <a:rPr kumimoji="1" lang="ja-JP" altLang="en-US" sz="825" dirty="0">
                  <a:latin typeface="游ゴシック" panose="020B0400000000000000" pitchFamily="50" charset="-128"/>
                  <a:ea typeface="游ゴシック" panose="020B0400000000000000" pitchFamily="50" charset="-128"/>
                </a:rPr>
                <a:t>月別冊 お助けアイテム、断捨離</a:t>
              </a:r>
              <a:endParaRPr kumimoji="1" lang="en-US" altLang="ja-JP" sz="825" dirty="0">
                <a:latin typeface="游ゴシック" panose="020B0400000000000000" pitchFamily="50" charset="-128"/>
                <a:ea typeface="游ゴシック" panose="020B0400000000000000" pitchFamily="50" charset="-128"/>
              </a:endParaRPr>
            </a:p>
          </p:txBody>
        </p:sp>
        <p:sp>
          <p:nvSpPr>
            <p:cNvPr id="4" name="四角形: 角を丸くする 3">
              <a:extLst>
                <a:ext uri="{FF2B5EF4-FFF2-40B4-BE49-F238E27FC236}">
                  <a16:creationId xmlns:a16="http://schemas.microsoft.com/office/drawing/2014/main" id="{9E6959F8-9690-50C3-E059-F85A0E835558}"/>
                </a:ext>
              </a:extLst>
            </p:cNvPr>
            <p:cNvSpPr/>
            <p:nvPr/>
          </p:nvSpPr>
          <p:spPr>
            <a:xfrm>
              <a:off x="871870" y="4240386"/>
              <a:ext cx="7598735" cy="692459"/>
            </a:xfrm>
            <a:prstGeom prst="round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grpSp>
      <p:pic>
        <p:nvPicPr>
          <p:cNvPr id="15" name="図 14">
            <a:extLst>
              <a:ext uri="{FF2B5EF4-FFF2-40B4-BE49-F238E27FC236}">
                <a16:creationId xmlns:a16="http://schemas.microsoft.com/office/drawing/2014/main" id="{FBCE5256-4A36-96DF-D7BE-577B5F02AD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7867" y="1035171"/>
            <a:ext cx="1308137" cy="1620126"/>
          </a:xfrm>
          <a:prstGeom prst="rect">
            <a:avLst/>
          </a:prstGeom>
          <a:ln>
            <a:solidFill>
              <a:schemeClr val="tx1"/>
            </a:solidFill>
          </a:ln>
        </p:spPr>
      </p:pic>
      <p:pic>
        <p:nvPicPr>
          <p:cNvPr id="7" name="図 6">
            <a:extLst>
              <a:ext uri="{FF2B5EF4-FFF2-40B4-BE49-F238E27FC236}">
                <a16:creationId xmlns:a16="http://schemas.microsoft.com/office/drawing/2014/main" id="{582E2908-BEAD-A29C-72E3-0F6054D7D435}"/>
              </a:ext>
            </a:extLst>
          </p:cNvPr>
          <p:cNvPicPr>
            <a:picLocks noChangeAspect="1"/>
          </p:cNvPicPr>
          <p:nvPr/>
        </p:nvPicPr>
        <p:blipFill>
          <a:blip r:embed="rId4"/>
          <a:stretch>
            <a:fillRect/>
          </a:stretch>
        </p:blipFill>
        <p:spPr>
          <a:xfrm>
            <a:off x="4909985" y="1029422"/>
            <a:ext cx="1265033" cy="1609462"/>
          </a:xfrm>
          <a:prstGeom prst="rect">
            <a:avLst/>
          </a:prstGeom>
          <a:ln>
            <a:solidFill>
              <a:schemeClr val="tx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32"/>
          <p:cNvSpPr txBox="1"/>
          <p:nvPr/>
        </p:nvSpPr>
        <p:spPr>
          <a:xfrm>
            <a:off x="246320" y="4877080"/>
            <a:ext cx="6005771" cy="117340"/>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700" b="0" i="0"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※メニューに記載のないお取組みにつきましては、案件ごとのお見積もりとなります。担当営業までご相談ください。</a:t>
            </a: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940" name="Google Shape;940;p32"/>
          <p:cNvSpPr/>
          <p:nvPr/>
        </p:nvSpPr>
        <p:spPr>
          <a:xfrm>
            <a:off x="0" y="0"/>
            <a:ext cx="9144000" cy="646981"/>
          </a:xfrm>
          <a:custGeom>
            <a:avLst/>
            <a:gdLst/>
            <a:ahLst/>
            <a:cxnLst/>
            <a:rect l="l" t="t" r="r" b="b"/>
            <a:pathLst>
              <a:path w="12192000" h="867410" extrusionOk="0">
                <a:moveTo>
                  <a:pt x="12192000" y="0"/>
                </a:moveTo>
                <a:lnTo>
                  <a:pt x="0" y="0"/>
                </a:lnTo>
                <a:lnTo>
                  <a:pt x="0" y="867155"/>
                </a:lnTo>
                <a:lnTo>
                  <a:pt x="12192000" y="867155"/>
                </a:lnTo>
                <a:lnTo>
                  <a:pt x="12192000" y="0"/>
                </a:lnTo>
                <a:close/>
              </a:path>
            </a:pathLst>
          </a:custGeom>
          <a:solidFill>
            <a:srgbClr val="52525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4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WEB</a:t>
            </a:r>
            <a:r>
              <a:rPr lang="ja-JP" altLang="en-US" sz="14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広告</a:t>
            </a:r>
            <a:r>
              <a:rPr lang="ja-JP" altLang="en-US" b="1" dirty="0">
                <a:solidFill>
                  <a:schemeClr val="bg1"/>
                </a:solidFill>
                <a:latin typeface="游ゴシック" panose="020B0400000000000000" pitchFamily="50" charset="-128"/>
                <a:ea typeface="游ゴシック" panose="020B0400000000000000" pitchFamily="50" charset="-128"/>
                <a:cs typeface="MS Gothic"/>
                <a:sym typeface="MS Gothic"/>
              </a:rPr>
              <a:t>　</a:t>
            </a:r>
            <a:r>
              <a:rPr lang="ja-JP" altLang="en-US" sz="14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オプションメニュー</a:t>
            </a:r>
            <a:endParaRPr sz="14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p:txBody>
      </p:sp>
      <p:graphicFrame>
        <p:nvGraphicFramePr>
          <p:cNvPr id="3" name="表 2">
            <a:extLst>
              <a:ext uri="{FF2B5EF4-FFF2-40B4-BE49-F238E27FC236}">
                <a16:creationId xmlns:a16="http://schemas.microsoft.com/office/drawing/2014/main" id="{2038BD46-8BE8-1B94-54D4-8E95E60E2728}"/>
              </a:ext>
            </a:extLst>
          </p:cNvPr>
          <p:cNvGraphicFramePr>
            <a:graphicFrameLocks noGrp="1"/>
          </p:cNvGraphicFramePr>
          <p:nvPr>
            <p:extLst>
              <p:ext uri="{D42A27DB-BD31-4B8C-83A1-F6EECF244321}">
                <p14:modId xmlns:p14="http://schemas.microsoft.com/office/powerpoint/2010/main" val="3880267813"/>
              </p:ext>
            </p:extLst>
          </p:nvPr>
        </p:nvGraphicFramePr>
        <p:xfrm>
          <a:off x="246321" y="687792"/>
          <a:ext cx="8651359" cy="4092789"/>
        </p:xfrm>
        <a:graphic>
          <a:graphicData uri="http://schemas.openxmlformats.org/drawingml/2006/table">
            <a:tbl>
              <a:tblPr firstRow="1" bandRow="1">
                <a:tableStyleId>{62A0D10D-50CF-4121-8E0F-D59097571FAB}</a:tableStyleId>
              </a:tblPr>
              <a:tblGrid>
                <a:gridCol w="1531089">
                  <a:extLst>
                    <a:ext uri="{9D8B030D-6E8A-4147-A177-3AD203B41FA5}">
                      <a16:colId xmlns:a16="http://schemas.microsoft.com/office/drawing/2014/main" val="1235968917"/>
                    </a:ext>
                  </a:extLst>
                </a:gridCol>
                <a:gridCol w="5075334">
                  <a:extLst>
                    <a:ext uri="{9D8B030D-6E8A-4147-A177-3AD203B41FA5}">
                      <a16:colId xmlns:a16="http://schemas.microsoft.com/office/drawing/2014/main" val="69054305"/>
                    </a:ext>
                  </a:extLst>
                </a:gridCol>
                <a:gridCol w="2044936">
                  <a:extLst>
                    <a:ext uri="{9D8B030D-6E8A-4147-A177-3AD203B41FA5}">
                      <a16:colId xmlns:a16="http://schemas.microsoft.com/office/drawing/2014/main" val="1448638733"/>
                    </a:ext>
                  </a:extLst>
                </a:gridCol>
              </a:tblGrid>
              <a:tr h="167946">
                <a:tc>
                  <a:txBody>
                    <a:bodyPr/>
                    <a:lstStyle/>
                    <a:p>
                      <a:pPr marL="0" marR="0" lvl="0" indent="0" algn="ctr" rtl="0">
                        <a:lnSpc>
                          <a:spcPct val="100000"/>
                        </a:lnSpc>
                        <a:spcBef>
                          <a:spcPts val="0"/>
                        </a:spcBef>
                        <a:spcAft>
                          <a:spcPts val="0"/>
                        </a:spcAft>
                        <a:buClr>
                          <a:srgbClr val="000000"/>
                        </a:buClr>
                        <a:buSzPts val="800"/>
                        <a:buFont typeface="Arial"/>
                        <a:buNone/>
                      </a:pPr>
                      <a:r>
                        <a:rPr lang="ja" sz="1100" b="1"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メニュー名</a:t>
                      </a:r>
                      <a:endParaRPr sz="1100" b="1"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a:txBody>
                  <a:tcPr marL="0" marR="0" marT="16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36A"/>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ja" sz="1100" b="1"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ご提供内容</a:t>
                      </a:r>
                      <a:endParaRPr sz="1100" b="1"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a:txBody>
                  <a:tcPr marL="0" marR="0" marT="16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36A"/>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ja" sz="1100" b="1"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金額（税抜）</a:t>
                      </a:r>
                      <a:endParaRPr sz="1100" b="1"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a:txBody>
                  <a:tcPr marL="0" marR="0" marT="16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36A"/>
                    </a:solidFill>
                  </a:tcPr>
                </a:tc>
                <a:extLst>
                  <a:ext uri="{0D108BD9-81ED-4DB2-BD59-A6C34878D82A}">
                    <a16:rowId xmlns:a16="http://schemas.microsoft.com/office/drawing/2014/main" val="314775477"/>
                  </a:ext>
                </a:extLst>
              </a:tr>
              <a:tr h="208836">
                <a:tc>
                  <a:txBody>
                    <a:bodyPr/>
                    <a:lstStyle/>
                    <a:p>
                      <a:pPr algn="ctr"/>
                      <a:r>
                        <a:rPr kumimoji="1" lang="ja-JP" altLang="en-US" sz="700" b="1" dirty="0">
                          <a:latin typeface="游ゴシック" panose="020B0400000000000000" pitchFamily="50" charset="-128"/>
                          <a:ea typeface="游ゴシック" panose="020B0400000000000000" pitchFamily="50" charset="-128"/>
                        </a:rPr>
                        <a:t>各種ディストリビューション</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tx2"/>
                    </a:solidFill>
                  </a:tcPr>
                </a:tc>
                <a:tc>
                  <a:txBody>
                    <a:bodyPr/>
                    <a:lstStyle/>
                    <a:p>
                      <a:pPr algn="l"/>
                      <a:r>
                        <a:rPr kumimoji="1" lang="ja-JP" altLang="en-US" sz="700" dirty="0">
                          <a:latin typeface="游ゴシック" panose="020B0400000000000000" pitchFamily="50" charset="-128"/>
                          <a:ea typeface="游ゴシック" panose="020B0400000000000000" pitchFamily="50" charset="-128"/>
                        </a:rPr>
                        <a:t>制作したタイアップコンテンツをニーズに合わせターゲット</a:t>
                      </a:r>
                      <a:r>
                        <a:rPr kumimoji="1" lang="en-US" altLang="ja-JP" sz="700" dirty="0">
                          <a:latin typeface="游ゴシック" panose="020B0400000000000000" pitchFamily="50" charset="-128"/>
                          <a:ea typeface="游ゴシック" panose="020B0400000000000000" pitchFamily="50" charset="-128"/>
                        </a:rPr>
                        <a:t>/</a:t>
                      </a:r>
                      <a:r>
                        <a:rPr kumimoji="1" lang="ja-JP" altLang="en-US" sz="700" dirty="0">
                          <a:latin typeface="游ゴシック" panose="020B0400000000000000" pitchFamily="50" charset="-128"/>
                          <a:ea typeface="游ゴシック" panose="020B0400000000000000" pitchFamily="50" charset="-128"/>
                        </a:rPr>
                        <a:t>近しい属性へリーチすることが可能です。（次ページ参照）</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ja-JP" altLang="en-US" sz="900" dirty="0">
                          <a:latin typeface="游ゴシック" panose="020B0400000000000000" pitchFamily="50" charset="-128"/>
                          <a:ea typeface="游ゴシック" panose="020B0400000000000000" pitchFamily="50" charset="-128"/>
                        </a:rPr>
                        <a:t>   Ｇ </a:t>
                      </a:r>
                      <a:r>
                        <a:rPr kumimoji="1" lang="en-US" altLang="ja-JP" sz="900" dirty="0">
                          <a:latin typeface="游ゴシック" panose="020B0400000000000000" pitchFamily="50" charset="-128"/>
                          <a:ea typeface="游ゴシック" panose="020B0400000000000000" pitchFamily="50" charset="-128"/>
                        </a:rPr>
                        <a:t>500,000</a:t>
                      </a:r>
                      <a:r>
                        <a:rPr kumimoji="1" lang="ja-JP" altLang="en-US" sz="900" dirty="0">
                          <a:latin typeface="游ゴシック" panose="020B0400000000000000" pitchFamily="50" charset="-128"/>
                          <a:ea typeface="游ゴシック" panose="020B0400000000000000" pitchFamily="50" charset="-128"/>
                        </a:rPr>
                        <a:t>円～</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433634457"/>
                  </a:ext>
                </a:extLst>
              </a:tr>
              <a:tr h="208836">
                <a:tc>
                  <a:txBody>
                    <a:bodyPr/>
                    <a:lstStyle/>
                    <a:p>
                      <a:pPr algn="ctr"/>
                      <a:r>
                        <a:rPr kumimoji="1" lang="ja-JP" altLang="en-US" sz="700" b="1" dirty="0">
                          <a:solidFill>
                            <a:schemeClr val="tx1"/>
                          </a:solidFill>
                          <a:latin typeface="游ゴシック" panose="020B0400000000000000" pitchFamily="50" charset="-128"/>
                          <a:ea typeface="游ゴシック" panose="020B0400000000000000" pitchFamily="50" charset="-128"/>
                        </a:rPr>
                        <a:t>本誌タイアップ転載</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solidFill>
                  </a:tcPr>
                </a:tc>
                <a:tc>
                  <a:txBody>
                    <a:bodyPr/>
                    <a:lstStyle/>
                    <a:p>
                      <a:pPr algn="l"/>
                      <a:r>
                        <a:rPr kumimoji="1" lang="ja-JP" altLang="en-US" sz="700" dirty="0">
                          <a:solidFill>
                            <a:schemeClr val="tx1"/>
                          </a:solidFill>
                          <a:latin typeface="游ゴシック" panose="020B0400000000000000" pitchFamily="50" charset="-128"/>
                          <a:ea typeface="游ゴシック" panose="020B0400000000000000" pitchFamily="50" charset="-128"/>
                        </a:rPr>
                        <a:t>本誌タイアップを</a:t>
                      </a:r>
                      <a:r>
                        <a:rPr kumimoji="1" lang="en-US" altLang="ja-JP" sz="700" dirty="0">
                          <a:solidFill>
                            <a:schemeClr val="tx1"/>
                          </a:solidFill>
                          <a:latin typeface="游ゴシック" panose="020B0400000000000000" pitchFamily="50" charset="-128"/>
                          <a:ea typeface="游ゴシック" panose="020B0400000000000000" pitchFamily="50" charset="-128"/>
                        </a:rPr>
                        <a:t>web</a:t>
                      </a:r>
                      <a:r>
                        <a:rPr kumimoji="1" lang="ja-JP" altLang="en-US" sz="700" dirty="0">
                          <a:solidFill>
                            <a:schemeClr val="tx1"/>
                          </a:solidFill>
                          <a:latin typeface="游ゴシック" panose="020B0400000000000000" pitchFamily="50" charset="-128"/>
                          <a:ea typeface="游ゴシック" panose="020B0400000000000000" pitchFamily="50" charset="-128"/>
                        </a:rPr>
                        <a:t>へ転載します。（大人になったら、着たい服・暮らしのおへそ）　</a:t>
                      </a:r>
                      <a:r>
                        <a:rPr kumimoji="1" lang="en-US" altLang="ja-JP" sz="700" dirty="0">
                          <a:solidFill>
                            <a:schemeClr val="tx1"/>
                          </a:solidFill>
                          <a:latin typeface="游ゴシック" panose="020B0400000000000000" pitchFamily="50" charset="-128"/>
                          <a:ea typeface="游ゴシック" panose="020B0400000000000000" pitchFamily="50" charset="-128"/>
                        </a:rPr>
                        <a:t>5,000PV</a:t>
                      </a:r>
                      <a:r>
                        <a:rPr kumimoji="1" lang="ja-JP" altLang="en-US" sz="700" dirty="0">
                          <a:solidFill>
                            <a:schemeClr val="tx1"/>
                          </a:solidFill>
                          <a:latin typeface="游ゴシック" panose="020B0400000000000000" pitchFamily="50" charset="-128"/>
                          <a:ea typeface="游ゴシック" panose="020B0400000000000000" pitchFamily="50" charset="-128"/>
                        </a:rPr>
                        <a:t>想定</a:t>
                      </a:r>
                      <a:r>
                        <a:rPr kumimoji="1" lang="en-US" altLang="ja-JP" sz="700" dirty="0">
                          <a:solidFill>
                            <a:schemeClr val="tx1"/>
                          </a:solidFill>
                          <a:latin typeface="游ゴシック" panose="020B0400000000000000" pitchFamily="50" charset="-128"/>
                          <a:ea typeface="游ゴシック" panose="020B0400000000000000" pitchFamily="50" charset="-128"/>
                        </a:rPr>
                        <a:t>/28</a:t>
                      </a:r>
                      <a:r>
                        <a:rPr kumimoji="1" lang="ja-JP" altLang="en-US" sz="700" dirty="0">
                          <a:solidFill>
                            <a:schemeClr val="tx1"/>
                          </a:solidFill>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en-US" altLang="ja-JP" sz="900" dirty="0">
                          <a:solidFill>
                            <a:schemeClr val="tx1"/>
                          </a:solidFill>
                          <a:latin typeface="游ゴシック" panose="020B0400000000000000" pitchFamily="50" charset="-128"/>
                          <a:ea typeface="游ゴシック" panose="020B0400000000000000" pitchFamily="50" charset="-128"/>
                        </a:rPr>
                        <a:t>    G 500,000</a:t>
                      </a:r>
                      <a:r>
                        <a:rPr kumimoji="1" lang="ja-JP" altLang="en-US" sz="900" dirty="0">
                          <a:solidFill>
                            <a:schemeClr val="tx1"/>
                          </a:solidFill>
                          <a:latin typeface="游ゴシック" panose="020B0400000000000000" pitchFamily="50" charset="-128"/>
                          <a:ea typeface="游ゴシック" panose="020B0400000000000000" pitchFamily="50" charset="-128"/>
                        </a:rPr>
                        <a:t>円 ～</a:t>
                      </a:r>
                      <a:endParaRPr kumimoji="1" lang="en-US" altLang="ja-JP" sz="900"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913164868"/>
                  </a:ext>
                </a:extLst>
              </a:tr>
              <a:tr h="208836">
                <a:tc>
                  <a:txBody>
                    <a:bodyPr/>
                    <a:lstStyle/>
                    <a:p>
                      <a:pPr algn="ctr"/>
                      <a:r>
                        <a:rPr kumimoji="1" lang="ja-JP" altLang="en-US" sz="700" b="1" dirty="0">
                          <a:solidFill>
                            <a:schemeClr val="tx1"/>
                          </a:solidFill>
                          <a:latin typeface="游ゴシック" panose="020B0400000000000000" pitchFamily="50" charset="-128"/>
                          <a:ea typeface="游ゴシック" panose="020B0400000000000000" pitchFamily="50" charset="-128"/>
                        </a:rPr>
                        <a:t>動画制作</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solidFill>
                  </a:tcPr>
                </a:tc>
                <a:tc>
                  <a:txBody>
                    <a:bodyPr/>
                    <a:lstStyle/>
                    <a:p>
                      <a:pPr algn="l"/>
                      <a:r>
                        <a:rPr kumimoji="1" lang="ja-JP" altLang="en-US" sz="700" dirty="0">
                          <a:solidFill>
                            <a:schemeClr val="tx1"/>
                          </a:solidFill>
                          <a:latin typeface="游ゴシック" panose="020B0400000000000000" pitchFamily="50" charset="-128"/>
                          <a:ea typeface="游ゴシック" panose="020B0400000000000000" pitchFamily="50" charset="-128"/>
                        </a:rPr>
                        <a:t>記事の内容に合わせて動画を制作します。</a:t>
                      </a:r>
                      <a:endParaRPr kumimoji="1" lang="en-US" altLang="ja-JP" sz="700" dirty="0">
                        <a:solidFill>
                          <a:schemeClr val="tx1"/>
                        </a:solidFill>
                        <a:latin typeface="游ゴシック" panose="020B0400000000000000" pitchFamily="50" charset="-128"/>
                        <a:ea typeface="游ゴシック" panose="020B0400000000000000" pitchFamily="50" charset="-128"/>
                      </a:endParaRPr>
                    </a:p>
                    <a:p>
                      <a:pPr algn="l"/>
                      <a:r>
                        <a:rPr kumimoji="1" lang="en-US" altLang="ja-JP" sz="700" dirty="0">
                          <a:solidFill>
                            <a:srgbClr val="FF0000"/>
                          </a:solidFill>
                          <a:latin typeface="游ゴシック" panose="020B0400000000000000" pitchFamily="50" charset="-128"/>
                          <a:ea typeface="游ゴシック" panose="020B0400000000000000" pitchFamily="50" charset="-128"/>
                        </a:rPr>
                        <a:t>※</a:t>
                      </a:r>
                      <a:r>
                        <a:rPr kumimoji="1" lang="ja-JP" altLang="en-US" sz="700" dirty="0">
                          <a:solidFill>
                            <a:srgbClr val="FF0000"/>
                          </a:solidFill>
                          <a:latin typeface="游ゴシック" panose="020B0400000000000000" pitchFamily="50" charset="-128"/>
                          <a:ea typeface="游ゴシック" panose="020B0400000000000000" pitchFamily="50" charset="-128"/>
                        </a:rPr>
                        <a:t>（記事ナシ）は、別途</a:t>
                      </a:r>
                      <a:r>
                        <a:rPr kumimoji="1" lang="en-US" altLang="ja-JP" sz="700" dirty="0" err="1">
                          <a:solidFill>
                            <a:srgbClr val="FF0000"/>
                          </a:solidFill>
                          <a:latin typeface="游ゴシック" panose="020B0400000000000000" pitchFamily="50" charset="-128"/>
                          <a:ea typeface="游ゴシック" panose="020B0400000000000000" pitchFamily="50" charset="-128"/>
                        </a:rPr>
                        <a:t>sns</a:t>
                      </a:r>
                      <a:r>
                        <a:rPr kumimoji="1" lang="ja-JP" altLang="en-US" sz="700" dirty="0">
                          <a:solidFill>
                            <a:srgbClr val="FF0000"/>
                          </a:solidFill>
                          <a:latin typeface="游ゴシック" panose="020B0400000000000000" pitchFamily="50" charset="-128"/>
                          <a:ea typeface="游ゴシック" panose="020B0400000000000000" pitchFamily="50" charset="-128"/>
                        </a:rPr>
                        <a:t>メニューがありますので参照ください</a:t>
                      </a:r>
                      <a:endParaRPr kumimoji="1" lang="ja-JP" altLang="en-US" sz="700"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en-US" altLang="ja-JP" sz="900" dirty="0">
                          <a:solidFill>
                            <a:schemeClr val="tx1"/>
                          </a:solidFill>
                          <a:latin typeface="游ゴシック" panose="020B0400000000000000" pitchFamily="50" charset="-128"/>
                          <a:ea typeface="游ゴシック" panose="020B0400000000000000" pitchFamily="50" charset="-128"/>
                        </a:rPr>
                        <a:t>   N 800,000</a:t>
                      </a:r>
                      <a:r>
                        <a:rPr kumimoji="1" lang="ja-JP" altLang="en-US" sz="900" dirty="0">
                          <a:solidFill>
                            <a:schemeClr val="tx1"/>
                          </a:solidFill>
                          <a:latin typeface="游ゴシック" panose="020B0400000000000000" pitchFamily="50" charset="-128"/>
                          <a:ea typeface="游ゴシック" panose="020B0400000000000000" pitchFamily="50" charset="-128"/>
                        </a:rPr>
                        <a:t>円～</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994525171"/>
                  </a:ext>
                </a:extLst>
              </a:tr>
              <a:tr h="208836">
                <a:tc>
                  <a:txBody>
                    <a:bodyPr/>
                    <a:lstStyle/>
                    <a:p>
                      <a:pPr algn="ctr"/>
                      <a:r>
                        <a:rPr kumimoji="1" lang="en-US" altLang="ja-JP" sz="700" b="1" dirty="0">
                          <a:solidFill>
                            <a:schemeClr val="tx1"/>
                          </a:solidFill>
                          <a:latin typeface="游ゴシック" panose="020B0400000000000000" pitchFamily="50" charset="-128"/>
                          <a:ea typeface="游ゴシック" panose="020B0400000000000000" pitchFamily="50" charset="-128"/>
                        </a:rPr>
                        <a:t>Instagram</a:t>
                      </a:r>
                      <a:r>
                        <a:rPr kumimoji="1" lang="ja-JP" altLang="en-US" sz="700" b="1" dirty="0">
                          <a:solidFill>
                            <a:schemeClr val="tx1"/>
                          </a:solidFill>
                          <a:latin typeface="游ゴシック" panose="020B0400000000000000" pitchFamily="50" charset="-128"/>
                          <a:ea typeface="游ゴシック" panose="020B0400000000000000" pitchFamily="50" charset="-128"/>
                        </a:rPr>
                        <a:t>フィード投稿</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solidFill>
                  </a:tcPr>
                </a:tc>
                <a:tc>
                  <a:txBody>
                    <a:bodyPr/>
                    <a:lstStyle/>
                    <a:p>
                      <a:pPr algn="l"/>
                      <a:r>
                        <a:rPr kumimoji="1" lang="ja-JP" altLang="en-US" sz="700" dirty="0">
                          <a:solidFill>
                            <a:schemeClr val="tx1"/>
                          </a:solidFill>
                          <a:latin typeface="游ゴシック" panose="020B0400000000000000" pitchFamily="50" charset="-128"/>
                          <a:ea typeface="游ゴシック" panose="020B0400000000000000" pitchFamily="50" charset="-128"/>
                        </a:rPr>
                        <a:t>編集部公式</a:t>
                      </a:r>
                      <a:r>
                        <a:rPr kumimoji="1" lang="en-US" altLang="ja-JP" sz="700" dirty="0">
                          <a:solidFill>
                            <a:schemeClr val="tx1"/>
                          </a:solidFill>
                          <a:latin typeface="游ゴシック" panose="020B0400000000000000" pitchFamily="50" charset="-128"/>
                          <a:ea typeface="游ゴシック" panose="020B0400000000000000" pitchFamily="50" charset="-128"/>
                        </a:rPr>
                        <a:t>Instagram</a:t>
                      </a:r>
                      <a:r>
                        <a:rPr kumimoji="1" lang="ja-JP" altLang="en-US" sz="700" dirty="0">
                          <a:solidFill>
                            <a:schemeClr val="tx1"/>
                          </a:solidFill>
                          <a:latin typeface="游ゴシック" panose="020B0400000000000000" pitchFamily="50" charset="-128"/>
                          <a:ea typeface="游ゴシック" panose="020B0400000000000000" pitchFamily="50" charset="-128"/>
                        </a:rPr>
                        <a:t>アカウントでフィード投稿をします。</a:t>
                      </a:r>
                      <a:endParaRPr kumimoji="1" lang="en-US" altLang="ja-JP" sz="700" dirty="0">
                        <a:solidFill>
                          <a:schemeClr val="tx1"/>
                        </a:solidFill>
                        <a:latin typeface="游ゴシック" panose="020B0400000000000000" pitchFamily="50" charset="-128"/>
                        <a:ea typeface="游ゴシック" panose="020B0400000000000000" pitchFamily="50" charset="-128"/>
                      </a:endParaRPr>
                    </a:p>
                    <a:p>
                      <a:pPr algn="l"/>
                      <a:r>
                        <a:rPr kumimoji="1" lang="en-US" altLang="ja-JP" sz="700" dirty="0">
                          <a:solidFill>
                            <a:srgbClr val="FF0000"/>
                          </a:solidFill>
                          <a:latin typeface="游ゴシック" panose="020B0400000000000000" pitchFamily="50" charset="-128"/>
                          <a:ea typeface="游ゴシック" panose="020B0400000000000000" pitchFamily="50" charset="-128"/>
                        </a:rPr>
                        <a:t>※Instagram</a:t>
                      </a:r>
                      <a:r>
                        <a:rPr kumimoji="1" lang="ja-JP" altLang="en-US" sz="700" dirty="0">
                          <a:solidFill>
                            <a:srgbClr val="FF0000"/>
                          </a:solidFill>
                          <a:latin typeface="游ゴシック" panose="020B0400000000000000" pitchFamily="50" charset="-128"/>
                          <a:ea typeface="游ゴシック" panose="020B0400000000000000" pitchFamily="50" charset="-128"/>
                        </a:rPr>
                        <a:t>単体での投稿（記事ナシ）は、別途</a:t>
                      </a:r>
                      <a:r>
                        <a:rPr kumimoji="1" lang="en-US" altLang="ja-JP" sz="700" dirty="0" err="1">
                          <a:solidFill>
                            <a:srgbClr val="FF0000"/>
                          </a:solidFill>
                          <a:latin typeface="游ゴシック" panose="020B0400000000000000" pitchFamily="50" charset="-128"/>
                          <a:ea typeface="游ゴシック" panose="020B0400000000000000" pitchFamily="50" charset="-128"/>
                        </a:rPr>
                        <a:t>sns</a:t>
                      </a:r>
                      <a:r>
                        <a:rPr kumimoji="1" lang="ja-JP" altLang="en-US" sz="700" dirty="0">
                          <a:solidFill>
                            <a:srgbClr val="FF0000"/>
                          </a:solidFill>
                          <a:latin typeface="游ゴシック" panose="020B0400000000000000" pitchFamily="50" charset="-128"/>
                          <a:ea typeface="游ゴシック" panose="020B0400000000000000" pitchFamily="50" charset="-128"/>
                        </a:rPr>
                        <a:t>メニューがありますので参照ください</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en-US" altLang="ja-JP" sz="900" dirty="0">
                          <a:solidFill>
                            <a:schemeClr val="tx1"/>
                          </a:solidFill>
                          <a:latin typeface="游ゴシック" panose="020B0400000000000000" pitchFamily="50" charset="-128"/>
                          <a:ea typeface="游ゴシック" panose="020B0400000000000000" pitchFamily="50" charset="-128"/>
                        </a:rPr>
                        <a:t>G 100,000</a:t>
                      </a:r>
                      <a:r>
                        <a:rPr kumimoji="1" lang="ja-JP" altLang="en-US" sz="900" dirty="0">
                          <a:solidFill>
                            <a:schemeClr val="tx1"/>
                          </a:solidFill>
                          <a:latin typeface="游ゴシック" panose="020B0400000000000000" pitchFamily="50" charset="-128"/>
                          <a:ea typeface="游ゴシック" panose="020B0400000000000000" pitchFamily="50" charset="-128"/>
                        </a:rPr>
                        <a:t>円</a:t>
                      </a:r>
                      <a:endParaRPr kumimoji="1" lang="en-US" altLang="ja-JP" sz="900"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611437813"/>
                  </a:ext>
                </a:extLst>
              </a:tr>
              <a:tr h="208836">
                <a:tc>
                  <a:txBody>
                    <a:bodyPr/>
                    <a:lstStyle/>
                    <a:p>
                      <a:pPr algn="ctr"/>
                      <a:r>
                        <a:rPr kumimoji="1" lang="ja-JP" altLang="en-US" sz="700" b="1" i="0" u="none" strike="noStrike" cap="none" dirty="0">
                          <a:solidFill>
                            <a:schemeClr val="tx1"/>
                          </a:solidFill>
                          <a:latin typeface="游ゴシック" panose="020B0400000000000000" pitchFamily="50" charset="-128"/>
                          <a:ea typeface="游ゴシック" panose="020B0400000000000000" pitchFamily="50" charset="-128"/>
                          <a:cs typeface="Calibri"/>
                          <a:sym typeface="Arial"/>
                        </a:rPr>
                        <a:t>読者アンケート</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solidFill>
                  </a:tcPr>
                </a:tc>
                <a:tc>
                  <a:txBody>
                    <a:bodyPr/>
                    <a:lstStyle/>
                    <a:p>
                      <a:pPr algn="l"/>
                      <a:r>
                        <a:rPr kumimoji="1" lang="ja-JP" altLang="en-US" sz="700" dirty="0">
                          <a:solidFill>
                            <a:schemeClr val="tx1"/>
                          </a:solidFill>
                          <a:latin typeface="游ゴシック" panose="020B0400000000000000" pitchFamily="50" charset="-128"/>
                          <a:ea typeface="游ゴシック" panose="020B0400000000000000" pitchFamily="50" charset="-128"/>
                        </a:rPr>
                        <a:t>記事下にポップアップする</a:t>
                      </a:r>
                      <a:r>
                        <a:rPr kumimoji="1" lang="en-US" altLang="ja-JP" sz="700" dirty="0">
                          <a:solidFill>
                            <a:srgbClr val="FF0000"/>
                          </a:solidFill>
                          <a:latin typeface="游ゴシック" panose="020B0400000000000000" pitchFamily="50" charset="-128"/>
                          <a:ea typeface="游ゴシック" panose="020B0400000000000000" pitchFamily="50" charset="-128"/>
                        </a:rPr>
                        <a:t>3-8</a:t>
                      </a:r>
                      <a:r>
                        <a:rPr kumimoji="1" lang="ja-JP" altLang="en-US" sz="700" dirty="0">
                          <a:solidFill>
                            <a:srgbClr val="FF0000"/>
                          </a:solidFill>
                          <a:latin typeface="游ゴシック" panose="020B0400000000000000" pitchFamily="50" charset="-128"/>
                          <a:ea typeface="游ゴシック" panose="020B0400000000000000" pitchFamily="50" charset="-128"/>
                        </a:rPr>
                        <a:t>問程度</a:t>
                      </a:r>
                      <a:r>
                        <a:rPr kumimoji="1" lang="ja-JP" altLang="en-US" sz="700" dirty="0">
                          <a:solidFill>
                            <a:schemeClr val="tx1"/>
                          </a:solidFill>
                          <a:latin typeface="游ゴシック" panose="020B0400000000000000" pitchFamily="50" charset="-128"/>
                          <a:ea typeface="游ゴシック" panose="020B0400000000000000" pitchFamily="50" charset="-128"/>
                        </a:rPr>
                        <a:t>の設問を設置。内容は任意で追加可能です。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en-US" altLang="ja-JP" sz="900" dirty="0">
                          <a:solidFill>
                            <a:schemeClr val="tx1"/>
                          </a:solidFill>
                          <a:latin typeface="游ゴシック" panose="020B0400000000000000" pitchFamily="50" charset="-128"/>
                          <a:ea typeface="游ゴシック" panose="020B0400000000000000" pitchFamily="50" charset="-128"/>
                        </a:rPr>
                        <a:t>    N 100,000</a:t>
                      </a:r>
                      <a:r>
                        <a:rPr kumimoji="1" lang="ja-JP" altLang="en-US" sz="900" dirty="0">
                          <a:solidFill>
                            <a:schemeClr val="tx1"/>
                          </a:solidFill>
                          <a:latin typeface="游ゴシック" panose="020B0400000000000000" pitchFamily="50" charset="-128"/>
                          <a:ea typeface="游ゴシック" panose="020B0400000000000000" pitchFamily="50" charset="-128"/>
                        </a:rPr>
                        <a:t>円～</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642402103"/>
                  </a:ext>
                </a:extLst>
              </a:tr>
              <a:tr h="208836">
                <a:tc>
                  <a:txBody>
                    <a:bodyPr/>
                    <a:lstStyle/>
                    <a:p>
                      <a:pPr algn="ctr"/>
                      <a:r>
                        <a:rPr kumimoji="1" lang="ja-JP" altLang="en-US" sz="700" b="1" dirty="0">
                          <a:latin typeface="游ゴシック" panose="020B0400000000000000" pitchFamily="50" charset="-128"/>
                          <a:ea typeface="游ゴシック" panose="020B0400000000000000" pitchFamily="50" charset="-128"/>
                        </a:rPr>
                        <a:t>メディアロゴ　サムネイル画像</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700" dirty="0">
                          <a:latin typeface="游ゴシック" panose="020B0400000000000000" pitchFamily="50" charset="-128"/>
                          <a:ea typeface="游ゴシック" panose="020B0400000000000000" pitchFamily="50" charset="-128"/>
                        </a:rPr>
                        <a:t>〈</a:t>
                      </a:r>
                      <a:r>
                        <a:rPr kumimoji="1" lang="ja-JP" altLang="en-US" sz="700" dirty="0">
                          <a:latin typeface="游ゴシック" panose="020B0400000000000000" pitchFamily="50" charset="-128"/>
                          <a:ea typeface="游ゴシック" panose="020B0400000000000000" pitchFamily="50" charset="-128"/>
                        </a:rPr>
                        <a:t>タイアップ内部誘導強化施策</a:t>
                      </a:r>
                      <a:r>
                        <a:rPr kumimoji="1" lang="en-US" altLang="ja-JP" sz="700" dirty="0">
                          <a:latin typeface="游ゴシック" panose="020B0400000000000000" pitchFamily="50" charset="-128"/>
                          <a:ea typeface="游ゴシック" panose="020B0400000000000000" pitchFamily="50" charset="-128"/>
                        </a:rPr>
                        <a:t>〉</a:t>
                      </a:r>
                      <a:r>
                        <a:rPr kumimoji="1" lang="ja-JP" altLang="en-US" sz="700" dirty="0">
                          <a:latin typeface="游ゴシック" panose="020B0400000000000000" pitchFamily="50" charset="-128"/>
                          <a:ea typeface="游ゴシック" panose="020B0400000000000000" pitchFamily="50" charset="-128"/>
                        </a:rPr>
                        <a:t>トップページのサイドバーに</a:t>
                      </a:r>
                      <a:r>
                        <a:rPr kumimoji="1" lang="en-US" altLang="ja-JP" sz="700" dirty="0">
                          <a:latin typeface="游ゴシック" panose="020B0400000000000000" pitchFamily="50" charset="-128"/>
                          <a:ea typeface="游ゴシック" panose="020B0400000000000000" pitchFamily="50" charset="-128"/>
                        </a:rPr>
                        <a:t>1</a:t>
                      </a:r>
                      <a:r>
                        <a:rPr kumimoji="1" lang="ja-JP" altLang="en-US" sz="700" dirty="0">
                          <a:latin typeface="游ゴシック" panose="020B0400000000000000" pitchFamily="50" charset="-128"/>
                          <a:ea typeface="游ゴシック" panose="020B0400000000000000" pitchFamily="50" charset="-128"/>
                        </a:rPr>
                        <a:t>か月間サムネイル画像（バナー画像）を表示いたします。</a:t>
                      </a:r>
                      <a:endParaRPr kumimoji="1" lang="en-US" altLang="ja-JP" sz="700" dirty="0">
                        <a:latin typeface="游ゴシック" panose="020B0400000000000000" pitchFamily="50" charset="-128"/>
                        <a:ea typeface="游ゴシック" panose="020B0400000000000000" pitchFamily="50" charset="-128"/>
                      </a:endParaRPr>
                    </a:p>
                    <a:p>
                      <a:pPr algn="l"/>
                      <a:r>
                        <a:rPr kumimoji="1" lang="en-US" altLang="ja-JP" sz="700" dirty="0">
                          <a:solidFill>
                            <a:srgbClr val="FF0000"/>
                          </a:solidFill>
                          <a:latin typeface="游ゴシック" panose="020B0400000000000000" pitchFamily="50" charset="-128"/>
                          <a:ea typeface="游ゴシック" panose="020B0400000000000000" pitchFamily="50" charset="-128"/>
                        </a:rPr>
                        <a:t>※</a:t>
                      </a:r>
                      <a:r>
                        <a:rPr kumimoji="1" lang="ja-JP" altLang="en-US" sz="700" dirty="0">
                          <a:solidFill>
                            <a:srgbClr val="FF0000"/>
                          </a:solidFill>
                          <a:latin typeface="游ゴシック" panose="020B0400000000000000" pitchFamily="50" charset="-128"/>
                          <a:ea typeface="游ゴシック" panose="020B0400000000000000" pitchFamily="50" charset="-128"/>
                        </a:rPr>
                        <a:t>タイアップ記事を</a:t>
                      </a:r>
                      <a:r>
                        <a:rPr kumimoji="1" lang="en-US" altLang="ja-JP" sz="700" dirty="0">
                          <a:solidFill>
                            <a:srgbClr val="FF0000"/>
                          </a:solidFill>
                          <a:latin typeface="游ゴシック" panose="020B0400000000000000" pitchFamily="50" charset="-128"/>
                          <a:ea typeface="游ゴシック" panose="020B0400000000000000" pitchFamily="50" charset="-128"/>
                        </a:rPr>
                        <a:t>2</a:t>
                      </a:r>
                      <a:r>
                        <a:rPr kumimoji="1" lang="ja-JP" altLang="en-US" sz="700" dirty="0">
                          <a:solidFill>
                            <a:srgbClr val="FF0000"/>
                          </a:solidFill>
                          <a:latin typeface="游ゴシック" panose="020B0400000000000000" pitchFamily="50" charset="-128"/>
                          <a:ea typeface="游ゴシック" panose="020B0400000000000000" pitchFamily="50" charset="-128"/>
                        </a:rPr>
                        <a:t>本以上いただいた場合、</a:t>
                      </a:r>
                      <a:r>
                        <a:rPr kumimoji="1" lang="ja-JP" altLang="en-US" sz="700" b="1" dirty="0">
                          <a:solidFill>
                            <a:srgbClr val="FF0000"/>
                          </a:solidFill>
                          <a:latin typeface="游ゴシック" panose="020B0400000000000000" pitchFamily="50" charset="-128"/>
                          <a:ea typeface="游ゴシック" panose="020B0400000000000000" pitchFamily="50" charset="-128"/>
                        </a:rPr>
                        <a:t>バナー画像（サムネイル画像）を無料で制作</a:t>
                      </a:r>
                      <a:r>
                        <a:rPr kumimoji="1" lang="ja-JP" altLang="en-US" sz="700" dirty="0">
                          <a:solidFill>
                            <a:srgbClr val="FF0000"/>
                          </a:solidFill>
                          <a:latin typeface="游ゴシック" panose="020B0400000000000000" pitchFamily="50" charset="-128"/>
                          <a:ea typeface="游ゴシック" panose="020B0400000000000000" pitchFamily="50" charset="-128"/>
                        </a:rPr>
                        <a:t>いたします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en-US" altLang="ja-JP" sz="900" dirty="0">
                          <a:latin typeface="游ゴシック" panose="020B0400000000000000" pitchFamily="50" charset="-128"/>
                          <a:ea typeface="游ゴシック" panose="020B0400000000000000" pitchFamily="50" charset="-128"/>
                        </a:rPr>
                        <a:t>    N 100,000</a:t>
                      </a:r>
                      <a:r>
                        <a:rPr kumimoji="1" lang="ja-JP" altLang="en-US" sz="900" dirty="0">
                          <a:latin typeface="游ゴシック" panose="020B0400000000000000" pitchFamily="50" charset="-128"/>
                          <a:ea typeface="游ゴシック" panose="020B0400000000000000" pitchFamily="50" charset="-128"/>
                        </a:rPr>
                        <a:t>円～</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04829433"/>
                  </a:ext>
                </a:extLst>
              </a:tr>
              <a:tr h="208836">
                <a:tc>
                  <a:txBody>
                    <a:bodyPr/>
                    <a:lstStyle/>
                    <a:p>
                      <a:pPr algn="ctr"/>
                      <a:r>
                        <a:rPr kumimoji="1" lang="ja-JP" altLang="en-US" sz="700" b="1" dirty="0">
                          <a:latin typeface="游ゴシック" panose="020B0400000000000000" pitchFamily="50" charset="-128"/>
                          <a:ea typeface="游ゴシック" panose="020B0400000000000000" pitchFamily="50" charset="-128"/>
                        </a:rPr>
                        <a:t>メディアロゴ　サムネイル画像</a:t>
                      </a:r>
                    </a:p>
                    <a:p>
                      <a:pPr algn="ctr"/>
                      <a:r>
                        <a:rPr kumimoji="1" lang="ja-JP" altLang="en-US" sz="700" b="1" dirty="0">
                          <a:latin typeface="游ゴシック" panose="020B0400000000000000" pitchFamily="50" charset="-128"/>
                          <a:ea typeface="游ゴシック" panose="020B0400000000000000" pitchFamily="50" charset="-128"/>
                        </a:rPr>
                        <a:t>２次利用</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solidFill>
                  </a:tcPr>
                </a:tc>
                <a:tc>
                  <a:txBody>
                    <a:bodyPr/>
                    <a:lstStyle/>
                    <a:p>
                      <a:pPr algn="l"/>
                      <a:r>
                        <a:rPr kumimoji="1" lang="ja-JP" altLang="en-US" sz="700" b="1" dirty="0">
                          <a:latin typeface="游ゴシック" panose="020B0400000000000000" pitchFamily="50" charset="-128"/>
                          <a:ea typeface="游ゴシック" panose="020B0400000000000000" pitchFamily="50" charset="-128"/>
                        </a:rPr>
                        <a:t>サムネイル画像（弊社制作バナー画像）やロゴ</a:t>
                      </a:r>
                      <a:r>
                        <a:rPr kumimoji="1" lang="ja-JP" altLang="en-US" sz="700" dirty="0">
                          <a:latin typeface="游ゴシック" panose="020B0400000000000000" pitchFamily="50" charset="-128"/>
                          <a:ea typeface="游ゴシック" panose="020B0400000000000000" pitchFamily="50" charset="-128"/>
                        </a:rPr>
                        <a:t>をタイアップ記事の告知として貴社オウンドメディアにご利用いただけます。</a:t>
                      </a:r>
                      <a:endParaRPr kumimoji="1" lang="en-US" altLang="ja-JP" sz="700" dirty="0">
                        <a:latin typeface="游ゴシック" panose="020B0400000000000000" pitchFamily="50" charset="-128"/>
                        <a:ea typeface="游ゴシック" panose="020B0400000000000000" pitchFamily="50" charset="-128"/>
                      </a:endParaRPr>
                    </a:p>
                    <a:p>
                      <a:pPr algn="l"/>
                      <a:r>
                        <a:rPr kumimoji="1" lang="en-US" altLang="ja-JP" sz="700" b="1" dirty="0">
                          <a:solidFill>
                            <a:srgbClr val="FF0000"/>
                          </a:solidFill>
                          <a:latin typeface="游ゴシック" panose="020B0400000000000000" pitchFamily="50" charset="-128"/>
                          <a:ea typeface="游ゴシック" panose="020B0400000000000000" pitchFamily="50" charset="-128"/>
                        </a:rPr>
                        <a:t>※</a:t>
                      </a:r>
                      <a:r>
                        <a:rPr kumimoji="1" lang="ja-JP" altLang="en-US" sz="700" b="1" dirty="0">
                          <a:solidFill>
                            <a:srgbClr val="FF0000"/>
                          </a:solidFill>
                          <a:latin typeface="游ゴシック" panose="020B0400000000000000" pitchFamily="50" charset="-128"/>
                          <a:ea typeface="游ゴシック" panose="020B0400000000000000" pitchFamily="50" charset="-128"/>
                        </a:rPr>
                        <a:t>記事公開日より</a:t>
                      </a:r>
                      <a:r>
                        <a:rPr kumimoji="1" lang="en-US" altLang="ja-JP" sz="700" b="1" dirty="0">
                          <a:solidFill>
                            <a:srgbClr val="FF0000"/>
                          </a:solidFill>
                          <a:latin typeface="游ゴシック" panose="020B0400000000000000" pitchFamily="50" charset="-128"/>
                          <a:ea typeface="游ゴシック" panose="020B0400000000000000" pitchFamily="50" charset="-128"/>
                        </a:rPr>
                        <a:t>1</a:t>
                      </a:r>
                      <a:r>
                        <a:rPr kumimoji="1" lang="ja-JP" altLang="en-US" sz="700" b="1" dirty="0">
                          <a:solidFill>
                            <a:srgbClr val="FF0000"/>
                          </a:solidFill>
                          <a:latin typeface="游ゴシック" panose="020B0400000000000000" pitchFamily="50" charset="-128"/>
                          <a:ea typeface="游ゴシック" panose="020B0400000000000000" pitchFamily="50" charset="-128"/>
                        </a:rPr>
                        <a:t>年間</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en-US" altLang="ja-JP" sz="900" dirty="0">
                          <a:latin typeface="游ゴシック" panose="020B0400000000000000" pitchFamily="50" charset="-128"/>
                          <a:ea typeface="游ゴシック" panose="020B0400000000000000" pitchFamily="50" charset="-128"/>
                        </a:rPr>
                        <a:t>N 100,000</a:t>
                      </a:r>
                      <a:r>
                        <a:rPr kumimoji="1" lang="ja-JP" altLang="en-US" sz="900" dirty="0">
                          <a:latin typeface="游ゴシック" panose="020B0400000000000000" pitchFamily="50" charset="-128"/>
                          <a:ea typeface="游ゴシック" panose="020B0400000000000000" pitchFamily="50" charset="-128"/>
                        </a:rPr>
                        <a:t>円</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61160365"/>
                  </a:ext>
                </a:extLst>
              </a:tr>
              <a:tr h="403749">
                <a:tc>
                  <a:txBody>
                    <a:bodyPr/>
                    <a:lstStyle/>
                    <a:p>
                      <a:pPr algn="ctr"/>
                      <a:r>
                        <a:rPr kumimoji="1" lang="ja-JP" altLang="en-US" sz="700" b="1" i="0" u="none" strike="noStrike" cap="none" dirty="0">
                          <a:solidFill>
                            <a:schemeClr val="tx1"/>
                          </a:solidFill>
                          <a:latin typeface="游ゴシック" panose="020B0400000000000000" pitchFamily="50" charset="-128"/>
                          <a:ea typeface="游ゴシック" panose="020B0400000000000000" pitchFamily="50" charset="-128"/>
                          <a:cs typeface="Calibri"/>
                          <a:sym typeface="Arial"/>
                        </a:rPr>
                        <a:t>２次利用費</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solidFill>
                  </a:tcPr>
                </a:tc>
                <a:tc>
                  <a:txBody>
                    <a:bodyPr/>
                    <a:lstStyle/>
                    <a:p>
                      <a:pPr algn="l"/>
                      <a:r>
                        <a:rPr lang="ja-JP" altLang="en-US" sz="700" b="0" i="0" u="none" strike="noStrike" cap="none" baseline="0" dirty="0">
                          <a:solidFill>
                            <a:schemeClr val="tx1"/>
                          </a:solidFill>
                          <a:latin typeface="游ゴシック" panose="020B0400000000000000" pitchFamily="50" charset="-128"/>
                          <a:ea typeface="游ゴシック" panose="020B0400000000000000" pitchFamily="50" charset="-128"/>
                          <a:cs typeface="Calibri"/>
                          <a:sym typeface="Arial"/>
                        </a:rPr>
                        <a:t>制作したタイアップ記事素材をブランドサイトや公式</a:t>
                      </a:r>
                      <a:r>
                        <a:rPr lang="en-US" altLang="ja-JP" sz="700" b="0" i="0" u="none" strike="noStrike" cap="none" baseline="0" dirty="0">
                          <a:solidFill>
                            <a:schemeClr val="tx1"/>
                          </a:solidFill>
                          <a:latin typeface="游ゴシック" panose="020B0400000000000000" pitchFamily="50" charset="-128"/>
                          <a:ea typeface="游ゴシック" panose="020B0400000000000000" pitchFamily="50" charset="-128"/>
                          <a:cs typeface="Calibri"/>
                          <a:sym typeface="Arial"/>
                        </a:rPr>
                        <a:t>SNS</a:t>
                      </a:r>
                      <a:r>
                        <a:rPr lang="ja-JP" altLang="en-US" sz="700" b="0" i="0" u="none" strike="noStrike" cap="none" baseline="0" dirty="0">
                          <a:solidFill>
                            <a:schemeClr val="tx1"/>
                          </a:solidFill>
                          <a:latin typeface="游ゴシック" panose="020B0400000000000000" pitchFamily="50" charset="-128"/>
                          <a:ea typeface="游ゴシック" panose="020B0400000000000000" pitchFamily="50" charset="-128"/>
                          <a:cs typeface="Calibri"/>
                          <a:sym typeface="Arial"/>
                        </a:rPr>
                        <a:t>など</a:t>
                      </a:r>
                      <a:r>
                        <a:rPr lang="en-US" altLang="ja-JP" sz="700" b="0" i="0" u="none" strike="noStrike" cap="none" baseline="0" dirty="0">
                          <a:solidFill>
                            <a:schemeClr val="tx1"/>
                          </a:solidFill>
                          <a:latin typeface="游ゴシック" panose="020B0400000000000000" pitchFamily="50" charset="-128"/>
                          <a:ea typeface="游ゴシック" panose="020B0400000000000000" pitchFamily="50" charset="-128"/>
                          <a:cs typeface="Calibri"/>
                          <a:sym typeface="Arial"/>
                        </a:rPr>
                        <a:t>web</a:t>
                      </a:r>
                      <a:r>
                        <a:rPr lang="ja-JP" altLang="en-US" sz="700" b="0" i="0" u="none" strike="noStrike" cap="none" baseline="0" dirty="0">
                          <a:solidFill>
                            <a:schemeClr val="tx1"/>
                          </a:solidFill>
                          <a:latin typeface="游ゴシック" panose="020B0400000000000000" pitchFamily="50" charset="-128"/>
                          <a:ea typeface="游ゴシック" panose="020B0400000000000000" pitchFamily="50" charset="-128"/>
                          <a:cs typeface="Calibri"/>
                          <a:sym typeface="Arial"/>
                        </a:rPr>
                        <a:t>上にて二次使用ができます。</a:t>
                      </a:r>
                      <a:endParaRPr lang="en-US" altLang="ja-JP" sz="700" b="0" i="0" u="none" strike="noStrike" cap="none" baseline="0" dirty="0">
                        <a:solidFill>
                          <a:schemeClr val="tx1"/>
                        </a:solidFill>
                        <a:latin typeface="游ゴシック" panose="020B0400000000000000" pitchFamily="50" charset="-128"/>
                        <a:ea typeface="游ゴシック" panose="020B0400000000000000" pitchFamily="50" charset="-128"/>
                        <a:cs typeface="Calibri"/>
                        <a:sym typeface="Arial"/>
                      </a:endParaRPr>
                    </a:p>
                    <a:p>
                      <a:pPr algn="l"/>
                      <a:endParaRPr lang="en-US" altLang="ja-JP" sz="500" b="0" i="0" u="none" strike="noStrike" cap="none" baseline="0" dirty="0">
                        <a:solidFill>
                          <a:srgbClr val="FF0000"/>
                        </a:solidFill>
                        <a:latin typeface="游ゴシック" panose="020B0400000000000000" pitchFamily="50" charset="-128"/>
                        <a:ea typeface="游ゴシック" panose="020B0400000000000000" pitchFamily="50" charset="-128"/>
                        <a:cs typeface="Calibri"/>
                        <a:sym typeface="Arial"/>
                      </a:endParaRPr>
                    </a:p>
                    <a:p>
                      <a:pPr algn="l"/>
                      <a:r>
                        <a:rPr lang="en-US" altLang="ja-JP" sz="700" b="0" i="0" u="none" strike="noStrike" cap="none" baseline="0" dirty="0">
                          <a:solidFill>
                            <a:schemeClr val="dk1"/>
                          </a:solidFill>
                          <a:latin typeface="游ゴシック" panose="020B0400000000000000" pitchFamily="50" charset="-128"/>
                          <a:ea typeface="游ゴシック" panose="020B0400000000000000" pitchFamily="50" charset="-128"/>
                          <a:cs typeface="Calibri"/>
                          <a:sym typeface="Arial"/>
                        </a:rPr>
                        <a:t>※</a:t>
                      </a:r>
                      <a:r>
                        <a:rPr lang="ja-JP" altLang="en-US" sz="700" b="0" i="0" u="none" strike="noStrike" cap="none" baseline="0" dirty="0">
                          <a:solidFill>
                            <a:schemeClr val="dk1"/>
                          </a:solidFill>
                          <a:latin typeface="游ゴシック" panose="020B0400000000000000" pitchFamily="50" charset="-128"/>
                          <a:ea typeface="游ゴシック" panose="020B0400000000000000" pitchFamily="50" charset="-128"/>
                          <a:cs typeface="Calibri"/>
                          <a:sym typeface="Arial"/>
                        </a:rPr>
                        <a:t>記事内には一部、別途費用がかかる素材や二次使用ができない画像がある場合がございます。</a:t>
                      </a:r>
                    </a:p>
                    <a:p>
                      <a:pPr algn="l"/>
                      <a:r>
                        <a:rPr lang="en-US" altLang="ja-JP" sz="700" b="0" i="0" u="none" strike="noStrike" cap="none" baseline="0" dirty="0">
                          <a:solidFill>
                            <a:schemeClr val="dk1"/>
                          </a:solidFill>
                          <a:latin typeface="游ゴシック" panose="020B0400000000000000" pitchFamily="50" charset="-128"/>
                          <a:ea typeface="游ゴシック" panose="020B0400000000000000" pitchFamily="50" charset="-128"/>
                          <a:cs typeface="Calibri"/>
                          <a:sym typeface="Arial"/>
                        </a:rPr>
                        <a:t>※</a:t>
                      </a:r>
                      <a:r>
                        <a:rPr lang="ja-JP" altLang="en-US" sz="700" b="0" i="0" u="none" strike="noStrike" cap="none" baseline="0" dirty="0">
                          <a:solidFill>
                            <a:schemeClr val="dk1"/>
                          </a:solidFill>
                          <a:latin typeface="游ゴシック" panose="020B0400000000000000" pitchFamily="50" charset="-128"/>
                          <a:ea typeface="游ゴシック" panose="020B0400000000000000" pitchFamily="50" charset="-128"/>
                          <a:cs typeface="Calibri"/>
                          <a:sym typeface="Arial"/>
                        </a:rPr>
                        <a:t>掲載面にはテキストで媒体名クレジット表記が必要。</a:t>
                      </a:r>
                      <a:endParaRPr lang="en-US" altLang="ja-JP" sz="700" b="0" i="0" u="none" strike="noStrike" cap="none" baseline="0" dirty="0">
                        <a:solidFill>
                          <a:schemeClr val="dk1"/>
                        </a:solidFill>
                        <a:latin typeface="游ゴシック" panose="020B0400000000000000" pitchFamily="50" charset="-128"/>
                        <a:ea typeface="游ゴシック" panose="020B0400000000000000" pitchFamily="50" charset="-128"/>
                        <a:cs typeface="Calibri"/>
                        <a:sym typeface="Arial"/>
                      </a:endParaRPr>
                    </a:p>
                    <a:p>
                      <a:pPr algn="l"/>
                      <a:r>
                        <a:rPr lang="en-US" altLang="ja-JP" sz="700" b="0" i="0" u="none" strike="noStrike" cap="none" baseline="0" dirty="0">
                          <a:solidFill>
                            <a:schemeClr val="dk1"/>
                          </a:solidFill>
                          <a:latin typeface="游ゴシック" panose="020B0400000000000000" pitchFamily="50" charset="-128"/>
                          <a:ea typeface="游ゴシック" panose="020B0400000000000000" pitchFamily="50" charset="-128"/>
                          <a:cs typeface="Calibri"/>
                          <a:sym typeface="Arial"/>
                        </a:rPr>
                        <a:t>※</a:t>
                      </a:r>
                      <a:r>
                        <a:rPr lang="ja-JP" altLang="en-US" sz="700" b="0" i="0" u="none" strike="noStrike" cap="none" baseline="0" dirty="0">
                          <a:solidFill>
                            <a:schemeClr val="dk1"/>
                          </a:solidFill>
                          <a:latin typeface="游ゴシック" panose="020B0400000000000000" pitchFamily="50" charset="-128"/>
                          <a:ea typeface="游ゴシック" panose="020B0400000000000000" pitchFamily="50" charset="-128"/>
                          <a:cs typeface="Calibri"/>
                          <a:sym typeface="Arial"/>
                        </a:rPr>
                        <a:t>投稿素材は著作権元のアカウント名表記が必要になる場合がございます。</a:t>
                      </a:r>
                      <a:endParaRPr lang="en-US" altLang="ja-JP" sz="700" b="0" i="0" u="none" strike="noStrike" cap="none" baseline="0" dirty="0">
                        <a:solidFill>
                          <a:schemeClr val="dk1"/>
                        </a:solidFill>
                        <a:latin typeface="游ゴシック" panose="020B0400000000000000" pitchFamily="50" charset="-128"/>
                        <a:ea typeface="游ゴシック" panose="020B0400000000000000" pitchFamily="50" charset="-128"/>
                        <a:cs typeface="Calibri"/>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700" b="0" i="0" u="none" strike="noStrike" cap="none" baseline="0" dirty="0">
                          <a:solidFill>
                            <a:schemeClr val="dk1"/>
                          </a:solidFill>
                          <a:latin typeface="游ゴシック" panose="020B0400000000000000" pitchFamily="50" charset="-128"/>
                          <a:ea typeface="游ゴシック" panose="020B0400000000000000" pitchFamily="50" charset="-128"/>
                          <a:cs typeface="Calibri"/>
                          <a:sym typeface="Arial"/>
                        </a:rPr>
                        <a:t>※POP</a:t>
                      </a:r>
                      <a:r>
                        <a:rPr lang="ja-JP" altLang="en-US" sz="700" b="0" i="0" u="none" strike="noStrike" cap="none" baseline="0" dirty="0">
                          <a:solidFill>
                            <a:schemeClr val="dk1"/>
                          </a:solidFill>
                          <a:latin typeface="游ゴシック" panose="020B0400000000000000" pitchFamily="50" charset="-128"/>
                          <a:ea typeface="游ゴシック" panose="020B0400000000000000" pitchFamily="50" charset="-128"/>
                          <a:cs typeface="Calibri"/>
                          <a:sym typeface="Arial"/>
                        </a:rPr>
                        <a:t>利用、新聞、看板、リーフレットなど</a:t>
                      </a:r>
                      <a:r>
                        <a:rPr lang="en-US" altLang="ja-JP" sz="700" b="0" i="0" u="none" strike="noStrike" cap="none" baseline="0" dirty="0">
                          <a:solidFill>
                            <a:schemeClr val="dk1"/>
                          </a:solidFill>
                          <a:latin typeface="游ゴシック" panose="020B0400000000000000" pitchFamily="50" charset="-128"/>
                          <a:ea typeface="游ゴシック" panose="020B0400000000000000" pitchFamily="50" charset="-128"/>
                          <a:cs typeface="Calibri"/>
                          <a:sym typeface="Arial"/>
                        </a:rPr>
                        <a:t>web</a:t>
                      </a:r>
                      <a:r>
                        <a:rPr lang="ja-JP" altLang="en-US" sz="700" b="0" i="0" u="none" strike="noStrike" cap="none" baseline="0" dirty="0">
                          <a:solidFill>
                            <a:schemeClr val="dk1"/>
                          </a:solidFill>
                          <a:latin typeface="游ゴシック" panose="020B0400000000000000" pitchFamily="50" charset="-128"/>
                          <a:ea typeface="游ゴシック" panose="020B0400000000000000" pitchFamily="50" charset="-128"/>
                          <a:cs typeface="Calibri"/>
                          <a:sym typeface="Arial"/>
                        </a:rPr>
                        <a:t>上以外のご要望は別途ご相談ください。</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altLang="ja-JP" sz="900" b="0" i="0" u="none" strike="noStrike" cap="none" baseline="0" dirty="0">
                          <a:solidFill>
                            <a:schemeClr val="tx1"/>
                          </a:solidFill>
                          <a:latin typeface="游ゴシック" panose="020B0400000000000000" pitchFamily="50" charset="-128"/>
                          <a:ea typeface="游ゴシック" panose="020B0400000000000000" pitchFamily="50" charset="-128"/>
                          <a:cs typeface="Calibri"/>
                          <a:sym typeface="Arial"/>
                        </a:rPr>
                        <a:t>  3</a:t>
                      </a:r>
                      <a:r>
                        <a:rPr lang="ja-JP" altLang="en-US" sz="900" b="0" i="0" u="none" strike="noStrike" cap="none" baseline="0" dirty="0">
                          <a:solidFill>
                            <a:schemeClr val="tx1"/>
                          </a:solidFill>
                          <a:latin typeface="游ゴシック" panose="020B0400000000000000" pitchFamily="50" charset="-128"/>
                          <a:ea typeface="游ゴシック" panose="020B0400000000000000" pitchFamily="50" charset="-128"/>
                          <a:cs typeface="Calibri"/>
                          <a:sym typeface="Arial"/>
                        </a:rPr>
                        <a:t>か月間：</a:t>
                      </a:r>
                      <a:r>
                        <a:rPr lang="en-US" altLang="ja-JP" sz="900" b="0" i="0" u="none" strike="noStrike" cap="none" baseline="0" dirty="0">
                          <a:solidFill>
                            <a:schemeClr val="tx1"/>
                          </a:solidFill>
                          <a:latin typeface="游ゴシック" panose="020B0400000000000000" pitchFamily="50" charset="-128"/>
                          <a:ea typeface="游ゴシック" panose="020B0400000000000000" pitchFamily="50" charset="-128"/>
                          <a:cs typeface="Calibri"/>
                          <a:sym typeface="Arial"/>
                        </a:rPr>
                        <a:t>N 300,000</a:t>
                      </a:r>
                      <a:r>
                        <a:rPr lang="ja-JP" altLang="en-US" sz="900" b="0" i="0" u="none" strike="noStrike" cap="none" baseline="0" dirty="0">
                          <a:solidFill>
                            <a:schemeClr val="tx1"/>
                          </a:solidFill>
                          <a:latin typeface="游ゴシック" panose="020B0400000000000000" pitchFamily="50" charset="-128"/>
                          <a:ea typeface="游ゴシック" panose="020B0400000000000000" pitchFamily="50" charset="-128"/>
                          <a:cs typeface="Calibri"/>
                          <a:sym typeface="Arial"/>
                        </a:rPr>
                        <a:t>円</a:t>
                      </a:r>
                    </a:p>
                    <a:p>
                      <a:pPr algn="ctr"/>
                      <a:r>
                        <a:rPr lang="en-US" altLang="ja-JP" sz="900" b="0" i="0" u="none" strike="noStrike" cap="none" baseline="0" dirty="0">
                          <a:solidFill>
                            <a:schemeClr val="tx1"/>
                          </a:solidFill>
                          <a:latin typeface="游ゴシック" panose="020B0400000000000000" pitchFamily="50" charset="-128"/>
                          <a:ea typeface="游ゴシック" panose="020B0400000000000000" pitchFamily="50" charset="-128"/>
                          <a:cs typeface="Calibri"/>
                          <a:sym typeface="Arial"/>
                        </a:rPr>
                        <a:t>  6</a:t>
                      </a:r>
                      <a:r>
                        <a:rPr lang="ja-JP" altLang="en-US" sz="900" b="0" i="0" u="none" strike="noStrike" cap="none" baseline="0" dirty="0">
                          <a:solidFill>
                            <a:schemeClr val="tx1"/>
                          </a:solidFill>
                          <a:latin typeface="游ゴシック" panose="020B0400000000000000" pitchFamily="50" charset="-128"/>
                          <a:ea typeface="游ゴシック" panose="020B0400000000000000" pitchFamily="50" charset="-128"/>
                          <a:cs typeface="Calibri"/>
                          <a:sym typeface="Arial"/>
                        </a:rPr>
                        <a:t>か月間：</a:t>
                      </a:r>
                      <a:r>
                        <a:rPr lang="en-US" altLang="ja-JP" sz="900" b="0" i="0" u="none" strike="noStrike" cap="none" baseline="0" dirty="0">
                          <a:solidFill>
                            <a:schemeClr val="tx1"/>
                          </a:solidFill>
                          <a:latin typeface="游ゴシック" panose="020B0400000000000000" pitchFamily="50" charset="-128"/>
                          <a:ea typeface="游ゴシック" panose="020B0400000000000000" pitchFamily="50" charset="-128"/>
                          <a:cs typeface="Calibri"/>
                          <a:sym typeface="Arial"/>
                        </a:rPr>
                        <a:t>N 500,000</a:t>
                      </a:r>
                      <a:r>
                        <a:rPr lang="ja-JP" altLang="en-US" sz="900" b="0" i="0" u="none" strike="noStrike" cap="none" baseline="0" dirty="0">
                          <a:solidFill>
                            <a:schemeClr val="tx1"/>
                          </a:solidFill>
                          <a:latin typeface="游ゴシック" panose="020B0400000000000000" pitchFamily="50" charset="-128"/>
                          <a:ea typeface="游ゴシック" panose="020B0400000000000000" pitchFamily="50" charset="-128"/>
                          <a:cs typeface="Calibri"/>
                          <a:sym typeface="Arial"/>
                        </a:rPr>
                        <a:t>円</a:t>
                      </a:r>
                    </a:p>
                    <a:p>
                      <a:pPr algn="ctr"/>
                      <a:r>
                        <a:rPr lang="en-US" altLang="ja-JP" sz="900" b="0" i="0" u="none" strike="noStrike" cap="none" baseline="0" dirty="0">
                          <a:solidFill>
                            <a:schemeClr val="tx1"/>
                          </a:solidFill>
                          <a:latin typeface="游ゴシック" panose="020B0400000000000000" pitchFamily="50" charset="-128"/>
                          <a:ea typeface="游ゴシック" panose="020B0400000000000000" pitchFamily="50" charset="-128"/>
                          <a:cs typeface="Calibri"/>
                          <a:sym typeface="Arial"/>
                        </a:rPr>
                        <a:t>12</a:t>
                      </a:r>
                      <a:r>
                        <a:rPr lang="ja-JP" altLang="en-US" sz="900" b="0" i="0" u="none" strike="noStrike" cap="none" baseline="0" dirty="0">
                          <a:solidFill>
                            <a:schemeClr val="tx1"/>
                          </a:solidFill>
                          <a:latin typeface="游ゴシック" panose="020B0400000000000000" pitchFamily="50" charset="-128"/>
                          <a:ea typeface="游ゴシック" panose="020B0400000000000000" pitchFamily="50" charset="-128"/>
                          <a:cs typeface="Calibri"/>
                          <a:sym typeface="Arial"/>
                        </a:rPr>
                        <a:t>か月間：</a:t>
                      </a:r>
                      <a:r>
                        <a:rPr lang="en-US" altLang="ja-JP" sz="900" b="0" i="0" u="none" strike="noStrike" cap="none" baseline="0" dirty="0">
                          <a:solidFill>
                            <a:schemeClr val="tx1"/>
                          </a:solidFill>
                          <a:latin typeface="游ゴシック" panose="020B0400000000000000" pitchFamily="50" charset="-128"/>
                          <a:ea typeface="游ゴシック" panose="020B0400000000000000" pitchFamily="50" charset="-128"/>
                          <a:cs typeface="Calibri"/>
                          <a:sym typeface="Arial"/>
                        </a:rPr>
                        <a:t>N 800,000</a:t>
                      </a:r>
                      <a:r>
                        <a:rPr lang="ja-JP" altLang="en-US" sz="900" b="0" i="0" u="none" strike="noStrike" cap="none" baseline="0" dirty="0">
                          <a:solidFill>
                            <a:schemeClr val="tx1"/>
                          </a:solidFill>
                          <a:latin typeface="游ゴシック" panose="020B0400000000000000" pitchFamily="50" charset="-128"/>
                          <a:ea typeface="游ゴシック" panose="020B0400000000000000" pitchFamily="50" charset="-128"/>
                          <a:cs typeface="Calibri"/>
                          <a:sym typeface="Arial"/>
                        </a:rPr>
                        <a:t>円 </a:t>
                      </a:r>
                      <a:endParaRPr kumimoji="0" lang="en-US" altLang="ja-JP" sz="900" b="0" i="0" u="none" strike="noStrike" cap="none" baseline="0" dirty="0">
                        <a:solidFill>
                          <a:schemeClr val="tx1"/>
                        </a:solidFill>
                        <a:latin typeface="游ゴシック" panose="020B0400000000000000" pitchFamily="50" charset="-128"/>
                        <a:ea typeface="游ゴシック" panose="020B0400000000000000" pitchFamily="50" charset="-128"/>
                        <a:cs typeface="Calibri"/>
                        <a:sym typeface="Arial"/>
                      </a:endParaRPr>
                    </a:p>
                    <a:p>
                      <a:pPr algn="ctr"/>
                      <a:r>
                        <a:rPr kumimoji="1" lang="ja-JP" altLang="en-US" sz="900" b="0" i="0" u="none" strike="noStrike" cap="none" baseline="0" dirty="0">
                          <a:solidFill>
                            <a:schemeClr val="tx1"/>
                          </a:solidFill>
                          <a:latin typeface="游ゴシック" panose="020B0400000000000000" pitchFamily="50" charset="-128"/>
                          <a:ea typeface="游ゴシック" panose="020B0400000000000000" pitchFamily="50" charset="-128"/>
                          <a:cs typeface="Calibri"/>
                          <a:sym typeface="Arial"/>
                        </a:rPr>
                        <a:t>買取：要相談</a:t>
                      </a:r>
                      <a:endParaRPr kumimoji="1" lang="ja-JP" altLang="en-US" sz="900"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27917596"/>
                  </a:ext>
                </a:extLst>
              </a:tr>
              <a:tr h="403749">
                <a:tc>
                  <a:txBody>
                    <a:bodyPr/>
                    <a:lstStyle/>
                    <a:p>
                      <a:pPr algn="ctr"/>
                      <a:r>
                        <a:rPr kumimoji="1" lang="ja-JP" altLang="en-US" sz="700" b="1" dirty="0">
                          <a:latin typeface="游ゴシック" panose="020B0400000000000000" pitchFamily="50" charset="-128"/>
                          <a:ea typeface="游ゴシック" panose="020B0400000000000000" pitchFamily="50" charset="-128"/>
                        </a:rPr>
                        <a:t>タグ設置</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solidFill>
                  </a:tcPr>
                </a:tc>
                <a:tc>
                  <a:txBody>
                    <a:bodyPr/>
                    <a:lstStyle/>
                    <a:p>
                      <a:pPr algn="l"/>
                      <a:r>
                        <a:rPr kumimoji="1" lang="ja-JP" altLang="en-US" sz="700" dirty="0">
                          <a:latin typeface="游ゴシック" panose="020B0400000000000000" pitchFamily="50" charset="-128"/>
                          <a:ea typeface="游ゴシック" panose="020B0400000000000000" pitchFamily="50" charset="-128"/>
                        </a:rPr>
                        <a:t>リターゲティングタグは設置可。その他タグは応相談。</a:t>
                      </a:r>
                      <a:endParaRPr kumimoji="1" lang="en-US" altLang="ja-JP" sz="700" dirty="0">
                        <a:latin typeface="游ゴシック" panose="020B0400000000000000" pitchFamily="50" charset="-128"/>
                        <a:ea typeface="游ゴシック" panose="020B0400000000000000" pitchFamily="50" charset="-128"/>
                      </a:endParaRPr>
                    </a:p>
                    <a:p>
                      <a:pPr algn="l"/>
                      <a:r>
                        <a:rPr kumimoji="1" lang="en-US" altLang="ja-JP" sz="700" dirty="0">
                          <a:latin typeface="游ゴシック" panose="020B0400000000000000" pitchFamily="50" charset="-128"/>
                          <a:ea typeface="游ゴシック" panose="020B0400000000000000" pitchFamily="50" charset="-128"/>
                        </a:rPr>
                        <a:t>※</a:t>
                      </a:r>
                      <a:r>
                        <a:rPr kumimoji="1" lang="ja-JP" altLang="en-US" sz="700" dirty="0">
                          <a:latin typeface="游ゴシック" panose="020B0400000000000000" pitchFamily="50" charset="-128"/>
                          <a:ea typeface="游ゴシック" panose="020B0400000000000000" pitchFamily="50" charset="-128"/>
                        </a:rPr>
                        <a:t>設置する際の利用用途をお伝えください。対応できるのか営業が確認いたします。</a:t>
                      </a:r>
                      <a:endParaRPr kumimoji="1" lang="en-US" altLang="ja-JP" sz="700" dirty="0">
                        <a:latin typeface="游ゴシック" panose="020B0400000000000000" pitchFamily="50" charset="-128"/>
                        <a:ea typeface="游ゴシック" panose="020B0400000000000000" pitchFamily="50" charset="-128"/>
                      </a:endParaRPr>
                    </a:p>
                    <a:p>
                      <a:pPr algn="l"/>
                      <a:r>
                        <a:rPr kumimoji="1" lang="en-US" altLang="ja-JP" sz="700" dirty="0">
                          <a:latin typeface="游ゴシック" panose="020B0400000000000000" pitchFamily="50" charset="-128"/>
                          <a:ea typeface="游ゴシック" panose="020B0400000000000000" pitchFamily="50" charset="-128"/>
                        </a:rPr>
                        <a:t>※</a:t>
                      </a:r>
                      <a:r>
                        <a:rPr kumimoji="1" lang="ja-JP" altLang="en-US" sz="700" dirty="0">
                          <a:latin typeface="游ゴシック" panose="020B0400000000000000" pitchFamily="50" charset="-128"/>
                          <a:ea typeface="游ゴシック" panose="020B0400000000000000" pitchFamily="50" charset="-128"/>
                        </a:rPr>
                        <a:t>動作保証は行っておりません。</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ja-JP" altLang="en-US" sz="900" dirty="0">
                          <a:latin typeface="游ゴシック" panose="020B0400000000000000" pitchFamily="50" charset="-128"/>
                          <a:ea typeface="游ゴシック" panose="020B0400000000000000" pitchFamily="50" charset="-128"/>
                        </a:rPr>
                        <a:t>無料</a:t>
                      </a:r>
                      <a:endParaRPr kumimoji="1" lang="en-US" altLang="ja-JP" sz="900" dirty="0">
                        <a:latin typeface="游ゴシック" panose="020B0400000000000000" pitchFamily="50" charset="-128"/>
                        <a:ea typeface="游ゴシック" panose="020B0400000000000000" pitchFamily="50" charset="-128"/>
                      </a:endParaRPr>
                    </a:p>
                    <a:p>
                      <a:pPr algn="ctr"/>
                      <a:r>
                        <a:rPr kumimoji="1" lang="ja-JP" altLang="en-US" sz="700" dirty="0">
                          <a:latin typeface="游ゴシック" panose="020B0400000000000000" pitchFamily="50" charset="-128"/>
                          <a:ea typeface="游ゴシック" panose="020B0400000000000000" pitchFamily="50" charset="-128"/>
                        </a:rPr>
                        <a:t>（内容により別途料金をいただく場合がございます）</a:t>
                      </a:r>
                      <a:endParaRPr kumimoji="1" lang="ja-JP" altLang="en-US" sz="9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846027650"/>
                  </a:ext>
                </a:extLst>
              </a:tr>
              <a:tr h="403749">
                <a:tc>
                  <a:txBody>
                    <a:bodyPr/>
                    <a:lstStyle/>
                    <a:p>
                      <a:pPr algn="ctr"/>
                      <a:r>
                        <a:rPr kumimoji="1" lang="ja-JP" altLang="en-US" sz="700" b="1" dirty="0">
                          <a:latin typeface="游ゴシック" panose="020B0400000000000000" pitchFamily="50" charset="-128"/>
                          <a:ea typeface="游ゴシック" panose="020B0400000000000000" pitchFamily="50" charset="-128"/>
                        </a:rPr>
                        <a:t>読者サンプリング</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solidFill>
                  </a:tcPr>
                </a:tc>
                <a:tc>
                  <a:txBody>
                    <a:bodyPr/>
                    <a:lstStyle/>
                    <a:p>
                      <a:pPr algn="l"/>
                      <a:r>
                        <a:rPr kumimoji="1" lang="ja-JP" altLang="en-US" sz="700" dirty="0">
                          <a:latin typeface="游ゴシック" panose="020B0400000000000000" pitchFamily="50" charset="-128"/>
                          <a:ea typeface="游ゴシック" panose="020B0400000000000000" pitchFamily="50" charset="-128"/>
                        </a:rPr>
                        <a:t>読者にサンプリングを実施し商品体験の感想を記事にしたり、</a:t>
                      </a:r>
                      <a:r>
                        <a:rPr kumimoji="1" lang="en-US" altLang="ja-JP" sz="700" dirty="0">
                          <a:latin typeface="游ゴシック" panose="020B0400000000000000" pitchFamily="50" charset="-128"/>
                          <a:ea typeface="游ゴシック" panose="020B0400000000000000" pitchFamily="50" charset="-128"/>
                        </a:rPr>
                        <a:t>SNS</a:t>
                      </a:r>
                      <a:r>
                        <a:rPr kumimoji="1" lang="ja-JP" altLang="en-US" sz="700" dirty="0">
                          <a:latin typeface="游ゴシック" panose="020B0400000000000000" pitchFamily="50" charset="-128"/>
                          <a:ea typeface="游ゴシック" panose="020B0400000000000000" pitchFamily="50" charset="-128"/>
                        </a:rPr>
                        <a:t>に口コミを投稿してもらうなどご相談ください。</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ja-JP" altLang="en-US" sz="900" dirty="0">
                          <a:latin typeface="游ゴシック" panose="020B0400000000000000" pitchFamily="50" charset="-128"/>
                          <a:ea typeface="游ゴシック" panose="020B0400000000000000" pitchFamily="50" charset="-128"/>
                        </a:rPr>
                        <a:t>都度お見積り</a:t>
                      </a:r>
                      <a:endParaRPr kumimoji="1" lang="en-US" altLang="ja-JP" sz="900" dirty="0">
                        <a:latin typeface="游ゴシック" panose="020B0400000000000000" pitchFamily="50" charset="-128"/>
                        <a:ea typeface="游ゴシック" panose="020B0400000000000000" pitchFamily="50" charset="-128"/>
                      </a:endParaRPr>
                    </a:p>
                    <a:p>
                      <a:pPr algn="ctr"/>
                      <a:r>
                        <a:rPr kumimoji="1" lang="ja-JP" altLang="en-US" sz="700" dirty="0">
                          <a:latin typeface="游ゴシック" panose="020B0400000000000000" pitchFamily="50" charset="-128"/>
                          <a:ea typeface="游ゴシック" panose="020B0400000000000000" pitchFamily="50" charset="-128"/>
                        </a:rPr>
                        <a:t>（配布商品・人数により金額が変動します）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49968685"/>
                  </a:ext>
                </a:extLst>
              </a:tr>
              <a:tr h="208836">
                <a:tc>
                  <a:txBody>
                    <a:bodyPr/>
                    <a:lstStyle/>
                    <a:p>
                      <a:pPr algn="ctr"/>
                      <a:r>
                        <a:rPr kumimoji="1" lang="ja-JP" altLang="en-US" sz="700" b="1" dirty="0">
                          <a:latin typeface="游ゴシック" panose="020B0400000000000000" pitchFamily="50" charset="-128"/>
                          <a:ea typeface="游ゴシック" panose="020B0400000000000000" pitchFamily="50" charset="-128"/>
                        </a:rPr>
                        <a:t>販促ツール</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solidFill>
                  </a:tcPr>
                </a:tc>
                <a:tc>
                  <a:txBody>
                    <a:bodyPr/>
                    <a:lstStyle/>
                    <a:p>
                      <a:pPr algn="l"/>
                      <a:r>
                        <a:rPr kumimoji="1" lang="ja-JP" altLang="en-US" sz="700" dirty="0">
                          <a:latin typeface="游ゴシック" panose="020B0400000000000000" pitchFamily="50" charset="-128"/>
                          <a:ea typeface="游ゴシック" panose="020B0400000000000000" pitchFamily="50" charset="-128"/>
                        </a:rPr>
                        <a:t>販促ツールの企画協力・監修</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ja-JP" altLang="en-US" sz="900" dirty="0">
                          <a:latin typeface="游ゴシック" panose="020B0400000000000000" pitchFamily="50" charset="-128"/>
                          <a:ea typeface="游ゴシック" panose="020B0400000000000000" pitchFamily="50" charset="-128"/>
                        </a:rPr>
                        <a:t>都度お見積り</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723539953"/>
                  </a:ext>
                </a:extLst>
              </a:tr>
              <a:tr h="208836">
                <a:tc>
                  <a:txBody>
                    <a:bodyPr/>
                    <a:lstStyle/>
                    <a:p>
                      <a:pPr algn="ctr"/>
                      <a:r>
                        <a:rPr kumimoji="1" lang="ja-JP" altLang="en-US" sz="700" b="1" dirty="0">
                          <a:latin typeface="游ゴシック" panose="020B0400000000000000" pitchFamily="50" charset="-128"/>
                          <a:ea typeface="游ゴシック" panose="020B0400000000000000" pitchFamily="50" charset="-128"/>
                        </a:rPr>
                        <a:t>イベント</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solidFill>
                  </a:tcPr>
                </a:tc>
                <a:tc>
                  <a:txBody>
                    <a:bodyPr/>
                    <a:lstStyle/>
                    <a:p>
                      <a:pPr algn="l"/>
                      <a:r>
                        <a:rPr kumimoji="1" lang="ja-JP" altLang="en-US" sz="700" dirty="0">
                          <a:latin typeface="游ゴシック" panose="020B0400000000000000" pitchFamily="50" charset="-128"/>
                          <a:ea typeface="游ゴシック" panose="020B0400000000000000" pitchFamily="50" charset="-128"/>
                        </a:rPr>
                        <a:t>イベントの企画協力・監修</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ja-JP" altLang="en-US" sz="900" dirty="0">
                          <a:latin typeface="游ゴシック" panose="020B0400000000000000" pitchFamily="50" charset="-128"/>
                          <a:ea typeface="游ゴシック" panose="020B0400000000000000" pitchFamily="50" charset="-128"/>
                        </a:rPr>
                        <a:t>都度お見積り</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18279984"/>
                  </a:ext>
                </a:extLst>
              </a:tr>
            </a:tbl>
          </a:graphicData>
        </a:graphic>
      </p:graphicFrame>
      <p:sp>
        <p:nvSpPr>
          <p:cNvPr id="7" name="Google Shape;978;p34">
            <a:extLst>
              <a:ext uri="{FF2B5EF4-FFF2-40B4-BE49-F238E27FC236}">
                <a16:creationId xmlns:a16="http://schemas.microsoft.com/office/drawing/2014/main" id="{1F1F2E14-D688-FF7A-7E3B-BEA520F403FE}"/>
              </a:ext>
            </a:extLst>
          </p:cNvPr>
          <p:cNvSpPr txBox="1"/>
          <p:nvPr/>
        </p:nvSpPr>
        <p:spPr>
          <a:xfrm>
            <a:off x="6830293" y="385679"/>
            <a:ext cx="2064326" cy="178410"/>
          </a:xfrm>
          <a:prstGeom prst="rect">
            <a:avLst/>
          </a:prstGeom>
          <a:noFill/>
          <a:ln>
            <a:noFill/>
          </a:ln>
        </p:spPr>
        <p:txBody>
          <a:bodyPr spcFirstLastPara="1" wrap="square" lIns="0" tIns="39525" rIns="0" bIns="0" anchor="t" anchorCtr="0">
            <a:spAutoFit/>
          </a:bodyPr>
          <a:lstStyle/>
          <a:p>
            <a:pPr marL="12700" marR="0" lvl="0" indent="0" algn="l" rtl="0">
              <a:lnSpc>
                <a:spcPct val="100000"/>
              </a:lnSpc>
              <a:spcBef>
                <a:spcPts val="0"/>
              </a:spcBef>
              <a:spcAft>
                <a:spcPts val="0"/>
              </a:spcAft>
              <a:buNone/>
            </a:pPr>
            <a:r>
              <a:rPr lang="en-US" altLang="ja-JP" sz="900" b="0"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a:t>
            </a:r>
            <a:r>
              <a:rPr lang="ja-JP" altLang="en-US" sz="900" b="0"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詳細は次ページ</a:t>
            </a:r>
            <a:r>
              <a:rPr lang="ja-JP" altLang="en-US" sz="900" dirty="0">
                <a:solidFill>
                  <a:schemeClr val="bg1"/>
                </a:solidFill>
                <a:latin typeface="游ゴシック" panose="020B0400000000000000" pitchFamily="50" charset="-128"/>
                <a:ea typeface="游ゴシック" panose="020B0400000000000000" pitchFamily="50" charset="-128"/>
                <a:cs typeface="MS Gothic"/>
                <a:sym typeface="MS Gothic"/>
              </a:rPr>
              <a:t>以降</a:t>
            </a:r>
            <a:r>
              <a:rPr lang="ja-JP" altLang="en-US" sz="900" b="0"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ご確認ください</a:t>
            </a:r>
            <a:r>
              <a:rPr lang="ja" sz="900" b="0"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a:t>
            </a:r>
            <a:endParaRPr sz="900" b="0"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p:txBody>
      </p:sp>
      <p:sp>
        <p:nvSpPr>
          <p:cNvPr id="8" name="Google Shape;816;p27">
            <a:extLst>
              <a:ext uri="{FF2B5EF4-FFF2-40B4-BE49-F238E27FC236}">
                <a16:creationId xmlns:a16="http://schemas.microsoft.com/office/drawing/2014/main" id="{AD64BEBB-2C50-B1ED-CDD4-5C593682BD8E}"/>
              </a:ext>
            </a:extLst>
          </p:cNvPr>
          <p:cNvSpPr txBox="1">
            <a:spLocks noGrp="1"/>
          </p:cNvSpPr>
          <p:nvPr>
            <p:ph type="sldNum" idx="12"/>
          </p:nvPr>
        </p:nvSpPr>
        <p:spPr>
          <a:xfrm>
            <a:off x="8690344" y="4998188"/>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30</a:t>
            </a:fld>
            <a:endParaRPr/>
          </a:p>
        </p:txBody>
      </p:sp>
    </p:spTree>
    <p:extLst>
      <p:ext uri="{BB962C8B-B14F-4D97-AF65-F5344CB8AC3E}">
        <p14:creationId xmlns:p14="http://schemas.microsoft.com/office/powerpoint/2010/main" val="1866835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1029"/>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1DE7A7AC-DD55-1EE2-35EA-EF62C7D08CBB}"/>
              </a:ext>
            </a:extLst>
          </p:cNvPr>
          <p:cNvGraphicFramePr>
            <a:graphicFrameLocks noGrp="1"/>
          </p:cNvGraphicFramePr>
          <p:nvPr>
            <p:extLst>
              <p:ext uri="{D42A27DB-BD31-4B8C-83A1-F6EECF244321}">
                <p14:modId xmlns:p14="http://schemas.microsoft.com/office/powerpoint/2010/main" val="2948082374"/>
              </p:ext>
            </p:extLst>
          </p:nvPr>
        </p:nvGraphicFramePr>
        <p:xfrm>
          <a:off x="255941" y="1393686"/>
          <a:ext cx="8662457" cy="3105510"/>
        </p:xfrm>
        <a:graphic>
          <a:graphicData uri="http://schemas.openxmlformats.org/drawingml/2006/table">
            <a:tbl>
              <a:tblPr firstRow="1" bandRow="1">
                <a:tableStyleId>{62A0D10D-50CF-4121-8E0F-D59097571FAB}</a:tableStyleId>
              </a:tblPr>
              <a:tblGrid>
                <a:gridCol w="1328228">
                  <a:extLst>
                    <a:ext uri="{9D8B030D-6E8A-4147-A177-3AD203B41FA5}">
                      <a16:colId xmlns:a16="http://schemas.microsoft.com/office/drawing/2014/main" val="1820523535"/>
                    </a:ext>
                  </a:extLst>
                </a:gridCol>
                <a:gridCol w="5015039">
                  <a:extLst>
                    <a:ext uri="{9D8B030D-6E8A-4147-A177-3AD203B41FA5}">
                      <a16:colId xmlns:a16="http://schemas.microsoft.com/office/drawing/2014/main" val="1649310484"/>
                    </a:ext>
                  </a:extLst>
                </a:gridCol>
                <a:gridCol w="1159595">
                  <a:extLst>
                    <a:ext uri="{9D8B030D-6E8A-4147-A177-3AD203B41FA5}">
                      <a16:colId xmlns:a16="http://schemas.microsoft.com/office/drawing/2014/main" val="3180237516"/>
                    </a:ext>
                  </a:extLst>
                </a:gridCol>
                <a:gridCol w="1159595">
                  <a:extLst>
                    <a:ext uri="{9D8B030D-6E8A-4147-A177-3AD203B41FA5}">
                      <a16:colId xmlns:a16="http://schemas.microsoft.com/office/drawing/2014/main" val="3145069954"/>
                    </a:ext>
                  </a:extLst>
                </a:gridCol>
              </a:tblGrid>
              <a:tr h="243730">
                <a:tc>
                  <a:txBody>
                    <a:bodyPr/>
                    <a:lstStyle/>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メニュー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44536A"/>
                    </a:solidFill>
                  </a:tcPr>
                </a:tc>
                <a:tc>
                  <a:txBody>
                    <a:bodyPr/>
                    <a:lstStyle/>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ポイント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44536A"/>
                    </a:solidFill>
                  </a:tcPr>
                </a:tc>
                <a:tc>
                  <a:txBody>
                    <a:bodyPr/>
                    <a:lstStyle/>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最低出稿金額</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kumimoji="1" lang="en-US" altLang="ja-JP" sz="1000" b="1">
                          <a:solidFill>
                            <a:schemeClr val="bg1"/>
                          </a:solidFill>
                          <a:latin typeface="游ゴシック" panose="020B0400000000000000" pitchFamily="50" charset="-128"/>
                          <a:ea typeface="游ゴシック" panose="020B0400000000000000" pitchFamily="50" charset="-128"/>
                        </a:rPr>
                        <a:t>(</a:t>
                      </a:r>
                      <a:r>
                        <a:rPr kumimoji="1" lang="ja-JP" altLang="en-US" sz="1000" b="1">
                          <a:solidFill>
                            <a:schemeClr val="bg1"/>
                          </a:solidFill>
                          <a:latin typeface="游ゴシック" panose="020B0400000000000000" pitchFamily="50" charset="-128"/>
                          <a:ea typeface="游ゴシック" panose="020B0400000000000000" pitchFamily="50" charset="-128"/>
                        </a:rPr>
                        <a:t>Ｇ</a:t>
                      </a:r>
                      <a:r>
                        <a:rPr kumimoji="1" lang="en-US" altLang="ja-JP" sz="1000" b="1" dirty="0">
                          <a:solidFill>
                            <a:schemeClr val="bg1"/>
                          </a:solidFill>
                          <a:latin typeface="游ゴシック" panose="020B0400000000000000" pitchFamily="50" charset="-128"/>
                          <a:ea typeface="游ゴシック" panose="020B0400000000000000" pitchFamily="50" charset="-128"/>
                        </a:rPr>
                        <a:t>)</a:t>
                      </a:r>
                      <a:endParaRPr kumimoji="1" lang="ja-JP" altLang="en-US" sz="1000" b="1" dirty="0">
                        <a:solidFill>
                          <a:schemeClr val="bg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44536A"/>
                    </a:solidFill>
                  </a:tcPr>
                </a:tc>
                <a:tc>
                  <a:txBody>
                    <a:bodyPr/>
                    <a:lstStyle/>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推定クリック数</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kumimoji="1" lang="en-US" altLang="ja-JP" sz="1000" b="1" dirty="0">
                          <a:solidFill>
                            <a:schemeClr val="bg1"/>
                          </a:solidFill>
                          <a:latin typeface="游ゴシック" panose="020B0400000000000000" pitchFamily="50" charset="-128"/>
                          <a:ea typeface="游ゴシック" panose="020B0400000000000000" pitchFamily="50" charset="-128"/>
                        </a:rPr>
                        <a:t>28</a:t>
                      </a:r>
                      <a:r>
                        <a:rPr kumimoji="1" lang="ja-JP" altLang="en-US" sz="1000" b="1" dirty="0">
                          <a:solidFill>
                            <a:schemeClr val="bg1"/>
                          </a:solidFill>
                          <a:latin typeface="游ゴシック" panose="020B0400000000000000" pitchFamily="50" charset="-128"/>
                          <a:ea typeface="游ゴシック" panose="020B0400000000000000" pitchFamily="50" charset="-128"/>
                        </a:rPr>
                        <a:t>日間目安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44536A"/>
                    </a:solidFill>
                  </a:tcPr>
                </a:tc>
                <a:extLst>
                  <a:ext uri="{0D108BD9-81ED-4DB2-BD59-A6C34878D82A}">
                    <a16:rowId xmlns:a16="http://schemas.microsoft.com/office/drawing/2014/main" val="1733991609"/>
                  </a:ext>
                </a:extLst>
              </a:tr>
              <a:tr h="370840">
                <a:tc>
                  <a:txBody>
                    <a:bodyPr/>
                    <a:lstStyle/>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rtl="0"/>
                      <a:r>
                        <a:rPr lang="ja-JP" altLang="en-US" sz="900" b="0" i="0" u="none" strike="noStrike" cap="none" dirty="0">
                          <a:solidFill>
                            <a:schemeClr val="dk1"/>
                          </a:solidFill>
                          <a:effectLst/>
                          <a:latin typeface="游ゴシック" panose="020B0400000000000000" pitchFamily="50" charset="-128"/>
                          <a:ea typeface="游ゴシック" panose="020B0400000000000000" pitchFamily="50" charset="-128"/>
                          <a:cs typeface="Calibri"/>
                          <a:sym typeface="Arial"/>
                        </a:rPr>
                        <a:t>公式 </a:t>
                      </a:r>
                      <a:r>
                        <a:rPr lang="en-US" altLang="ja-JP" sz="900" b="0" i="0" u="none" strike="noStrike" cap="none" dirty="0">
                          <a:solidFill>
                            <a:schemeClr val="dk1"/>
                          </a:solidFill>
                          <a:effectLst/>
                          <a:latin typeface="游ゴシック" panose="020B0400000000000000" pitchFamily="50" charset="-128"/>
                          <a:ea typeface="游ゴシック" panose="020B0400000000000000" pitchFamily="50" charset="-128"/>
                          <a:cs typeface="Calibri"/>
                          <a:sym typeface="Arial"/>
                        </a:rPr>
                        <a:t>Instagram</a:t>
                      </a:r>
                      <a:r>
                        <a:rPr lang="ja-JP" altLang="en-US" sz="900" b="0" i="0" u="none" strike="noStrike" cap="none" dirty="0">
                          <a:solidFill>
                            <a:schemeClr val="dk1"/>
                          </a:solidFill>
                          <a:effectLst/>
                          <a:latin typeface="游ゴシック" panose="020B0400000000000000" pitchFamily="50" charset="-128"/>
                          <a:ea typeface="游ゴシック" panose="020B0400000000000000" pitchFamily="50" charset="-128"/>
                          <a:cs typeface="Calibri"/>
                          <a:sym typeface="Arial"/>
                        </a:rPr>
                        <a:t>アカウントから配信。写真クリエイティブを重視する商材訴求におすすめです。</a:t>
                      </a:r>
                      <a:endParaRPr lang="ja-JP" altLang="en-US" sz="400" dirty="0">
                        <a:effectLst/>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altLang="ja-JP" sz="1050" b="1" u="none" strike="noStrike" cap="none" dirty="0">
                          <a:latin typeface="游ゴシック" panose="020B0400000000000000" pitchFamily="50" charset="-128"/>
                          <a:ea typeface="游ゴシック" panose="020B0400000000000000" pitchFamily="50" charset="-128"/>
                          <a:cs typeface="Arial"/>
                          <a:sym typeface="Arial"/>
                        </a:rPr>
                        <a:t>50</a:t>
                      </a:r>
                      <a:r>
                        <a:rPr lang="ja-JP" altLang="en-US" sz="1050" b="1" u="none" strike="noStrike" cap="none" dirty="0">
                          <a:latin typeface="游ゴシック" panose="020B0400000000000000" pitchFamily="50" charset="-128"/>
                          <a:ea typeface="游ゴシック" panose="020B0400000000000000" pitchFamily="50" charset="-128"/>
                          <a:cs typeface="Arial"/>
                          <a:sym typeface="Arial"/>
                        </a:rPr>
                        <a:t>万円</a:t>
                      </a:r>
                      <a:endParaRPr kumimoji="1" lang="en-US" altLang="ja-JP" sz="11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en-US" altLang="ja-JP" sz="1050" b="1" dirty="0">
                          <a:latin typeface="游ゴシック" panose="020B0400000000000000" pitchFamily="50" charset="-128"/>
                          <a:ea typeface="游ゴシック" panose="020B0400000000000000" pitchFamily="50" charset="-128"/>
                          <a:cs typeface="Arial" panose="020B0604020202020204" pitchFamily="34" charset="0"/>
                        </a:rPr>
                        <a:t>2,500</a:t>
                      </a:r>
                      <a:r>
                        <a:rPr kumimoji="1" lang="ja-JP" altLang="en-US" sz="1050" b="1" dirty="0">
                          <a:latin typeface="游ゴシック" panose="020B0400000000000000" pitchFamily="50" charset="-128"/>
                          <a:ea typeface="游ゴシック" panose="020B0400000000000000" pitchFamily="50" charset="-128"/>
                          <a:cs typeface="Arial" panose="020B0604020202020204" pitchFamily="34" charset="0"/>
                        </a:rPr>
                        <a:t>～</a:t>
                      </a:r>
                      <a:r>
                        <a:rPr kumimoji="1" lang="en-US" altLang="ja-JP" sz="1050" b="1" dirty="0">
                          <a:latin typeface="游ゴシック" panose="020B0400000000000000" pitchFamily="50" charset="-128"/>
                          <a:ea typeface="游ゴシック" panose="020B0400000000000000" pitchFamily="50" charset="-128"/>
                          <a:cs typeface="Arial" panose="020B0604020202020204" pitchFamily="34" charset="0"/>
                        </a:rPr>
                        <a:t>5,400</a:t>
                      </a:r>
                      <a:endParaRPr kumimoji="1" lang="ja-JP" altLang="en-US" sz="1050" b="1" dirty="0">
                        <a:latin typeface="游ゴシック" panose="020B0400000000000000" pitchFamily="50" charset="-128"/>
                        <a:ea typeface="游ゴシック" panose="020B0400000000000000" pitchFamily="50" charset="-128"/>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79791098"/>
                  </a:ext>
                </a:extLst>
              </a:tr>
              <a:tr h="370840">
                <a:tc>
                  <a:txBody>
                    <a:bodyPr/>
                    <a:lstStyle/>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900" b="0" u="none" strike="noStrike" cap="none" dirty="0">
                          <a:latin typeface="游ゴシック" panose="020B0400000000000000" pitchFamily="50" charset="-128"/>
                          <a:ea typeface="游ゴシック" panose="020B0400000000000000" pitchFamily="50" charset="-128"/>
                          <a:cs typeface="Arial"/>
                          <a:sym typeface="Arial"/>
                        </a:rPr>
                        <a:t>遷移先のテキスト解析およびカテゴリ単位のコンテンツマッチ型の配信が可能なレコメンド広告。タイアップ記事の評価をポップアップアンケートで取得可能。出版社を中心としたメディアへの配信が可能。</a:t>
                      </a:r>
                      <a:endParaRPr sz="1200" dirty="0"/>
                    </a:p>
                  </a:txBody>
                  <a:tcPr marL="72750" marR="72750" marT="36375" marB="3637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altLang="ja-JP" sz="1050" b="1" u="none" strike="noStrike" cap="none" dirty="0">
                          <a:latin typeface="游ゴシック" panose="020B0400000000000000" pitchFamily="50" charset="-128"/>
                          <a:ea typeface="游ゴシック" panose="020B0400000000000000" pitchFamily="50" charset="-128"/>
                          <a:cs typeface="Arial"/>
                          <a:sym typeface="Arial"/>
                        </a:rPr>
                        <a:t>50</a:t>
                      </a:r>
                      <a:r>
                        <a:rPr lang="ja-JP" altLang="en-US" sz="1050" b="1" u="none" strike="noStrike" cap="none" dirty="0">
                          <a:latin typeface="游ゴシック" panose="020B0400000000000000" pitchFamily="50" charset="-128"/>
                          <a:ea typeface="游ゴシック" panose="020B0400000000000000" pitchFamily="50" charset="-128"/>
                          <a:cs typeface="Arial"/>
                          <a:sym typeface="Arial"/>
                        </a:rPr>
                        <a:t>万円</a:t>
                      </a:r>
                      <a:endParaRPr sz="1050" b="1" dirty="0">
                        <a:latin typeface="游ゴシック" panose="020B0400000000000000" pitchFamily="50" charset="-128"/>
                        <a:ea typeface="游ゴシック" panose="020B0400000000000000" pitchFamily="50" charset="-128"/>
                      </a:endParaRPr>
                    </a:p>
                  </a:txBody>
                  <a:tcPr marL="72750" marR="72750" marT="36375" marB="3637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000"/>
                        <a:buFont typeface="Arial"/>
                        <a:buNone/>
                      </a:pPr>
                      <a:r>
                        <a:rPr kumimoji="1" lang="en-US" altLang="ja-JP" sz="1050" b="1" i="0" kern="1200" dirty="0">
                          <a:solidFill>
                            <a:schemeClr val="tx1"/>
                          </a:solidFill>
                          <a:effectLst/>
                          <a:latin typeface="游ゴシック" panose="020B0400000000000000" pitchFamily="50" charset="-128"/>
                          <a:ea typeface="游ゴシック" panose="020B0400000000000000" pitchFamily="50" charset="-128"/>
                          <a:cs typeface="+mn-cs"/>
                        </a:rPr>
                        <a:t>5,800-11,600</a:t>
                      </a:r>
                      <a:endParaRPr sz="1050" b="1" dirty="0">
                        <a:latin typeface="游ゴシック" panose="020B0400000000000000" pitchFamily="50" charset="-128"/>
                        <a:ea typeface="游ゴシック" panose="020B0400000000000000" pitchFamily="50" charset="-128"/>
                      </a:endParaRPr>
                    </a:p>
                  </a:txBody>
                  <a:tcPr marL="72750" marR="72750" marT="36375" marB="36375"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90860097"/>
                  </a:ext>
                </a:extLst>
              </a:tr>
              <a:tr h="370840">
                <a:tc>
                  <a:txBody>
                    <a:bodyPr/>
                    <a:lstStyle/>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900" b="0" u="none" strike="noStrike" cap="none" dirty="0">
                          <a:latin typeface="游ゴシック" panose="020B0400000000000000" pitchFamily="50" charset="-128"/>
                          <a:ea typeface="游ゴシック" panose="020B0400000000000000" pitchFamily="50" charset="-128"/>
                          <a:cs typeface="Arial"/>
                          <a:sym typeface="Arial"/>
                        </a:rPr>
                        <a:t>国内最大級のキュレーションメディア、男女別、関心別でターゲティング可能。</a:t>
                      </a:r>
                      <a:endParaRPr sz="1200" u="none" strike="noStrike" cap="none" dirty="0">
                        <a:latin typeface="游ゴシック" panose="020B0400000000000000" pitchFamily="50" charset="-128"/>
                        <a:ea typeface="游ゴシック" panose="020B0400000000000000" pitchFamily="50" charset="-128"/>
                        <a:cs typeface="Arial"/>
                        <a:sym typeface="Arial"/>
                      </a:endParaRPr>
                    </a:p>
                  </a:txBody>
                  <a:tcPr marL="72750" marR="72750" marT="36375" marB="3637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altLang="ja-JP" sz="1050" b="1" u="none" strike="noStrike" cap="none" dirty="0">
                          <a:latin typeface="游ゴシック" panose="020B0400000000000000" pitchFamily="50" charset="-128"/>
                          <a:ea typeface="游ゴシック" panose="020B0400000000000000" pitchFamily="50" charset="-128"/>
                          <a:cs typeface="Arial"/>
                          <a:sym typeface="Arial"/>
                        </a:rPr>
                        <a:t>50</a:t>
                      </a:r>
                      <a:r>
                        <a:rPr lang="ja-JP" altLang="en-US" sz="1050" b="1" u="none" strike="noStrike" cap="none" dirty="0">
                          <a:latin typeface="游ゴシック" panose="020B0400000000000000" pitchFamily="50" charset="-128"/>
                          <a:ea typeface="游ゴシック" panose="020B0400000000000000" pitchFamily="50" charset="-128"/>
                          <a:cs typeface="Arial"/>
                          <a:sym typeface="Arial"/>
                        </a:rPr>
                        <a:t>万円</a:t>
                      </a:r>
                      <a:endParaRPr sz="1050" b="1" u="none" strike="noStrike" cap="none" dirty="0">
                        <a:latin typeface="游ゴシック" panose="020B0400000000000000" pitchFamily="50" charset="-128"/>
                        <a:ea typeface="游ゴシック" panose="020B0400000000000000" pitchFamily="50" charset="-128"/>
                        <a:cs typeface="Arial"/>
                        <a:sym typeface="Arial"/>
                      </a:endParaRPr>
                    </a:p>
                  </a:txBody>
                  <a:tcPr marL="72750" marR="72750" marT="36375" marB="3637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000"/>
                        <a:buFont typeface="Arial"/>
                        <a:buNone/>
                      </a:pPr>
                      <a:r>
                        <a:rPr kumimoji="1" lang="en-US" altLang="ja-JP" sz="1050" b="1" i="0" kern="1200" dirty="0">
                          <a:solidFill>
                            <a:schemeClr val="tx1"/>
                          </a:solidFill>
                          <a:effectLst/>
                          <a:latin typeface="游ゴシック" panose="020B0400000000000000" pitchFamily="50" charset="-128"/>
                          <a:ea typeface="游ゴシック" panose="020B0400000000000000" pitchFamily="50" charset="-128"/>
                          <a:cs typeface="+mn-cs"/>
                        </a:rPr>
                        <a:t>8,300-14,100</a:t>
                      </a:r>
                      <a:endParaRPr sz="1050" b="1" u="none" strike="noStrike" cap="none" dirty="0">
                        <a:latin typeface="游ゴシック" panose="020B0400000000000000" pitchFamily="50" charset="-128"/>
                        <a:ea typeface="游ゴシック" panose="020B0400000000000000" pitchFamily="50" charset="-128"/>
                        <a:cs typeface="Arial"/>
                        <a:sym typeface="Arial"/>
                      </a:endParaRPr>
                    </a:p>
                  </a:txBody>
                  <a:tcPr marL="72750" marR="72750" marT="36375" marB="36375"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686967495"/>
                  </a:ext>
                </a:extLst>
              </a:tr>
              <a:tr h="370840">
                <a:tc>
                  <a:txBody>
                    <a:bodyPr/>
                    <a:lstStyle/>
                    <a:p>
                      <a:endParaRPr kumimoji="1" lang="ja-JP" alt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900" b="0" u="none" strike="noStrike" cap="none" dirty="0">
                          <a:latin typeface="游ゴシック" panose="020B0400000000000000" pitchFamily="50" charset="-128"/>
                          <a:ea typeface="游ゴシック" panose="020B0400000000000000" pitchFamily="50" charset="-128"/>
                          <a:cs typeface="Arial"/>
                          <a:sym typeface="Arial"/>
                        </a:rPr>
                        <a:t>世界最大手、国内最大級のネットワークを保持、大手新聞社等、ポータルサイトを中心としたメディアからの記事への誘導が可能。</a:t>
                      </a:r>
                      <a:endParaRPr sz="1200" u="none" strike="noStrike" cap="none" dirty="0">
                        <a:latin typeface="游ゴシック" panose="020B0400000000000000" pitchFamily="50" charset="-128"/>
                        <a:ea typeface="游ゴシック" panose="020B0400000000000000" pitchFamily="50" charset="-128"/>
                        <a:cs typeface="Arial"/>
                        <a:sym typeface="Arial"/>
                      </a:endParaRPr>
                    </a:p>
                  </a:txBody>
                  <a:tcPr marL="72750" marR="72750" marT="36375" marB="3637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altLang="ja-JP" sz="1050" b="1" u="none" strike="noStrike" cap="none" dirty="0">
                          <a:latin typeface="游ゴシック" panose="020B0400000000000000" pitchFamily="50" charset="-128"/>
                          <a:ea typeface="游ゴシック" panose="020B0400000000000000" pitchFamily="50" charset="-128"/>
                          <a:cs typeface="Arial"/>
                          <a:sym typeface="Arial"/>
                        </a:rPr>
                        <a:t>50</a:t>
                      </a:r>
                      <a:r>
                        <a:rPr lang="ja-JP" altLang="en-US" sz="1050" b="1" u="none" strike="noStrike" cap="none" dirty="0">
                          <a:latin typeface="游ゴシック" panose="020B0400000000000000" pitchFamily="50" charset="-128"/>
                          <a:ea typeface="游ゴシック" panose="020B0400000000000000" pitchFamily="50" charset="-128"/>
                          <a:cs typeface="Arial"/>
                          <a:sym typeface="Arial"/>
                        </a:rPr>
                        <a:t>万円</a:t>
                      </a:r>
                      <a:endParaRPr sz="1050" b="1" u="none" strike="noStrike" cap="none" dirty="0">
                        <a:latin typeface="游ゴシック" panose="020B0400000000000000" pitchFamily="50" charset="-128"/>
                        <a:ea typeface="游ゴシック" panose="020B0400000000000000" pitchFamily="50" charset="-128"/>
                        <a:cs typeface="Arial"/>
                        <a:sym typeface="Arial"/>
                      </a:endParaRPr>
                    </a:p>
                  </a:txBody>
                  <a:tcPr marL="72750" marR="72750" marT="36375" marB="3637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altLang="ja-JP" sz="1050" b="1" u="none" strike="noStrike" cap="none" dirty="0">
                          <a:latin typeface="游ゴシック" panose="020B0400000000000000" pitchFamily="50" charset="-128"/>
                          <a:ea typeface="游ゴシック" panose="020B0400000000000000" pitchFamily="50" charset="-128"/>
                          <a:cs typeface="Arial"/>
                          <a:sym typeface="Arial"/>
                        </a:rPr>
                        <a:t>5,800-11,600</a:t>
                      </a:r>
                      <a:endParaRPr sz="1050" b="1" u="none" strike="noStrike" cap="none" dirty="0">
                        <a:latin typeface="游ゴシック" panose="020B0400000000000000" pitchFamily="50" charset="-128"/>
                        <a:ea typeface="游ゴシック" panose="020B0400000000000000" pitchFamily="50" charset="-128"/>
                        <a:cs typeface="Arial"/>
                        <a:sym typeface="Arial"/>
                      </a:endParaRPr>
                    </a:p>
                  </a:txBody>
                  <a:tcPr marL="72750" marR="72750" marT="36375" marB="36375"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596185875"/>
                  </a:ext>
                </a:extLst>
              </a:tr>
              <a:tr h="370840">
                <a:tc>
                  <a:txBody>
                    <a:bodyPr/>
                    <a:lstStyle/>
                    <a:p>
                      <a:endParaRPr kumimoji="1" lang="ja-JP" alt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900" b="0" u="none" strike="noStrike" cap="none" dirty="0">
                          <a:latin typeface="游ゴシック" panose="020B0400000000000000" pitchFamily="50" charset="-128"/>
                          <a:ea typeface="游ゴシック" panose="020B0400000000000000" pitchFamily="50" charset="-128"/>
                          <a:cs typeface="Arial"/>
                          <a:sym typeface="Arial"/>
                        </a:rPr>
                        <a:t>外部機関との連携も図る掲載枠の記事カテゴリを絞り、ターゲットへのリーチが可能。</a:t>
                      </a:r>
                      <a:endParaRPr sz="900" b="0" u="none" strike="noStrike" cap="none" dirty="0">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JP" sz="900" b="0" u="none" strike="noStrike" cap="none" dirty="0">
                          <a:latin typeface="游ゴシック" panose="020B0400000000000000" pitchFamily="50" charset="-128"/>
                          <a:ea typeface="游ゴシック" panose="020B0400000000000000" pitchFamily="50" charset="-128"/>
                          <a:cs typeface="Arial"/>
                          <a:sym typeface="Arial"/>
                        </a:rPr>
                        <a:t>PVの質を独自指標、記事読了率「READ」で可視化。</a:t>
                      </a:r>
                      <a:endParaRPr sz="1200" u="none" strike="noStrike" cap="none" dirty="0">
                        <a:latin typeface="游ゴシック" panose="020B0400000000000000" pitchFamily="50" charset="-128"/>
                        <a:ea typeface="游ゴシック" panose="020B0400000000000000" pitchFamily="50" charset="-128"/>
                        <a:cs typeface="Arial"/>
                        <a:sym typeface="Arial"/>
                      </a:endParaRPr>
                    </a:p>
                  </a:txBody>
                  <a:tcPr marL="72750" marR="72750" marT="36375" marB="3637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altLang="ja-JP" sz="1050" b="1" u="none" strike="noStrike" cap="none" dirty="0">
                          <a:latin typeface="游ゴシック" panose="020B0400000000000000" pitchFamily="50" charset="-128"/>
                          <a:ea typeface="游ゴシック" panose="020B0400000000000000" pitchFamily="50" charset="-128"/>
                          <a:cs typeface="Arial"/>
                          <a:sym typeface="Arial"/>
                        </a:rPr>
                        <a:t>50</a:t>
                      </a:r>
                      <a:r>
                        <a:rPr lang="ja-JP" altLang="en-US" sz="1050" b="1" u="none" strike="noStrike" cap="none" dirty="0">
                          <a:latin typeface="游ゴシック" panose="020B0400000000000000" pitchFamily="50" charset="-128"/>
                          <a:ea typeface="游ゴシック" panose="020B0400000000000000" pitchFamily="50" charset="-128"/>
                          <a:cs typeface="Arial"/>
                          <a:sym typeface="Arial"/>
                        </a:rPr>
                        <a:t>万円</a:t>
                      </a:r>
                      <a:endParaRPr sz="1050" b="1" u="none" strike="noStrike" cap="none" dirty="0">
                        <a:latin typeface="游ゴシック" panose="020B0400000000000000" pitchFamily="50" charset="-128"/>
                        <a:ea typeface="游ゴシック" panose="020B0400000000000000" pitchFamily="50" charset="-128"/>
                        <a:cs typeface="Arial"/>
                        <a:sym typeface="Arial"/>
                      </a:endParaRPr>
                    </a:p>
                  </a:txBody>
                  <a:tcPr marL="72750" marR="72750" marT="36375" marB="3637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lang="en-US" altLang="ja-JP" sz="1050" b="1" u="none" strike="noStrike" cap="none" dirty="0">
                          <a:latin typeface="游ゴシック" panose="020B0400000000000000" pitchFamily="50" charset="-128"/>
                          <a:ea typeface="游ゴシック" panose="020B0400000000000000" pitchFamily="50" charset="-128"/>
                          <a:cs typeface="Arial"/>
                          <a:sym typeface="Arial"/>
                        </a:rPr>
                        <a:t>5,800-11,600</a:t>
                      </a:r>
                    </a:p>
                  </a:txBody>
                  <a:tcPr marL="72750" marR="72750" marT="36375" marB="36375"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698580076"/>
                  </a:ext>
                </a:extLst>
              </a:tr>
              <a:tr h="370840">
                <a:tc>
                  <a:txBody>
                    <a:bodyPr/>
                    <a:lstStyle/>
                    <a:p>
                      <a:endParaRPr kumimoji="1" lang="ja-JP" alt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900" b="0" u="none" strike="noStrike" cap="none" dirty="0">
                          <a:latin typeface="游ゴシック" panose="020B0400000000000000" pitchFamily="50" charset="-128"/>
                          <a:ea typeface="游ゴシック" panose="020B0400000000000000" pitchFamily="50" charset="-128"/>
                          <a:cs typeface="Arial"/>
                          <a:sym typeface="Arial"/>
                        </a:rPr>
                        <a:t>商材やターゲットに合わせ、人気メディアに絞った配信が可能、女性系のメディアや商材に強味。</a:t>
                      </a:r>
                      <a:endParaRPr sz="1200" u="none" strike="noStrike" cap="none" dirty="0">
                        <a:latin typeface="游ゴシック" panose="020B0400000000000000" pitchFamily="50" charset="-128"/>
                        <a:ea typeface="游ゴシック" panose="020B0400000000000000" pitchFamily="50" charset="-128"/>
                        <a:cs typeface="Arial"/>
                        <a:sym typeface="Arial"/>
                      </a:endParaRPr>
                    </a:p>
                  </a:txBody>
                  <a:tcPr marL="72750" marR="72750" marT="36375" marB="3637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altLang="ja-JP" sz="1050" b="1" u="none" strike="noStrike" cap="none" dirty="0">
                          <a:latin typeface="游ゴシック" panose="020B0400000000000000" pitchFamily="50" charset="-128"/>
                          <a:ea typeface="游ゴシック" panose="020B0400000000000000" pitchFamily="50" charset="-128"/>
                          <a:cs typeface="Arial"/>
                          <a:sym typeface="Arial"/>
                        </a:rPr>
                        <a:t>50</a:t>
                      </a:r>
                      <a:r>
                        <a:rPr lang="ja-JP" altLang="en-US" sz="1050" b="1" u="none" strike="noStrike" cap="none" dirty="0">
                          <a:latin typeface="游ゴシック" panose="020B0400000000000000" pitchFamily="50" charset="-128"/>
                          <a:ea typeface="游ゴシック" panose="020B0400000000000000" pitchFamily="50" charset="-128"/>
                          <a:cs typeface="Arial"/>
                          <a:sym typeface="Arial"/>
                        </a:rPr>
                        <a:t>万円</a:t>
                      </a:r>
                      <a:endParaRPr sz="1050" b="1" u="none" strike="noStrike" cap="none" dirty="0">
                        <a:latin typeface="游ゴシック" panose="020B0400000000000000" pitchFamily="50" charset="-128"/>
                        <a:ea typeface="游ゴシック" panose="020B0400000000000000" pitchFamily="50" charset="-128"/>
                        <a:cs typeface="Arial"/>
                        <a:sym typeface="Arial"/>
                      </a:endParaRPr>
                    </a:p>
                  </a:txBody>
                  <a:tcPr marL="72750" marR="72750" marT="36375" marB="3637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lang="en-US" altLang="ja-JP" sz="1050" b="1" u="none" strike="noStrike" cap="none" dirty="0">
                          <a:latin typeface="游ゴシック" panose="020B0400000000000000" pitchFamily="50" charset="-128"/>
                          <a:ea typeface="游ゴシック" panose="020B0400000000000000" pitchFamily="50" charset="-128"/>
                          <a:cs typeface="Arial"/>
                          <a:sym typeface="Arial"/>
                        </a:rPr>
                        <a:t>5,800-11,600</a:t>
                      </a:r>
                    </a:p>
                  </a:txBody>
                  <a:tcPr marL="72750" marR="72750" marT="36375" marB="36375"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878744756"/>
                  </a:ext>
                </a:extLst>
              </a:tr>
              <a:tr h="370840">
                <a:tc>
                  <a:txBody>
                    <a:bodyPr/>
                    <a:lstStyle/>
                    <a:p>
                      <a:endParaRPr kumimoji="1" lang="ja-JP" alt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000"/>
                        <a:buFont typeface="Arial"/>
                        <a:buNone/>
                      </a:pPr>
                      <a:r>
                        <a:rPr kumimoji="1" lang="ja-JP" altLang="en-US" sz="900" b="0" i="0" kern="1200" dirty="0">
                          <a:solidFill>
                            <a:schemeClr val="tx1"/>
                          </a:solidFill>
                          <a:effectLst/>
                          <a:latin typeface="游ゴシック" panose="020B0400000000000000" pitchFamily="50" charset="-128"/>
                          <a:ea typeface="游ゴシック" panose="020B0400000000000000" pitchFamily="50" charset="-128"/>
                          <a:cs typeface="+mn-cs"/>
                        </a:rPr>
                        <a:t>ネイティブ広告プラットフォーム。「</a:t>
                      </a:r>
                      <a:r>
                        <a:rPr kumimoji="1" lang="en-US" altLang="ja-JP" sz="900" b="0" i="0" kern="1200" dirty="0">
                          <a:solidFill>
                            <a:schemeClr val="tx1"/>
                          </a:solidFill>
                          <a:effectLst/>
                          <a:latin typeface="游ゴシック" panose="020B0400000000000000" pitchFamily="50" charset="-128"/>
                          <a:ea typeface="游ゴシック" panose="020B0400000000000000" pitchFamily="50" charset="-128"/>
                          <a:cs typeface="+mn-cs"/>
                        </a:rPr>
                        <a:t>Outbrain</a:t>
                      </a:r>
                      <a:r>
                        <a:rPr kumimoji="1" lang="ja-JP" altLang="en-US" sz="900" b="0" i="0" kern="1200" dirty="0">
                          <a:solidFill>
                            <a:schemeClr val="tx1"/>
                          </a:solidFill>
                          <a:effectLst/>
                          <a:latin typeface="游ゴシック" panose="020B0400000000000000" pitchFamily="50" charset="-128"/>
                          <a:ea typeface="游ゴシック" panose="020B0400000000000000" pitchFamily="50" charset="-128"/>
                          <a:cs typeface="+mn-cs"/>
                        </a:rPr>
                        <a:t>」「</a:t>
                      </a:r>
                      <a:r>
                        <a:rPr kumimoji="1" lang="en-US" altLang="ja-JP" sz="900" b="0" i="0" kern="1200" dirty="0" err="1">
                          <a:solidFill>
                            <a:schemeClr val="tx1"/>
                          </a:solidFill>
                          <a:effectLst/>
                          <a:latin typeface="游ゴシック" panose="020B0400000000000000" pitchFamily="50" charset="-128"/>
                          <a:ea typeface="游ゴシック" panose="020B0400000000000000" pitchFamily="50" charset="-128"/>
                          <a:cs typeface="+mn-cs"/>
                        </a:rPr>
                        <a:t>popIn</a:t>
                      </a:r>
                      <a:r>
                        <a:rPr kumimoji="1" lang="ja-JP" altLang="en-US" sz="900" b="0" i="0" kern="1200" dirty="0">
                          <a:solidFill>
                            <a:schemeClr val="tx1"/>
                          </a:solidFill>
                          <a:effectLst/>
                          <a:latin typeface="游ゴシック" panose="020B0400000000000000" pitchFamily="50" charset="-128"/>
                          <a:ea typeface="游ゴシック" panose="020B0400000000000000" pitchFamily="50" charset="-128"/>
                          <a:cs typeface="+mn-cs"/>
                        </a:rPr>
                        <a:t>」含めた国内外</a:t>
                      </a:r>
                      <a:r>
                        <a:rPr kumimoji="1" lang="en-US" altLang="ja-JP" sz="900" b="0" i="0" kern="1200" dirty="0">
                          <a:solidFill>
                            <a:schemeClr val="tx1"/>
                          </a:solidFill>
                          <a:effectLst/>
                          <a:latin typeface="游ゴシック" panose="020B0400000000000000" pitchFamily="50" charset="-128"/>
                          <a:ea typeface="游ゴシック" panose="020B0400000000000000" pitchFamily="50" charset="-128"/>
                          <a:cs typeface="+mn-cs"/>
                        </a:rPr>
                        <a:t>50</a:t>
                      </a:r>
                      <a:r>
                        <a:rPr kumimoji="1" lang="ja-JP" altLang="en-US" sz="900" b="0" i="0" kern="1200" dirty="0">
                          <a:solidFill>
                            <a:schemeClr val="tx1"/>
                          </a:solidFill>
                          <a:effectLst/>
                          <a:latin typeface="游ゴシック" panose="020B0400000000000000" pitchFamily="50" charset="-128"/>
                          <a:ea typeface="游ゴシック" panose="020B0400000000000000" pitchFamily="50" charset="-128"/>
                          <a:cs typeface="+mn-cs"/>
                        </a:rPr>
                        <a:t>以上のアドネットワークを通じて一括配信が可能。クリック単価の安さと</a:t>
                      </a:r>
                      <a:r>
                        <a:rPr kumimoji="1" lang="en-US" altLang="ja-JP" sz="900" b="0" i="0" kern="1200" dirty="0">
                          <a:solidFill>
                            <a:schemeClr val="tx1"/>
                          </a:solidFill>
                          <a:effectLst/>
                          <a:latin typeface="游ゴシック" panose="020B0400000000000000" pitchFamily="50" charset="-128"/>
                          <a:ea typeface="游ゴシック" panose="020B0400000000000000" pitchFamily="50" charset="-128"/>
                          <a:cs typeface="+mn-cs"/>
                        </a:rPr>
                        <a:t>Google</a:t>
                      </a:r>
                      <a:r>
                        <a:rPr kumimoji="1" lang="ja-JP" altLang="en-US" sz="900" b="0" i="0" kern="1200" dirty="0">
                          <a:solidFill>
                            <a:schemeClr val="tx1"/>
                          </a:solidFill>
                          <a:effectLst/>
                          <a:latin typeface="游ゴシック" panose="020B0400000000000000" pitchFamily="50" charset="-128"/>
                          <a:ea typeface="游ゴシック" panose="020B0400000000000000" pitchFamily="50" charset="-128"/>
                          <a:cs typeface="+mn-cs"/>
                        </a:rPr>
                        <a:t>アナリティクス連携配信が強み。</a:t>
                      </a:r>
                      <a:endParaRPr sz="900" u="none" strike="noStrike" cap="none" dirty="0">
                        <a:latin typeface="游ゴシック" panose="020B0400000000000000" pitchFamily="50" charset="-128"/>
                        <a:ea typeface="游ゴシック" panose="020B0400000000000000" pitchFamily="50" charset="-128"/>
                        <a:cs typeface="Arial"/>
                        <a:sym typeface="Arial"/>
                      </a:endParaRPr>
                    </a:p>
                  </a:txBody>
                  <a:tcPr marL="72750" marR="72750" marT="36375" marB="3637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altLang="ja-JP" sz="1050" b="1" u="none" strike="noStrike" cap="none" dirty="0">
                          <a:latin typeface="游ゴシック" panose="020B0400000000000000" pitchFamily="50" charset="-128"/>
                          <a:ea typeface="游ゴシック" panose="020B0400000000000000" pitchFamily="50" charset="-128"/>
                          <a:cs typeface="Arial"/>
                          <a:sym typeface="Arial"/>
                        </a:rPr>
                        <a:t>50</a:t>
                      </a:r>
                      <a:r>
                        <a:rPr lang="ja-JP" altLang="en-US" sz="1050" b="1" u="none" strike="noStrike" cap="none" dirty="0">
                          <a:latin typeface="游ゴシック" panose="020B0400000000000000" pitchFamily="50" charset="-128"/>
                          <a:ea typeface="游ゴシック" panose="020B0400000000000000" pitchFamily="50" charset="-128"/>
                          <a:cs typeface="Arial"/>
                          <a:sym typeface="Arial"/>
                        </a:rPr>
                        <a:t>万円</a:t>
                      </a:r>
                      <a:endParaRPr lang="en-US" altLang="ja-JP" sz="1050" b="1" u="none" strike="noStrike" cap="none" dirty="0">
                        <a:latin typeface="游ゴシック" panose="020B0400000000000000" pitchFamily="50" charset="-128"/>
                        <a:ea typeface="游ゴシック" panose="020B0400000000000000" pitchFamily="50" charset="-128"/>
                        <a:cs typeface="Arial"/>
                        <a:sym typeface="Arial"/>
                      </a:endParaRPr>
                    </a:p>
                  </a:txBody>
                  <a:tcPr marL="72750" marR="72750" marT="36375" marB="3637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altLang="ja-JP" sz="1050" b="1" u="none" strike="noStrike" cap="none" dirty="0">
                          <a:latin typeface="游ゴシック" panose="020B0400000000000000" pitchFamily="50" charset="-128"/>
                          <a:ea typeface="游ゴシック" panose="020B0400000000000000" pitchFamily="50" charset="-128"/>
                          <a:cs typeface="Arial"/>
                          <a:sym typeface="Arial"/>
                        </a:rPr>
                        <a:t>10</a:t>
                      </a:r>
                      <a:r>
                        <a:rPr lang="en-US" sz="1050" b="1" u="none" strike="noStrike" cap="none" dirty="0">
                          <a:latin typeface="游ゴシック" panose="020B0400000000000000" pitchFamily="50" charset="-128"/>
                          <a:ea typeface="游ゴシック" panose="020B0400000000000000" pitchFamily="50" charset="-128"/>
                          <a:cs typeface="Arial"/>
                          <a:sym typeface="Arial"/>
                        </a:rPr>
                        <a:t>,000-</a:t>
                      </a:r>
                      <a:r>
                        <a:rPr lang="en-US" altLang="ja-JP" sz="1050" b="1" u="none" strike="noStrike" cap="none" dirty="0">
                          <a:latin typeface="游ゴシック" panose="020B0400000000000000" pitchFamily="50" charset="-128"/>
                          <a:ea typeface="游ゴシック" panose="020B0400000000000000" pitchFamily="50" charset="-128"/>
                          <a:cs typeface="Arial"/>
                          <a:sym typeface="Arial"/>
                        </a:rPr>
                        <a:t>17</a:t>
                      </a:r>
                      <a:r>
                        <a:rPr lang="en-US" sz="1050" b="1" u="none" strike="noStrike" cap="none" dirty="0">
                          <a:latin typeface="游ゴシック" panose="020B0400000000000000" pitchFamily="50" charset="-128"/>
                          <a:ea typeface="游ゴシック" panose="020B0400000000000000" pitchFamily="50" charset="-128"/>
                          <a:cs typeface="Arial"/>
                          <a:sym typeface="Arial"/>
                        </a:rPr>
                        <a:t>,</a:t>
                      </a:r>
                      <a:r>
                        <a:rPr lang="en-US" altLang="ja-JP" sz="1050" b="1" u="none" strike="noStrike" cap="none" dirty="0">
                          <a:latin typeface="游ゴシック" panose="020B0400000000000000" pitchFamily="50" charset="-128"/>
                          <a:ea typeface="游ゴシック" panose="020B0400000000000000" pitchFamily="50" charset="-128"/>
                          <a:cs typeface="Arial"/>
                          <a:sym typeface="Arial"/>
                        </a:rPr>
                        <a:t>5</a:t>
                      </a:r>
                      <a:r>
                        <a:rPr lang="en-US" sz="1050" b="1" u="none" strike="noStrike" cap="none" dirty="0">
                          <a:latin typeface="游ゴシック" panose="020B0400000000000000" pitchFamily="50" charset="-128"/>
                          <a:ea typeface="游ゴシック" panose="020B0400000000000000" pitchFamily="50" charset="-128"/>
                          <a:cs typeface="Arial"/>
                          <a:sym typeface="Arial"/>
                        </a:rPr>
                        <a:t>00</a:t>
                      </a:r>
                      <a:endParaRPr sz="1050" b="1" u="none" strike="noStrike" cap="none" dirty="0">
                        <a:latin typeface="游ゴシック" panose="020B0400000000000000" pitchFamily="50" charset="-128"/>
                        <a:ea typeface="游ゴシック" panose="020B0400000000000000" pitchFamily="50" charset="-128"/>
                        <a:cs typeface="Arial"/>
                        <a:sym typeface="Arial"/>
                      </a:endParaRPr>
                    </a:p>
                  </a:txBody>
                  <a:tcPr marL="72750" marR="72750" marT="36375" marB="36375"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684265"/>
                  </a:ext>
                </a:extLst>
              </a:tr>
            </a:tbl>
          </a:graphicData>
        </a:graphic>
      </p:graphicFrame>
      <p:sp>
        <p:nvSpPr>
          <p:cNvPr id="1031" name="Google Shape;1031;p37"/>
          <p:cNvSpPr txBox="1"/>
          <p:nvPr/>
        </p:nvSpPr>
        <p:spPr>
          <a:xfrm>
            <a:off x="1786866" y="411655"/>
            <a:ext cx="6812529" cy="390476"/>
          </a:xfrm>
          <a:prstGeom prst="rect">
            <a:avLst/>
          </a:prstGeom>
          <a:noFill/>
          <a:ln>
            <a:noFill/>
          </a:ln>
        </p:spPr>
        <p:txBody>
          <a:bodyPr spcFirstLastPara="1" wrap="square" lIns="0" tIns="43800" rIns="0" bIns="0" anchor="t" anchorCtr="0">
            <a:spAutoFit/>
          </a:bodyPr>
          <a:lstStyle/>
          <a:p>
            <a:pPr marL="12700" marR="0" lvl="0" indent="0" algn="l" rtl="0">
              <a:lnSpc>
                <a:spcPct val="100000"/>
              </a:lnSpc>
              <a:spcBef>
                <a:spcPts val="0"/>
              </a:spcBef>
              <a:spcAft>
                <a:spcPts val="0"/>
              </a:spcAft>
              <a:buNone/>
            </a:pPr>
            <a:r>
              <a:rPr lang="ja"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制作したタイアップコンテンツを、ニーズに合わせ、ターゲット/近しい属性へリーチすることが可能です。</a:t>
            </a:r>
            <a:endParaRPr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300"/>
              </a:spcBef>
              <a:spcAft>
                <a:spcPts val="0"/>
              </a:spcAft>
              <a:buNone/>
            </a:pPr>
            <a:r>
              <a:rPr lang="ja"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※各金額/スペック記載外のメニューについてはお問合せください。</a:t>
            </a:r>
            <a:r>
              <a:rPr lang="ja-JP" altLang="en-US" sz="1000" dirty="0">
                <a:latin typeface="游ゴシック" panose="020B0400000000000000" pitchFamily="50" charset="-128"/>
                <a:ea typeface="游ゴシック" panose="020B0400000000000000" pitchFamily="50" charset="-128"/>
                <a:cs typeface="MS Gothic"/>
                <a:sym typeface="MS Gothic"/>
              </a:rPr>
              <a:t>シュミレーションも致します。</a:t>
            </a:r>
            <a:endParaRPr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32" name="Google Shape;1032;p37"/>
          <p:cNvSpPr/>
          <p:nvPr/>
        </p:nvSpPr>
        <p:spPr>
          <a:xfrm>
            <a:off x="1" y="0"/>
            <a:ext cx="1617345" cy="1299687"/>
          </a:xfrm>
          <a:custGeom>
            <a:avLst/>
            <a:gdLst/>
            <a:ahLst/>
            <a:cxnLst/>
            <a:rect l="l" t="t" r="r" b="b"/>
            <a:pathLst>
              <a:path w="2156460" h="1732914" extrusionOk="0">
                <a:moveTo>
                  <a:pt x="2156460" y="0"/>
                </a:moveTo>
                <a:lnTo>
                  <a:pt x="0" y="0"/>
                </a:lnTo>
                <a:lnTo>
                  <a:pt x="0" y="1732788"/>
                </a:lnTo>
                <a:lnTo>
                  <a:pt x="2156460" y="1732788"/>
                </a:lnTo>
                <a:lnTo>
                  <a:pt x="2156460"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33" name="Google Shape;1033;p37"/>
          <p:cNvSpPr txBox="1"/>
          <p:nvPr/>
        </p:nvSpPr>
        <p:spPr>
          <a:xfrm>
            <a:off x="264567" y="228029"/>
            <a:ext cx="1086600" cy="284309"/>
          </a:xfrm>
          <a:prstGeom prst="rect">
            <a:avLst/>
          </a:prstGeom>
          <a:noFill/>
          <a:ln>
            <a:noFill/>
          </a:ln>
        </p:spPr>
        <p:txBody>
          <a:bodyPr spcFirstLastPara="1" wrap="square" lIns="0" tIns="9525" rIns="0" bIns="0" anchor="t" anchorCtr="0">
            <a:spAutoFit/>
          </a:bodyPr>
          <a:lstStyle/>
          <a:p>
            <a:pPr marL="12700" marR="0" lvl="0" indent="0" algn="l" rtl="0">
              <a:lnSpc>
                <a:spcPct val="11875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25399" marR="0" lvl="0" indent="0" algn="l" rtl="0">
              <a:lnSpc>
                <a:spcPct val="119166"/>
              </a:lnSpc>
              <a:spcBef>
                <a:spcPts val="0"/>
              </a:spcBef>
              <a:spcAft>
                <a:spcPts val="0"/>
              </a:spcAft>
              <a:buNone/>
            </a:pPr>
            <a:r>
              <a:rPr lang="ja" sz="9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オプションメニュー</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34" name="Google Shape;1034;p37"/>
          <p:cNvSpPr txBox="1"/>
          <p:nvPr/>
        </p:nvSpPr>
        <p:spPr>
          <a:xfrm>
            <a:off x="47065" y="705806"/>
            <a:ext cx="1532964" cy="471763"/>
          </a:xfrm>
          <a:prstGeom prst="rect">
            <a:avLst/>
          </a:prstGeom>
          <a:noFill/>
          <a:ln>
            <a:noFill/>
          </a:ln>
        </p:spPr>
        <p:txBody>
          <a:bodyPr spcFirstLastPara="1" wrap="square" lIns="0" tIns="10000" rIns="0" bIns="0" anchor="t" anchorCtr="0">
            <a:spAutoFit/>
          </a:bodyPr>
          <a:lstStyle/>
          <a:p>
            <a:pPr marL="101597" marR="0" lvl="0" indent="-88898" algn="ctr" rtl="0">
              <a:lnSpc>
                <a:spcPct val="100000"/>
              </a:lnSpc>
              <a:spcBef>
                <a:spcPts val="0"/>
              </a:spcBef>
              <a:spcAft>
                <a:spcPts val="0"/>
              </a:spcAft>
              <a:buNone/>
            </a:pPr>
            <a:r>
              <a:rPr lang="ja-JP" altLang="en-US" sz="1500" b="1" dirty="0">
                <a:solidFill>
                  <a:srgbClr val="FFFFFF"/>
                </a:solidFill>
                <a:latin typeface="游ゴシック" panose="020B0400000000000000" pitchFamily="50" charset="-128"/>
                <a:ea typeface="游ゴシック" panose="020B0400000000000000" pitchFamily="50" charset="-128"/>
                <a:cs typeface="MS Gothic"/>
                <a:sym typeface="MS Gothic"/>
              </a:rPr>
              <a:t>ディストリ</a:t>
            </a:r>
            <a:endParaRPr lang="en-US" altLang="ja-JP" sz="1500" b="1"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101597" marR="0" lvl="0" indent="-88898" algn="ctr" rtl="0">
              <a:lnSpc>
                <a:spcPct val="100000"/>
              </a:lnSpc>
              <a:spcBef>
                <a:spcPts val="0"/>
              </a:spcBef>
              <a:spcAft>
                <a:spcPts val="0"/>
              </a:spcAft>
              <a:buNone/>
            </a:pPr>
            <a:r>
              <a:rPr lang="ja-JP" altLang="en-US" sz="1500" b="1" dirty="0">
                <a:solidFill>
                  <a:srgbClr val="FFFFFF"/>
                </a:solidFill>
                <a:latin typeface="游ゴシック" panose="020B0400000000000000" pitchFamily="50" charset="-128"/>
                <a:ea typeface="游ゴシック" panose="020B0400000000000000" pitchFamily="50" charset="-128"/>
                <a:cs typeface="MS Gothic"/>
                <a:sym typeface="MS Gothic"/>
              </a:rPr>
              <a:t>ビューション</a:t>
            </a:r>
            <a:endParaRPr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40" name="Google Shape;1040;p37"/>
          <p:cNvSpPr txBox="1"/>
          <p:nvPr/>
        </p:nvSpPr>
        <p:spPr>
          <a:xfrm>
            <a:off x="340603" y="4681980"/>
            <a:ext cx="7802733" cy="435214"/>
          </a:xfrm>
          <a:prstGeom prst="rect">
            <a:avLst/>
          </a:prstGeom>
          <a:noFill/>
          <a:ln>
            <a:noFill/>
          </a:ln>
        </p:spPr>
        <p:txBody>
          <a:bodyPr spcFirstLastPara="1" wrap="square" lIns="0" tIns="19525" rIns="0" bIns="0" anchor="t" anchorCtr="0">
            <a:spAutoFit/>
          </a:bodyPr>
          <a:lstStyle/>
          <a:p>
            <a:pPr marL="12700" marR="0" lvl="0" indent="0" algn="l" rtl="0">
              <a:lnSpc>
                <a:spcPct val="100000"/>
              </a:lnSpc>
              <a:spcBef>
                <a:spcPts val="0"/>
              </a:spcBef>
              <a:spcAft>
                <a:spcPts val="0"/>
              </a:spcAft>
              <a:buNone/>
            </a:pPr>
            <a:r>
              <a:rPr lang="en-US" altLang="ja-JP"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各想定クリック数は保証数値ではございません。時期や商材、配信セグメントによって変動する場合があります。予めご了承ください。</a:t>
            </a:r>
          </a:p>
          <a:p>
            <a:pPr marL="12700" marR="0" lvl="0" indent="0" algn="l" rtl="0">
              <a:lnSpc>
                <a:spcPct val="100000"/>
              </a:lnSpc>
              <a:spcBef>
                <a:spcPts val="0"/>
              </a:spcBef>
              <a:spcAft>
                <a:spcPts val="0"/>
              </a:spcAft>
              <a:buNone/>
            </a:pPr>
            <a:r>
              <a:rPr lang="en-US" altLang="ja-JP"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マージン率については営業担当にお伺いください。</a:t>
            </a:r>
          </a:p>
          <a:p>
            <a:pPr marL="12700" marR="0" lvl="0" indent="0" algn="l" rtl="0">
              <a:lnSpc>
                <a:spcPct val="100000"/>
              </a:lnSpc>
              <a:spcBef>
                <a:spcPts val="0"/>
              </a:spcBef>
              <a:spcAft>
                <a:spcPts val="0"/>
              </a:spcAft>
              <a:buNone/>
            </a:pPr>
            <a:r>
              <a:rPr lang="en-US" altLang="ja-JP"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ご要望に応じてカスタマイズ可能です。詳細は営業担当へお問い合わせください。</a:t>
            </a:r>
            <a:endParaRPr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nvGrpSpPr>
          <p:cNvPr id="9" name="グループ化 8">
            <a:extLst>
              <a:ext uri="{FF2B5EF4-FFF2-40B4-BE49-F238E27FC236}">
                <a16:creationId xmlns:a16="http://schemas.microsoft.com/office/drawing/2014/main" id="{D4F4C213-1F51-D492-2721-C78BF4954E3B}"/>
              </a:ext>
            </a:extLst>
          </p:cNvPr>
          <p:cNvGrpSpPr/>
          <p:nvPr/>
        </p:nvGrpSpPr>
        <p:grpSpPr>
          <a:xfrm>
            <a:off x="366104" y="1915814"/>
            <a:ext cx="1148170" cy="2560839"/>
            <a:chOff x="366104" y="1915814"/>
            <a:chExt cx="1148170" cy="2560839"/>
          </a:xfrm>
        </p:grpSpPr>
        <p:pic>
          <p:nvPicPr>
            <p:cNvPr id="1038" name="Google Shape;1038;p37"/>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544242" y="1915814"/>
              <a:ext cx="791895" cy="226085"/>
            </a:xfrm>
            <a:prstGeom prst="rect">
              <a:avLst/>
            </a:prstGeom>
            <a:noFill/>
            <a:ln>
              <a:noFill/>
            </a:ln>
          </p:spPr>
        </p:pic>
        <p:pic>
          <p:nvPicPr>
            <p:cNvPr id="3" name="Google Shape;527;p19">
              <a:extLst>
                <a:ext uri="{FF2B5EF4-FFF2-40B4-BE49-F238E27FC236}">
                  <a16:creationId xmlns:a16="http://schemas.microsoft.com/office/drawing/2014/main" id="{629E6FC5-0AFB-7845-E248-58EB567ECCB4}"/>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5315" y="2640069"/>
              <a:ext cx="1029749" cy="415516"/>
            </a:xfrm>
            <a:prstGeom prst="rect">
              <a:avLst/>
            </a:prstGeom>
            <a:noFill/>
            <a:ln>
              <a:noFill/>
            </a:ln>
          </p:spPr>
        </p:pic>
        <p:pic>
          <p:nvPicPr>
            <p:cNvPr id="4" name="Google Shape;528;p19">
              <a:extLst>
                <a:ext uri="{FF2B5EF4-FFF2-40B4-BE49-F238E27FC236}">
                  <a16:creationId xmlns:a16="http://schemas.microsoft.com/office/drawing/2014/main" id="{60547EA4-5701-AACA-B05E-CC53596166DF}"/>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9772" y="3020330"/>
              <a:ext cx="1100835" cy="332687"/>
            </a:xfrm>
            <a:prstGeom prst="rect">
              <a:avLst/>
            </a:prstGeom>
            <a:noFill/>
            <a:ln>
              <a:noFill/>
            </a:ln>
          </p:spPr>
        </p:pic>
        <p:pic>
          <p:nvPicPr>
            <p:cNvPr id="5" name="Google Shape;529;p19">
              <a:extLst>
                <a:ext uri="{FF2B5EF4-FFF2-40B4-BE49-F238E27FC236}">
                  <a16:creationId xmlns:a16="http://schemas.microsoft.com/office/drawing/2014/main" id="{10022A20-B654-622A-BC94-2EE107D173FB}"/>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97300" y="2189300"/>
              <a:ext cx="885778" cy="320712"/>
            </a:xfrm>
            <a:prstGeom prst="rect">
              <a:avLst/>
            </a:prstGeom>
            <a:noFill/>
            <a:ln>
              <a:noFill/>
            </a:ln>
          </p:spPr>
        </p:pic>
        <p:pic>
          <p:nvPicPr>
            <p:cNvPr id="6" name="図 5">
              <a:extLst>
                <a:ext uri="{FF2B5EF4-FFF2-40B4-BE49-F238E27FC236}">
                  <a16:creationId xmlns:a16="http://schemas.microsoft.com/office/drawing/2014/main" id="{2331979A-C28C-15A5-1904-DB3F747198F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6104" y="4185993"/>
              <a:ext cx="1148170" cy="290660"/>
            </a:xfrm>
            <a:prstGeom prst="rect">
              <a:avLst/>
            </a:prstGeom>
          </p:spPr>
        </p:pic>
        <p:pic>
          <p:nvPicPr>
            <p:cNvPr id="7" name="Google Shape;528;p19">
              <a:extLst>
                <a:ext uri="{FF2B5EF4-FFF2-40B4-BE49-F238E27FC236}">
                  <a16:creationId xmlns:a16="http://schemas.microsoft.com/office/drawing/2014/main" id="{F1A4FFAD-0F1F-E958-0D33-95F628724DFE}"/>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89772" y="3395253"/>
              <a:ext cx="1100835" cy="354845"/>
            </a:xfrm>
            <a:prstGeom prst="rect">
              <a:avLst/>
            </a:prstGeom>
            <a:noFill/>
            <a:ln>
              <a:noFill/>
            </a:ln>
          </p:spPr>
        </p:pic>
        <p:pic>
          <p:nvPicPr>
            <p:cNvPr id="8" name="Google Shape;528;p19">
              <a:extLst>
                <a:ext uri="{FF2B5EF4-FFF2-40B4-BE49-F238E27FC236}">
                  <a16:creationId xmlns:a16="http://schemas.microsoft.com/office/drawing/2014/main" id="{25536B4A-6E3F-5ED3-251A-5F9E6D3B7444}"/>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89772" y="3766504"/>
              <a:ext cx="1100835" cy="335925"/>
            </a:xfrm>
            <a:prstGeom prst="rect">
              <a:avLst/>
            </a:prstGeom>
            <a:noFill/>
            <a:ln>
              <a:noFill/>
            </a:ln>
          </p:spPr>
        </p:pic>
      </p:grpSp>
      <p:sp>
        <p:nvSpPr>
          <p:cNvPr id="17" name="Google Shape;816;p27">
            <a:extLst>
              <a:ext uri="{FF2B5EF4-FFF2-40B4-BE49-F238E27FC236}">
                <a16:creationId xmlns:a16="http://schemas.microsoft.com/office/drawing/2014/main" id="{74BD16EC-C031-0F46-58C7-D772056ABC30}"/>
              </a:ext>
            </a:extLst>
          </p:cNvPr>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31</a:t>
            </a:fld>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53" name="Google Shape;953;p33"/>
          <p:cNvSpPr txBox="1"/>
          <p:nvPr/>
        </p:nvSpPr>
        <p:spPr>
          <a:xfrm>
            <a:off x="1816801" y="417769"/>
            <a:ext cx="6244713" cy="347688"/>
          </a:xfrm>
          <a:prstGeom prst="rect">
            <a:avLst/>
          </a:prstGeom>
          <a:noFill/>
          <a:ln>
            <a:noFill/>
          </a:ln>
        </p:spPr>
        <p:txBody>
          <a:bodyPr spcFirstLastPara="1" wrap="square" lIns="0" tIns="39525" rIns="0" bIns="0" anchor="t" anchorCtr="0">
            <a:spAutoFit/>
          </a:bodyPr>
          <a:lstStyle/>
          <a:p>
            <a:pPr marL="12700" marR="0" lvl="0" indent="0" algn="l" rtl="0">
              <a:lnSpc>
                <a:spcPct val="100000"/>
              </a:lnSpc>
              <a:spcBef>
                <a:spcPts val="0"/>
              </a:spcBef>
              <a:spcAft>
                <a:spcPts val="0"/>
              </a:spcAft>
              <a:buNone/>
            </a:pPr>
            <a:r>
              <a:rPr lang="ja"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本誌で実施したタイアップ素材を使用し、『暮らしとおしゃれの編集室』に転載します。</a:t>
            </a:r>
            <a:endParaRPr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6933" marR="0" lvl="0" indent="0" algn="l" rtl="0">
              <a:lnSpc>
                <a:spcPct val="100000"/>
              </a:lnSpc>
              <a:spcBef>
                <a:spcPts val="0"/>
              </a:spcBef>
              <a:spcAft>
                <a:spcPts val="0"/>
              </a:spcAft>
              <a:buNone/>
            </a:pPr>
            <a:r>
              <a:rPr lang="ja"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本誌で2ページ以上のタイアップを実施したクライアント様のみが対象となるメニューになります。</a:t>
            </a:r>
            <a:endParaRPr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954" name="Google Shape;954;p33"/>
          <p:cNvSpPr/>
          <p:nvPr/>
        </p:nvSpPr>
        <p:spPr>
          <a:xfrm>
            <a:off x="1" y="1"/>
            <a:ext cx="1616393" cy="1257300"/>
          </a:xfrm>
          <a:custGeom>
            <a:avLst/>
            <a:gdLst/>
            <a:ahLst/>
            <a:cxnLst/>
            <a:rect l="l" t="t" r="r" b="b"/>
            <a:pathLst>
              <a:path w="2155190" h="1676400" extrusionOk="0">
                <a:moveTo>
                  <a:pt x="2154935" y="0"/>
                </a:moveTo>
                <a:lnTo>
                  <a:pt x="0" y="0"/>
                </a:lnTo>
                <a:lnTo>
                  <a:pt x="0" y="1676400"/>
                </a:lnTo>
                <a:lnTo>
                  <a:pt x="2154935" y="1676400"/>
                </a:lnTo>
                <a:lnTo>
                  <a:pt x="2154935"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955" name="Google Shape;955;p33"/>
          <p:cNvSpPr txBox="1"/>
          <p:nvPr/>
        </p:nvSpPr>
        <p:spPr>
          <a:xfrm>
            <a:off x="104547" y="822769"/>
            <a:ext cx="1400100" cy="193805"/>
          </a:xfrm>
          <a:prstGeom prst="rect">
            <a:avLst/>
          </a:prstGeom>
          <a:noFill/>
          <a:ln>
            <a:noFill/>
          </a:ln>
        </p:spPr>
        <p:txBody>
          <a:bodyPr spcFirstLastPara="1" wrap="square" lIns="0" tIns="9050" rIns="0" bIns="0" anchor="t" anchorCtr="0">
            <a:spAutoFit/>
          </a:bodyPr>
          <a:lstStyle/>
          <a:p>
            <a:pPr marL="12700" marR="0" lvl="0" indent="0" algn="l" rtl="0">
              <a:lnSpc>
                <a:spcPct val="100000"/>
              </a:lnSpc>
              <a:spcBef>
                <a:spcPts val="0"/>
              </a:spcBef>
              <a:spcAft>
                <a:spcPts val="0"/>
              </a:spcAft>
              <a:buNone/>
            </a:pPr>
            <a:r>
              <a:rPr lang="ja" sz="1200" b="1"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rPr>
              <a:t>本誌タイアップ転載</a:t>
            </a:r>
            <a:endParaRPr sz="1200" b="1"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p:txBody>
      </p:sp>
      <p:sp>
        <p:nvSpPr>
          <p:cNvPr id="962" name="Google Shape;962;p33"/>
          <p:cNvSpPr txBox="1"/>
          <p:nvPr/>
        </p:nvSpPr>
        <p:spPr>
          <a:xfrm>
            <a:off x="263423" y="320802"/>
            <a:ext cx="1086600" cy="286199"/>
          </a:xfrm>
          <a:prstGeom prst="rect">
            <a:avLst/>
          </a:prstGeom>
          <a:noFill/>
          <a:ln>
            <a:noFill/>
          </a:ln>
        </p:spPr>
        <p:txBody>
          <a:bodyPr spcFirstLastPara="1" wrap="square" lIns="0" tIns="10000" rIns="0" bIns="0" anchor="t" anchorCtr="0">
            <a:spAutoFit/>
          </a:bodyPr>
          <a:lstStyle/>
          <a:p>
            <a:pPr marL="12700" marR="0" lvl="0" indent="0" algn="l" rtl="0">
              <a:lnSpc>
                <a:spcPct val="119375"/>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25399" marR="0" lvl="0" indent="0" algn="l" rtl="0">
              <a:lnSpc>
                <a:spcPct val="119583"/>
              </a:lnSpc>
              <a:spcBef>
                <a:spcPts val="0"/>
              </a:spcBef>
              <a:spcAft>
                <a:spcPts val="0"/>
              </a:spcAft>
              <a:buNone/>
            </a:pPr>
            <a:r>
              <a:rPr lang="ja" sz="9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オプションメニュー</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8" name="Google Shape;727;p25">
            <a:extLst>
              <a:ext uri="{FF2B5EF4-FFF2-40B4-BE49-F238E27FC236}">
                <a16:creationId xmlns:a16="http://schemas.microsoft.com/office/drawing/2014/main" id="{ED901B12-2C8E-90E9-FAD4-DC6A89A6F881}"/>
              </a:ext>
            </a:extLst>
          </p:cNvPr>
          <p:cNvSpPr txBox="1">
            <a:spLocks noGrp="1"/>
          </p:cNvSpPr>
          <p:nvPr>
            <p:ph type="sldNum" idx="12"/>
          </p:nvPr>
        </p:nvSpPr>
        <p:spPr>
          <a:xfrm>
            <a:off x="8690344" y="4983902"/>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32</a:t>
            </a:fld>
            <a:endParaRPr/>
          </a:p>
        </p:txBody>
      </p:sp>
      <p:grpSp>
        <p:nvGrpSpPr>
          <p:cNvPr id="3" name="グループ化 2">
            <a:extLst>
              <a:ext uri="{FF2B5EF4-FFF2-40B4-BE49-F238E27FC236}">
                <a16:creationId xmlns:a16="http://schemas.microsoft.com/office/drawing/2014/main" id="{F4ECD982-1665-295A-6EF6-814A448F7DD7}"/>
              </a:ext>
            </a:extLst>
          </p:cNvPr>
          <p:cNvGrpSpPr/>
          <p:nvPr/>
        </p:nvGrpSpPr>
        <p:grpSpPr>
          <a:xfrm>
            <a:off x="8451" y="919671"/>
            <a:ext cx="9031002" cy="4057876"/>
            <a:chOff x="8451" y="919671"/>
            <a:chExt cx="9031002" cy="4057876"/>
          </a:xfrm>
        </p:grpSpPr>
        <p:graphicFrame>
          <p:nvGraphicFramePr>
            <p:cNvPr id="952" name="Google Shape;952;p33"/>
            <p:cNvGraphicFramePr/>
            <p:nvPr>
              <p:extLst>
                <p:ext uri="{D42A27DB-BD31-4B8C-83A1-F6EECF244321}">
                  <p14:modId xmlns:p14="http://schemas.microsoft.com/office/powerpoint/2010/main" val="1309190623"/>
                </p:ext>
              </p:extLst>
            </p:nvPr>
          </p:nvGraphicFramePr>
          <p:xfrm>
            <a:off x="4650640" y="919671"/>
            <a:ext cx="4388813" cy="4057876"/>
          </p:xfrm>
          <a:graphic>
            <a:graphicData uri="http://schemas.openxmlformats.org/drawingml/2006/table">
              <a:tbl>
                <a:tblPr firstRow="1" bandRow="1">
                  <a:noFill/>
                  <a:tableStyleId>{62A0D10D-50CF-4121-8E0F-D59097571FAB}</a:tableStyleId>
                </a:tblPr>
                <a:tblGrid>
                  <a:gridCol w="1054239">
                    <a:extLst>
                      <a:ext uri="{9D8B030D-6E8A-4147-A177-3AD203B41FA5}">
                        <a16:colId xmlns:a16="http://schemas.microsoft.com/office/drawing/2014/main" val="20000"/>
                      </a:ext>
                    </a:extLst>
                  </a:gridCol>
                  <a:gridCol w="3334574">
                    <a:extLst>
                      <a:ext uri="{9D8B030D-6E8A-4147-A177-3AD203B41FA5}">
                        <a16:colId xmlns:a16="http://schemas.microsoft.com/office/drawing/2014/main" val="20001"/>
                      </a:ext>
                    </a:extLst>
                  </a:gridCol>
                </a:tblGrid>
                <a:tr h="460251">
                  <a:tc>
                    <a:txBody>
                      <a:bodyPr/>
                      <a:lstStyle/>
                      <a:p>
                        <a:pPr marL="0" marR="0" lvl="0" indent="0" algn="ctr" rtl="0">
                          <a:lnSpc>
                            <a:spcPct val="100000"/>
                          </a:lnSpc>
                          <a:spcBef>
                            <a:spcPts val="0"/>
                          </a:spcBef>
                          <a:spcAft>
                            <a:spcPts val="0"/>
                          </a:spcAft>
                          <a:buNone/>
                        </a:pPr>
                        <a:r>
                          <a:rPr lang="ja" sz="1000" b="1" u="none" strike="noStrike" cap="none" dirty="0">
                            <a:latin typeface="游ゴシック" panose="020B0400000000000000" pitchFamily="50" charset="-128"/>
                            <a:ea typeface="游ゴシック" panose="020B0400000000000000" pitchFamily="50" charset="-128"/>
                            <a:cs typeface="MS Gothic"/>
                            <a:sym typeface="MS Gothic"/>
                          </a:rPr>
                          <a:t>料金</a:t>
                        </a:r>
                        <a:endParaRPr sz="1800" b="1"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1200" b="1" u="none" strike="noStrike" cap="none" dirty="0">
                            <a:latin typeface="游ゴシック" panose="020B0400000000000000" pitchFamily="50" charset="-128"/>
                            <a:ea typeface="游ゴシック" panose="020B0400000000000000" pitchFamily="50" charset="-128"/>
                            <a:cs typeface="MS Gothic"/>
                            <a:sym typeface="MS Gothic"/>
                          </a:rPr>
                          <a:t>G 500,000円 ～</a:t>
                        </a:r>
                        <a:endParaRPr sz="12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7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700" b="1" u="none" strike="noStrike" cap="none" dirty="0">
                            <a:latin typeface="游ゴシック" panose="020B0400000000000000" pitchFamily="50" charset="-128"/>
                            <a:ea typeface="游ゴシック" panose="020B0400000000000000" pitchFamily="50" charset="-128"/>
                            <a:cs typeface="MS Gothic"/>
                            <a:sym typeface="MS Gothic"/>
                          </a:rPr>
                          <a:t>※税別料金です。　※制作費を含みます。</a:t>
                        </a:r>
                        <a:endParaRPr sz="1800" b="1" dirty="0">
                          <a:latin typeface="游ゴシック" panose="020B0400000000000000" pitchFamily="50" charset="-128"/>
                          <a:ea typeface="游ゴシック" panose="020B0400000000000000" pitchFamily="50" charset="-12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0"/>
                    </a:ext>
                  </a:extLst>
                </a:tr>
                <a:tr h="373317">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想定PV</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5,000PV</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　</a:t>
                        </a:r>
                        <a:endParaRPr lang="en-US" altLang="ja-JP"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en-US" altLang="ja-JP" sz="800" b="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800" b="0" u="none" strike="noStrike" cap="none" dirty="0">
                            <a:latin typeface="游ゴシック" panose="020B0400000000000000" pitchFamily="50" charset="-128"/>
                            <a:ea typeface="游ゴシック" panose="020B0400000000000000" pitchFamily="50" charset="-128"/>
                            <a:cs typeface="MS Gothic"/>
                            <a:sym typeface="MS Gothic"/>
                          </a:rPr>
                          <a:t>長期休暇や年末年始、年度末はこの限りではありません</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73317">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計測期間</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公開日より4週間</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2"/>
                    </a:ext>
                  </a:extLst>
                </a:tr>
                <a:tr h="373317">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レポート</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PV数（合計/日別）、合計クリック数、平均滞在時間</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73317">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記事公開日</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任意の平日でご希望の日時に指定していただけます。</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公開ご希望日の30日前までにお申し込みください。</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4"/>
                    </a:ext>
                  </a:extLst>
                </a:tr>
                <a:tr h="644348">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誘導枠</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・新着枠：掲載時</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・トップページスライダー枠：4週間</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・SNS投稿：掲載後3日以内</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 sz="900" u="none" strike="noStrike" cap="none" dirty="0">
                            <a:latin typeface="游ゴシック" panose="020B0400000000000000" pitchFamily="50" charset="-128"/>
                            <a:ea typeface="游ゴシック" panose="020B0400000000000000" pitchFamily="50" charset="-128"/>
                            <a:cs typeface="MS Gothic"/>
                            <a:sym typeface="MS Gothic"/>
                          </a:rPr>
                          <a:t>X</a:t>
                        </a:r>
                        <a:r>
                          <a:rPr lang="ja" sz="900" u="none" strike="noStrike" cap="none" dirty="0">
                            <a:latin typeface="游ゴシック" panose="020B0400000000000000" pitchFamily="50" charset="-128"/>
                            <a:ea typeface="游ゴシック" panose="020B0400000000000000" pitchFamily="50" charset="-128"/>
                            <a:cs typeface="MS Gothic"/>
                            <a:sym typeface="MS Gothic"/>
                          </a:rPr>
                          <a:t> / Facebook / IGストーリーズ投稿　各1回）</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196637">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注意事項</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8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※本誌2ページ分のタイアップ記事を『暮らしとおしゃれの編集室』に転載。 </a:t>
                        </a:r>
                        <a:endParaRPr sz="1600" dirty="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r>
                          <a:rPr lang="ja" sz="8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※本誌3ページ目以降、1P追加毎、+(G)100,000円となります。</a:t>
                        </a:r>
                        <a:endParaRPr sz="1600" dirty="0"/>
                      </a:p>
                      <a:p>
                        <a:pPr marL="0" marR="0" lvl="0" indent="0" algn="l"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※本誌タイアップ料金については、弊社営業までお問合せください。</a:t>
                        </a:r>
                        <a:endParaRPr sz="1600" dirty="0"/>
                      </a:p>
                      <a:p>
                        <a:pPr marL="0" marR="0" lvl="0" indent="0" algn="l"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※外部配信を行う場合がございます。</a:t>
                        </a:r>
                        <a:endParaRPr lang="en-US" altLang="ja" sz="8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en-US" altLang="ja-JP" sz="80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800" u="none" strike="noStrike" cap="none" dirty="0">
                            <a:latin typeface="游ゴシック" panose="020B0400000000000000" pitchFamily="50" charset="-128"/>
                            <a:ea typeface="游ゴシック" panose="020B0400000000000000" pitchFamily="50" charset="-128"/>
                            <a:cs typeface="MS Gothic"/>
                            <a:sym typeface="MS Gothic"/>
                          </a:rPr>
                          <a:t>運用広告の配信用入稿物については、生成</a:t>
                        </a:r>
                        <a:r>
                          <a:rPr lang="en-US" altLang="ja-JP" sz="800" u="none" strike="noStrike" cap="none" dirty="0">
                            <a:latin typeface="游ゴシック" panose="020B0400000000000000" pitchFamily="50" charset="-128"/>
                            <a:ea typeface="游ゴシック" panose="020B0400000000000000" pitchFamily="50" charset="-128"/>
                            <a:cs typeface="MS Gothic"/>
                            <a:sym typeface="MS Gothic"/>
                          </a:rPr>
                          <a:t>AI</a:t>
                        </a:r>
                        <a:r>
                          <a:rPr lang="ja-JP" altLang="en-US" sz="800" u="none" strike="noStrike" cap="none" dirty="0">
                            <a:latin typeface="游ゴシック" panose="020B0400000000000000" pitchFamily="50" charset="-128"/>
                            <a:ea typeface="游ゴシック" panose="020B0400000000000000" pitchFamily="50" charset="-128"/>
                            <a:cs typeface="MS Gothic"/>
                            <a:sym typeface="MS Gothic"/>
                          </a:rPr>
                          <a:t>を活用する場合がございます。</a:t>
                        </a:r>
                        <a:endParaRPr lang="en-US" altLang="ja" sz="8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※記事タイトルおよびサムネイルは公開後にも変更する場合がございます。</a:t>
                        </a:r>
                        <a:endParaRPr sz="1600" dirty="0"/>
                      </a:p>
                      <a:p>
                        <a:pPr marL="0" marR="0" lvl="0" indent="0" algn="l"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※起用モデルにより、アーカイブ不可になる場合がございます。</a:t>
                        </a:r>
                        <a:endParaRPr sz="1600" dirty="0"/>
                      </a:p>
                      <a:p>
                        <a:pPr marL="0" marR="0" lvl="0" indent="0" algn="l"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※二次利用については各営業担当にご相談ください。</a:t>
                        </a:r>
                        <a:endParaRPr sz="16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6"/>
                    </a:ext>
                  </a:extLst>
                </a:tr>
              </a:tbl>
            </a:graphicData>
          </a:graphic>
        </p:graphicFrame>
        <p:grpSp>
          <p:nvGrpSpPr>
            <p:cNvPr id="2" name="グループ化 1">
              <a:extLst>
                <a:ext uri="{FF2B5EF4-FFF2-40B4-BE49-F238E27FC236}">
                  <a16:creationId xmlns:a16="http://schemas.microsoft.com/office/drawing/2014/main" id="{1D7C6AF8-F570-3D16-180B-80E299C59FAF}"/>
                </a:ext>
              </a:extLst>
            </p:cNvPr>
            <p:cNvGrpSpPr/>
            <p:nvPr/>
          </p:nvGrpSpPr>
          <p:grpSpPr>
            <a:xfrm>
              <a:off x="8451" y="1555188"/>
              <a:ext cx="4528693" cy="3327285"/>
              <a:chOff x="8451" y="1555188"/>
              <a:chExt cx="4528693" cy="3327285"/>
            </a:xfrm>
          </p:grpSpPr>
          <p:sp>
            <p:nvSpPr>
              <p:cNvPr id="956" name="Google Shape;956;p33"/>
              <p:cNvSpPr/>
              <p:nvPr/>
            </p:nvSpPr>
            <p:spPr>
              <a:xfrm>
                <a:off x="1555277" y="2429751"/>
                <a:ext cx="531235" cy="848745"/>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p:txBody>
          </p:sp>
          <p:pic>
            <p:nvPicPr>
              <p:cNvPr id="957" name="Google Shape;957;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18765" y="1993859"/>
                <a:ext cx="2318379" cy="2303545"/>
              </a:xfrm>
              <a:prstGeom prst="rect">
                <a:avLst/>
              </a:prstGeom>
              <a:noFill/>
              <a:ln>
                <a:noFill/>
              </a:ln>
              <a:effectLst>
                <a:outerShdw blurRad="50800" dist="38100" dir="2700000" algn="tl" rotWithShape="0">
                  <a:srgbClr val="000000">
                    <a:alpha val="40000"/>
                  </a:srgbClr>
                </a:outerShdw>
              </a:effectLst>
            </p:spPr>
          </p:pic>
          <p:pic>
            <p:nvPicPr>
              <p:cNvPr id="958" name="Google Shape;958;p3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18423" y="1555188"/>
                <a:ext cx="1379072" cy="349527"/>
              </a:xfrm>
              <a:prstGeom prst="rect">
                <a:avLst/>
              </a:prstGeom>
              <a:noFill/>
              <a:ln>
                <a:noFill/>
              </a:ln>
            </p:spPr>
          </p:pic>
          <p:sp>
            <p:nvSpPr>
              <p:cNvPr id="960" name="Google Shape;960;p33"/>
              <p:cNvSpPr txBox="1"/>
              <p:nvPr/>
            </p:nvSpPr>
            <p:spPr>
              <a:xfrm>
                <a:off x="8451" y="3210668"/>
                <a:ext cx="187313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＜大人になったら、着たい服＞</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None/>
                </a:pPr>
                <a:r>
                  <a:rPr lang="ja"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・3月 / 10月　発売</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961" name="Google Shape;961;p33"/>
              <p:cNvSpPr txBox="1"/>
              <p:nvPr/>
            </p:nvSpPr>
            <p:spPr>
              <a:xfrm>
                <a:off x="1506649" y="2707547"/>
                <a:ext cx="531235"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 sz="1000" b="0"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rPr>
                  <a:t>転載</a:t>
                </a:r>
                <a:endParaRPr sz="1000" b="0"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p:txBody>
          </p:sp>
          <p:sp>
            <p:nvSpPr>
              <p:cNvPr id="963" name="Google Shape;963;p33"/>
              <p:cNvSpPr txBox="1"/>
              <p:nvPr/>
            </p:nvSpPr>
            <p:spPr>
              <a:xfrm>
                <a:off x="133860" y="4513182"/>
                <a:ext cx="1528183"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＜暮らしのおへそ＞</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None/>
                </a:pPr>
                <a:r>
                  <a:rPr lang="ja"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・1月 / 8月　発売</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grpSp>
      <p:pic>
        <p:nvPicPr>
          <p:cNvPr id="22" name="図 21">
            <a:extLst>
              <a:ext uri="{FF2B5EF4-FFF2-40B4-BE49-F238E27FC236}">
                <a16:creationId xmlns:a16="http://schemas.microsoft.com/office/drawing/2014/main" id="{D4CAAF3E-5E72-A6A9-AD9D-C80E082598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5792" y="2191109"/>
            <a:ext cx="787070" cy="974785"/>
          </a:xfrm>
          <a:prstGeom prst="rect">
            <a:avLst/>
          </a:prstGeom>
          <a:ln>
            <a:solidFill>
              <a:schemeClr val="tx1"/>
            </a:solidFill>
          </a:ln>
        </p:spPr>
      </p:pic>
      <p:pic>
        <p:nvPicPr>
          <p:cNvPr id="23" name="図 22">
            <a:extLst>
              <a:ext uri="{FF2B5EF4-FFF2-40B4-BE49-F238E27FC236}">
                <a16:creationId xmlns:a16="http://schemas.microsoft.com/office/drawing/2014/main" id="{5D66127F-EDB5-4F1D-F36F-81416193FBA6}"/>
              </a:ext>
            </a:extLst>
          </p:cNvPr>
          <p:cNvPicPr>
            <a:picLocks noChangeAspect="1"/>
          </p:cNvPicPr>
          <p:nvPr/>
        </p:nvPicPr>
        <p:blipFill>
          <a:blip r:embed="rId6"/>
          <a:stretch>
            <a:fillRect/>
          </a:stretch>
        </p:blipFill>
        <p:spPr>
          <a:xfrm>
            <a:off x="385044" y="3534038"/>
            <a:ext cx="773559" cy="984174"/>
          </a:xfrm>
          <a:prstGeom prst="rect">
            <a:avLst/>
          </a:prstGeom>
          <a:ln>
            <a:solidFill>
              <a:schemeClr val="tx1"/>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9" name="Google Shape;999;p36"/>
          <p:cNvSpPr txBox="1"/>
          <p:nvPr/>
        </p:nvSpPr>
        <p:spPr>
          <a:xfrm>
            <a:off x="1755277" y="439478"/>
            <a:ext cx="6584283" cy="373336"/>
          </a:xfrm>
          <a:prstGeom prst="rect">
            <a:avLst/>
          </a:prstGeom>
          <a:noFill/>
          <a:ln>
            <a:noFill/>
          </a:ln>
        </p:spPr>
        <p:txBody>
          <a:bodyPr spcFirstLastPara="1" wrap="square" lIns="0" tIns="39525" rIns="0" bIns="0" anchor="t" anchorCtr="0">
            <a:spAutoFit/>
          </a:bodyPr>
          <a:lstStyle/>
          <a:p>
            <a:pPr marL="12700" marR="0" lvl="0" indent="0" algn="l" rtl="0">
              <a:lnSpc>
                <a:spcPct val="100000"/>
              </a:lnSpc>
              <a:spcBef>
                <a:spcPts val="0"/>
              </a:spcBef>
              <a:spcAft>
                <a:spcPts val="0"/>
              </a:spcAft>
              <a:buNone/>
            </a:pPr>
            <a:r>
              <a:rPr lang="ja"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タイアップ記事下部に読者アンケートを設置します。</a:t>
            </a:r>
            <a:endParaRPr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200"/>
              </a:spcBef>
              <a:spcAft>
                <a:spcPts val="0"/>
              </a:spcAft>
              <a:buNone/>
            </a:pPr>
            <a:r>
              <a:rPr lang="ja"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読者のブランド認知について、数値とあわせてさらに詳しくご理解いただくための施策です。</a:t>
            </a:r>
            <a:endParaRPr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01" name="Google Shape;1001;p36"/>
          <p:cNvSpPr/>
          <p:nvPr/>
        </p:nvSpPr>
        <p:spPr>
          <a:xfrm>
            <a:off x="1" y="1"/>
            <a:ext cx="1616393" cy="1257300"/>
          </a:xfrm>
          <a:custGeom>
            <a:avLst/>
            <a:gdLst/>
            <a:ahLst/>
            <a:cxnLst/>
            <a:rect l="l" t="t" r="r" b="b"/>
            <a:pathLst>
              <a:path w="2155190" h="1676400" extrusionOk="0">
                <a:moveTo>
                  <a:pt x="2154935" y="0"/>
                </a:moveTo>
                <a:lnTo>
                  <a:pt x="0" y="0"/>
                </a:lnTo>
                <a:lnTo>
                  <a:pt x="0" y="1676400"/>
                </a:lnTo>
                <a:lnTo>
                  <a:pt x="2154935" y="1676400"/>
                </a:lnTo>
                <a:lnTo>
                  <a:pt x="2154935"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02" name="Google Shape;1002;p36"/>
          <p:cNvSpPr txBox="1"/>
          <p:nvPr/>
        </p:nvSpPr>
        <p:spPr>
          <a:xfrm>
            <a:off x="263423" y="320802"/>
            <a:ext cx="1086600" cy="286199"/>
          </a:xfrm>
          <a:prstGeom prst="rect">
            <a:avLst/>
          </a:prstGeom>
          <a:noFill/>
          <a:ln>
            <a:noFill/>
          </a:ln>
        </p:spPr>
        <p:txBody>
          <a:bodyPr spcFirstLastPara="1" wrap="square" lIns="0" tIns="10000" rIns="0" bIns="0" anchor="t" anchorCtr="0">
            <a:spAutoFit/>
          </a:bodyPr>
          <a:lstStyle/>
          <a:p>
            <a:pPr marL="12700" marR="0" lvl="0" indent="0" algn="l" rtl="0">
              <a:lnSpc>
                <a:spcPct val="119375"/>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25399" marR="0" lvl="0" indent="0" algn="l" rtl="0">
              <a:lnSpc>
                <a:spcPct val="119583"/>
              </a:lnSpc>
              <a:spcBef>
                <a:spcPts val="0"/>
              </a:spcBef>
              <a:spcAft>
                <a:spcPts val="0"/>
              </a:spcAft>
              <a:buNone/>
            </a:pPr>
            <a:r>
              <a:rPr lang="ja" sz="9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オプションメニュー</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03" name="Google Shape;1003;p36"/>
          <p:cNvSpPr txBox="1"/>
          <p:nvPr/>
        </p:nvSpPr>
        <p:spPr>
          <a:xfrm>
            <a:off x="258851" y="731329"/>
            <a:ext cx="1093200" cy="193805"/>
          </a:xfrm>
          <a:prstGeom prst="rect">
            <a:avLst/>
          </a:prstGeom>
          <a:noFill/>
          <a:ln>
            <a:noFill/>
          </a:ln>
        </p:spPr>
        <p:txBody>
          <a:bodyPr spcFirstLastPara="1" wrap="square" lIns="0" tIns="9050" rIns="0" bIns="0" anchor="t" anchorCtr="0">
            <a:spAutoFit/>
          </a:bodyPr>
          <a:lstStyle/>
          <a:p>
            <a:pPr marL="12700" marR="0" lvl="0" indent="0" algn="l" rtl="0">
              <a:lnSpc>
                <a:spcPct val="100000"/>
              </a:lnSpc>
              <a:spcBef>
                <a:spcPts val="0"/>
              </a:spcBef>
              <a:spcAft>
                <a:spcPts val="0"/>
              </a:spcAft>
              <a:buNone/>
            </a:pPr>
            <a:r>
              <a:rPr lang="ja" sz="12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読者アンケート</a:t>
            </a:r>
            <a:endParaRPr sz="12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nvGrpSpPr>
          <p:cNvPr id="2" name="グループ化 1">
            <a:extLst>
              <a:ext uri="{FF2B5EF4-FFF2-40B4-BE49-F238E27FC236}">
                <a16:creationId xmlns:a16="http://schemas.microsoft.com/office/drawing/2014/main" id="{4880BD72-908B-C321-60C6-84B806466DBC}"/>
              </a:ext>
            </a:extLst>
          </p:cNvPr>
          <p:cNvGrpSpPr/>
          <p:nvPr/>
        </p:nvGrpSpPr>
        <p:grpSpPr>
          <a:xfrm>
            <a:off x="4115276" y="1482663"/>
            <a:ext cx="4789084" cy="3398900"/>
            <a:chOff x="4115276" y="1482663"/>
            <a:chExt cx="4789084" cy="3398900"/>
          </a:xfrm>
        </p:grpSpPr>
        <p:graphicFrame>
          <p:nvGraphicFramePr>
            <p:cNvPr id="1000" name="Google Shape;1000;p36"/>
            <p:cNvGraphicFramePr/>
            <p:nvPr/>
          </p:nvGraphicFramePr>
          <p:xfrm>
            <a:off x="4115276" y="1482663"/>
            <a:ext cx="4727275" cy="989675"/>
          </p:xfrm>
          <a:graphic>
            <a:graphicData uri="http://schemas.openxmlformats.org/drawingml/2006/table">
              <a:tbl>
                <a:tblPr firstRow="1" bandRow="1">
                  <a:noFill/>
                  <a:tableStyleId>{62A0D10D-50CF-4121-8E0F-D59097571FAB}</a:tableStyleId>
                </a:tblPr>
                <a:tblGrid>
                  <a:gridCol w="841550">
                    <a:extLst>
                      <a:ext uri="{9D8B030D-6E8A-4147-A177-3AD203B41FA5}">
                        <a16:colId xmlns:a16="http://schemas.microsoft.com/office/drawing/2014/main" val="20000"/>
                      </a:ext>
                    </a:extLst>
                  </a:gridCol>
                  <a:gridCol w="3885725">
                    <a:extLst>
                      <a:ext uri="{9D8B030D-6E8A-4147-A177-3AD203B41FA5}">
                        <a16:colId xmlns:a16="http://schemas.microsoft.com/office/drawing/2014/main" val="20001"/>
                      </a:ext>
                    </a:extLst>
                  </a:gridCol>
                </a:tblGrid>
                <a:tr h="448150">
                  <a:tc>
                    <a:txBody>
                      <a:bodyPr/>
                      <a:lstStyle/>
                      <a:p>
                        <a:pPr marL="0" marR="0" lvl="0" indent="0" algn="l" rtl="0">
                          <a:lnSpc>
                            <a:spcPct val="100000"/>
                          </a:lnSpc>
                          <a:spcBef>
                            <a:spcPts val="0"/>
                          </a:spcBef>
                          <a:spcAft>
                            <a:spcPts val="0"/>
                          </a:spcAft>
                          <a:buClr>
                            <a:srgbClr val="000000"/>
                          </a:buClr>
                          <a:buSzPts val="800"/>
                          <a:buFont typeface="Arial"/>
                          <a:buNone/>
                        </a:pPr>
                        <a:endParaRPr sz="800" b="1" u="none" strike="noStrike" cap="none" dirty="0">
                          <a:latin typeface="游ゴシック" panose="020B0400000000000000" pitchFamily="50" charset="-128"/>
                          <a:ea typeface="游ゴシック" panose="020B0400000000000000" pitchFamily="50" charset="-128"/>
                          <a:cs typeface="Times New Roman"/>
                          <a:sym typeface="Times New Roman"/>
                        </a:endParaRPr>
                      </a:p>
                      <a:p>
                        <a:pPr marL="76200" marR="0" lvl="0" indent="0" algn="ctr" rtl="0">
                          <a:lnSpc>
                            <a:spcPct val="100000"/>
                          </a:lnSpc>
                          <a:spcBef>
                            <a:spcPts val="400"/>
                          </a:spcBef>
                          <a:spcAft>
                            <a:spcPts val="0"/>
                          </a:spcAft>
                          <a:buClr>
                            <a:srgbClr val="000000"/>
                          </a:buClr>
                          <a:buSzPts val="800"/>
                          <a:buFont typeface="Arial"/>
                          <a:buNone/>
                        </a:pPr>
                        <a:r>
                          <a:rPr lang="ja" sz="800" b="1" u="none" strike="noStrike" cap="none" dirty="0">
                            <a:latin typeface="游ゴシック" panose="020B0400000000000000" pitchFamily="50" charset="-128"/>
                            <a:ea typeface="游ゴシック" panose="020B0400000000000000" pitchFamily="50" charset="-128"/>
                            <a:cs typeface="MS Gothic"/>
                            <a:sym typeface="MS Gothic"/>
                          </a:rPr>
                          <a:t>料金</a:t>
                        </a:r>
                        <a:endParaRPr sz="800" b="1"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0" marB="0">
                      <a:lnT w="28575" cap="flat" cmpd="sng">
                        <a:solidFill>
                          <a:srgbClr val="000000"/>
                        </a:solidFill>
                        <a:prstDash val="solid"/>
                        <a:round/>
                        <a:headEnd type="none" w="sm" len="sm"/>
                        <a:tailEnd type="none" w="sm" len="sm"/>
                      </a:lnT>
                      <a:solidFill>
                        <a:srgbClr val="E6E6E6"/>
                      </a:solidFill>
                    </a:tcPr>
                  </a:tc>
                  <a:tc>
                    <a:txBody>
                      <a:bodyPr/>
                      <a:lstStyle/>
                      <a:p>
                        <a:pPr marL="139700" marR="0" lvl="0" indent="0" algn="l" rtl="0">
                          <a:lnSpc>
                            <a:spcPct val="100000"/>
                          </a:lnSpc>
                          <a:spcBef>
                            <a:spcPts val="0"/>
                          </a:spcBef>
                          <a:spcAft>
                            <a:spcPts val="0"/>
                          </a:spcAft>
                          <a:buClr>
                            <a:srgbClr val="000000"/>
                          </a:buClr>
                          <a:buSzPts val="1400"/>
                          <a:buFont typeface="Arial"/>
                          <a:buNone/>
                        </a:pPr>
                        <a:r>
                          <a:rPr lang="ja" sz="1200" b="1" u="none" strike="noStrike" cap="none" dirty="0">
                            <a:latin typeface="游ゴシック" panose="020B0400000000000000" pitchFamily="50" charset="-128"/>
                            <a:ea typeface="游ゴシック" panose="020B0400000000000000" pitchFamily="50" charset="-128"/>
                            <a:cs typeface="MS Gothic"/>
                            <a:sym typeface="MS Gothic"/>
                          </a:rPr>
                          <a:t>N 100,000円 ～</a:t>
                        </a:r>
                        <a:endParaRPr sz="1200" b="1"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120975" marB="0">
                      <a:lnT w="28575" cap="flat" cmpd="sng">
                        <a:solidFill>
                          <a:srgbClr val="000000"/>
                        </a:solidFill>
                        <a:prstDash val="solid"/>
                        <a:round/>
                        <a:headEnd type="none" w="sm" len="sm"/>
                        <a:tailEnd type="none" w="sm" len="sm"/>
                      </a:lnT>
                      <a:solidFill>
                        <a:srgbClr val="E6E6E6"/>
                      </a:solidFill>
                    </a:tcPr>
                  </a:tc>
                  <a:extLst>
                    <a:ext uri="{0D108BD9-81ED-4DB2-BD59-A6C34878D82A}">
                      <a16:rowId xmlns:a16="http://schemas.microsoft.com/office/drawing/2014/main" val="10000"/>
                    </a:ext>
                  </a:extLst>
                </a:tr>
                <a:tr h="240950">
                  <a:tc>
                    <a:txBody>
                      <a:bodyPr/>
                      <a:lstStyle/>
                      <a:p>
                        <a:pPr marL="76200" marR="0" lvl="0" indent="0" algn="ctr" rtl="0">
                          <a:lnSpc>
                            <a:spcPct val="100000"/>
                          </a:lnSpc>
                          <a:spcBef>
                            <a:spcPts val="0"/>
                          </a:spcBef>
                          <a:spcAft>
                            <a:spcPts val="0"/>
                          </a:spcAft>
                          <a:buClr>
                            <a:srgbClr val="000000"/>
                          </a:buClr>
                          <a:buSzPts val="800"/>
                          <a:buFont typeface="Arial"/>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設問数</a:t>
                        </a:r>
                        <a:endParaRPr sz="8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62375" marB="0"/>
                  </a:tc>
                  <a:tc>
                    <a:txBody>
                      <a:bodyPr/>
                      <a:lstStyle/>
                      <a:p>
                        <a:pPr marL="139700" marR="0" lvl="0" indent="0" algn="l" rtl="0">
                          <a:lnSpc>
                            <a:spcPct val="100000"/>
                          </a:lnSpc>
                          <a:spcBef>
                            <a:spcPts val="0"/>
                          </a:spcBef>
                          <a:spcAft>
                            <a:spcPts val="0"/>
                          </a:spcAft>
                          <a:buClr>
                            <a:srgbClr val="000000"/>
                          </a:buClr>
                          <a:buSzPts val="800"/>
                          <a:buFont typeface="Arial"/>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3</a:t>
                        </a:r>
                        <a:r>
                          <a:rPr lang="en-US" altLang="ja" sz="800" u="none" strike="noStrike" cap="none" dirty="0">
                            <a:latin typeface="游ゴシック" panose="020B0400000000000000" pitchFamily="50" charset="-128"/>
                            <a:ea typeface="游ゴシック" panose="020B0400000000000000" pitchFamily="50" charset="-128"/>
                            <a:cs typeface="MS Gothic"/>
                            <a:sym typeface="MS Gothic"/>
                          </a:rPr>
                          <a:t>-8</a:t>
                        </a:r>
                        <a:r>
                          <a:rPr lang="ja" sz="800" u="none" strike="noStrike" cap="none" dirty="0">
                            <a:latin typeface="游ゴシック" panose="020B0400000000000000" pitchFamily="50" charset="-128"/>
                            <a:ea typeface="游ゴシック" panose="020B0400000000000000" pitchFamily="50" charset="-128"/>
                            <a:cs typeface="MS Gothic"/>
                            <a:sym typeface="MS Gothic"/>
                          </a:rPr>
                          <a:t>問程度</a:t>
                        </a:r>
                        <a:endParaRPr sz="8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79550" marB="0"/>
                  </a:tc>
                  <a:extLst>
                    <a:ext uri="{0D108BD9-81ED-4DB2-BD59-A6C34878D82A}">
                      <a16:rowId xmlns:a16="http://schemas.microsoft.com/office/drawing/2014/main" val="10001"/>
                    </a:ext>
                  </a:extLst>
                </a:tr>
                <a:tr h="300575">
                  <a:tc>
                    <a:txBody>
                      <a:bodyPr/>
                      <a:lstStyle/>
                      <a:p>
                        <a:pPr marL="0" marR="0" lvl="0" indent="0" algn="l" rtl="0">
                          <a:lnSpc>
                            <a:spcPct val="100000"/>
                          </a:lnSpc>
                          <a:spcBef>
                            <a:spcPts val="0"/>
                          </a:spcBef>
                          <a:spcAft>
                            <a:spcPts val="0"/>
                          </a:spcAft>
                          <a:buClr>
                            <a:srgbClr val="000000"/>
                          </a:buClr>
                          <a:buSzPts val="600"/>
                          <a:buFont typeface="Arial"/>
                          <a:buNone/>
                        </a:pPr>
                        <a:endParaRPr sz="700" u="none" strike="noStrike" cap="none" dirty="0">
                          <a:latin typeface="游ゴシック" panose="020B0400000000000000" pitchFamily="50" charset="-128"/>
                          <a:ea typeface="游ゴシック" panose="020B0400000000000000" pitchFamily="50" charset="-128"/>
                          <a:cs typeface="Times New Roman"/>
                          <a:sym typeface="Times New Roman"/>
                        </a:endParaRPr>
                      </a:p>
                      <a:p>
                        <a:pPr marL="76200" marR="0" lvl="0" indent="0" algn="ctr" rtl="0">
                          <a:lnSpc>
                            <a:spcPct val="100000"/>
                          </a:lnSpc>
                          <a:spcBef>
                            <a:spcPts val="0"/>
                          </a:spcBef>
                          <a:spcAft>
                            <a:spcPts val="0"/>
                          </a:spcAft>
                          <a:buClr>
                            <a:srgbClr val="000000"/>
                          </a:buClr>
                          <a:buSzPts val="800"/>
                          <a:buFont typeface="Arial"/>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ご注意事項</a:t>
                        </a:r>
                        <a:endParaRPr sz="8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1925" marB="0">
                      <a:lnB w="28575" cap="flat" cmpd="sng">
                        <a:solidFill>
                          <a:srgbClr val="000000"/>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700" u="none" strike="noStrike" cap="none" dirty="0">
                          <a:latin typeface="游ゴシック" panose="020B0400000000000000" pitchFamily="50" charset="-128"/>
                          <a:ea typeface="游ゴシック" panose="020B0400000000000000" pitchFamily="50" charset="-128"/>
                          <a:cs typeface="Times New Roman"/>
                          <a:sym typeface="Times New Roman"/>
                        </a:endParaRPr>
                      </a:p>
                      <a:p>
                        <a:pPr marL="139700" marR="0" lvl="0" indent="0" algn="l" rtl="0">
                          <a:lnSpc>
                            <a:spcPct val="100000"/>
                          </a:lnSpc>
                          <a:spcBef>
                            <a:spcPts val="0"/>
                          </a:spcBef>
                          <a:spcAft>
                            <a:spcPts val="0"/>
                          </a:spcAft>
                          <a:buClr>
                            <a:srgbClr val="000000"/>
                          </a:buClr>
                          <a:buSzPts val="800"/>
                          <a:buFont typeface="Arial"/>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アンケートの回答数は保証致しかねます。</a:t>
                        </a:r>
                        <a:endParaRPr sz="8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0" marB="0">
                      <a:lnB w="28575" cap="flat" cmpd="sng">
                        <a:solidFill>
                          <a:srgbClr val="000000"/>
                        </a:solidFill>
                        <a:prstDash val="solid"/>
                        <a:round/>
                        <a:headEnd type="none" w="sm" len="sm"/>
                        <a:tailEnd type="none" w="sm" len="sm"/>
                      </a:lnB>
                      <a:solidFill>
                        <a:srgbClr val="E6E6E6"/>
                      </a:solidFill>
                    </a:tcPr>
                  </a:tc>
                  <a:extLst>
                    <a:ext uri="{0D108BD9-81ED-4DB2-BD59-A6C34878D82A}">
                      <a16:rowId xmlns:a16="http://schemas.microsoft.com/office/drawing/2014/main" val="10002"/>
                    </a:ext>
                  </a:extLst>
                </a:tr>
              </a:tbl>
            </a:graphicData>
          </a:graphic>
        </p:graphicFrame>
        <p:sp>
          <p:nvSpPr>
            <p:cNvPr id="1004" name="Google Shape;1004;p36"/>
            <p:cNvSpPr txBox="1"/>
            <p:nvPr/>
          </p:nvSpPr>
          <p:spPr>
            <a:xfrm>
              <a:off x="4175760" y="2940177"/>
              <a:ext cx="4728600" cy="1941386"/>
            </a:xfrm>
            <a:prstGeom prst="rect">
              <a:avLst/>
            </a:prstGeom>
            <a:noFill/>
            <a:ln w="9525" cap="flat" cmpd="sng">
              <a:solidFill>
                <a:srgbClr val="4471C4"/>
              </a:solidFill>
              <a:prstDash val="solid"/>
              <a:round/>
              <a:headEnd type="none" w="sm" len="sm"/>
              <a:tailEnd type="none" w="sm" len="sm"/>
            </a:ln>
          </p:spPr>
          <p:txBody>
            <a:bodyPr spcFirstLastPara="1" wrap="square" lIns="0" tIns="32850" rIns="0" bIns="0" anchor="t" anchorCtr="0">
              <a:spAutoFit/>
            </a:bodyPr>
            <a:lstStyle/>
            <a:p>
              <a:pPr marL="63498" marR="0" lvl="0" indent="0" algn="l" rtl="0">
                <a:lnSpc>
                  <a:spcPct val="100000"/>
                </a:lnSpc>
                <a:spcBef>
                  <a:spcPts val="0"/>
                </a:spcBef>
                <a:spcAft>
                  <a:spcPts val="0"/>
                </a:spcAft>
                <a:buNone/>
              </a:pPr>
              <a:r>
                <a:rPr lang="ja" sz="900" b="0" i="0" u="none" strike="noStrike" cap="none" dirty="0">
                  <a:solidFill>
                    <a:srgbClr val="756F6F"/>
                  </a:solidFill>
                  <a:latin typeface="游ゴシック" panose="020B0400000000000000" pitchFamily="50" charset="-128"/>
                  <a:ea typeface="游ゴシック" panose="020B0400000000000000" pitchFamily="50" charset="-128"/>
                  <a:cs typeface="MS Gothic"/>
                  <a:sym typeface="MS Gothic"/>
                </a:rPr>
                <a:t>【アンケート項目例】</a:t>
              </a:r>
              <a:endParaRPr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63498" marR="0" lvl="0" indent="0" algn="l" rtl="0">
                <a:lnSpc>
                  <a:spcPct val="100000"/>
                </a:lnSpc>
                <a:spcBef>
                  <a:spcPts val="0"/>
                </a:spcBef>
                <a:spcAft>
                  <a:spcPts val="0"/>
                </a:spcAft>
                <a:buNone/>
              </a:pPr>
              <a:r>
                <a:rPr lang="ja" sz="900" b="0" i="0" u="none" strike="noStrike" cap="none" dirty="0">
                  <a:solidFill>
                    <a:srgbClr val="756F6F"/>
                  </a:solidFill>
                  <a:latin typeface="游ゴシック" panose="020B0400000000000000" pitchFamily="50" charset="-128"/>
                  <a:ea typeface="游ゴシック" panose="020B0400000000000000" pitchFamily="50" charset="-128"/>
                  <a:cs typeface="MS Gothic"/>
                  <a:sym typeface="MS Gothic"/>
                </a:rPr>
                <a:t>調査前企業（ブランド）認知「</a:t>
              </a:r>
              <a:r>
                <a:rPr lang="ja" sz="900" b="1" i="0" u="none" strike="noStrike" cap="none" dirty="0">
                  <a:solidFill>
                    <a:srgbClr val="756F6F"/>
                  </a:solidFill>
                  <a:latin typeface="游ゴシック" panose="020B0400000000000000" pitchFamily="50" charset="-128"/>
                  <a:ea typeface="游ゴシック" panose="020B0400000000000000" pitchFamily="50" charset="-128"/>
                  <a:cs typeface="MS Gothic"/>
                  <a:sym typeface="MS Gothic"/>
                </a:rPr>
                <a:t>●●</a:t>
              </a:r>
              <a:r>
                <a:rPr lang="ja" sz="900" b="0" i="0" u="none" strike="noStrike" cap="none" dirty="0">
                  <a:solidFill>
                    <a:srgbClr val="756F6F"/>
                  </a:solidFill>
                  <a:latin typeface="游ゴシック" panose="020B0400000000000000" pitchFamily="50" charset="-128"/>
                  <a:ea typeface="游ゴシック" panose="020B0400000000000000" pitchFamily="50" charset="-128"/>
                  <a:cs typeface="MS Gothic"/>
                  <a:sym typeface="MS Gothic"/>
                </a:rPr>
                <a:t>をご存じでしたか」</a:t>
              </a:r>
              <a:endParaRPr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63498" marR="0" lvl="0" indent="0" algn="l" rtl="0">
                <a:lnSpc>
                  <a:spcPct val="100000"/>
                </a:lnSpc>
                <a:spcBef>
                  <a:spcPts val="0"/>
                </a:spcBef>
                <a:spcAft>
                  <a:spcPts val="0"/>
                </a:spcAft>
                <a:buNone/>
              </a:pPr>
              <a:r>
                <a:rPr lang="ja" sz="800" b="0" i="0" u="none" strike="noStrike" cap="none" dirty="0">
                  <a:solidFill>
                    <a:srgbClr val="756F6F"/>
                  </a:solidFill>
                  <a:latin typeface="游ゴシック" panose="020B0400000000000000" pitchFamily="50" charset="-128"/>
                  <a:ea typeface="游ゴシック" panose="020B0400000000000000" pitchFamily="50" charset="-128"/>
                  <a:cs typeface="MS Gothic"/>
                  <a:sym typeface="MS Gothic"/>
                </a:rPr>
                <a:t>➡商品内容まで知っていた/ 初めて知った/ 聞いたことがある/ わからない/</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63498" marR="0" lvl="0" indent="0" algn="l" rtl="0">
                <a:lnSpc>
                  <a:spcPct val="100000"/>
                </a:lnSpc>
                <a:spcBef>
                  <a:spcPts val="0"/>
                </a:spcBef>
                <a:spcAft>
                  <a:spcPts val="0"/>
                </a:spcAft>
                <a:buNone/>
              </a:pPr>
              <a:r>
                <a:rPr lang="ja" sz="900" b="0" i="0" u="none" strike="noStrike" cap="none" dirty="0">
                  <a:solidFill>
                    <a:srgbClr val="756F6F"/>
                  </a:solidFill>
                  <a:latin typeface="游ゴシック" panose="020B0400000000000000" pitchFamily="50" charset="-128"/>
                  <a:ea typeface="游ゴシック" panose="020B0400000000000000" pitchFamily="50" charset="-128"/>
                  <a:cs typeface="MS Gothic"/>
                  <a:sym typeface="MS Gothic"/>
                </a:rPr>
                <a:t>広告の印象「この広告をご覧になって、どのような印象をお持ちになりましたか」</a:t>
              </a:r>
              <a:endParaRPr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63498" marR="0" lvl="0" indent="0" algn="l" rtl="0">
                <a:lnSpc>
                  <a:spcPct val="100000"/>
                </a:lnSpc>
                <a:spcBef>
                  <a:spcPts val="0"/>
                </a:spcBef>
                <a:spcAft>
                  <a:spcPts val="0"/>
                </a:spcAft>
                <a:buNone/>
              </a:pPr>
              <a:r>
                <a:rPr lang="ja" sz="800" b="0" i="0" u="none" strike="noStrike" cap="none" dirty="0">
                  <a:solidFill>
                    <a:srgbClr val="756F6F"/>
                  </a:solidFill>
                  <a:latin typeface="游ゴシック" panose="020B0400000000000000" pitchFamily="50" charset="-128"/>
                  <a:ea typeface="游ゴシック" panose="020B0400000000000000" pitchFamily="50" charset="-128"/>
                  <a:cs typeface="MS Gothic"/>
                  <a:sym typeface="MS Gothic"/>
                </a:rPr>
                <a:t>➡自分向けだ / 文章が読みやすい /センスがよい /共感できる / 説得力がある / 役に立つ /</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65096" marR="0" lvl="0" indent="0" algn="l" rtl="0">
                <a:lnSpc>
                  <a:spcPct val="100000"/>
                </a:lnSpc>
                <a:spcBef>
                  <a:spcPts val="0"/>
                </a:spcBef>
                <a:spcAft>
                  <a:spcPts val="0"/>
                </a:spcAft>
                <a:buNone/>
              </a:pPr>
              <a:r>
                <a:rPr lang="ja" sz="800" b="0" i="0" u="none" strike="noStrike" cap="none" dirty="0">
                  <a:solidFill>
                    <a:srgbClr val="756F6F"/>
                  </a:solidFill>
                  <a:latin typeface="游ゴシック" panose="020B0400000000000000" pitchFamily="50" charset="-128"/>
                  <a:ea typeface="游ゴシック" panose="020B0400000000000000" pitchFamily="50" charset="-128"/>
                  <a:cs typeface="MS Gothic"/>
                  <a:sym typeface="MS Gothic"/>
                </a:rPr>
                <a:t>個性的である/ よい広告を出していると思う/ おもしろい/ タイミングがよい/ 話題性がある</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63498" marR="0" lvl="0" indent="0" algn="l" rtl="0">
                <a:lnSpc>
                  <a:spcPct val="100000"/>
                </a:lnSpc>
                <a:spcBef>
                  <a:spcPts val="0"/>
                </a:spcBef>
                <a:spcAft>
                  <a:spcPts val="0"/>
                </a:spcAft>
                <a:buNone/>
              </a:pPr>
              <a:r>
                <a:rPr lang="ja" sz="900" b="0" i="0" u="none" strike="noStrike" cap="none" dirty="0">
                  <a:solidFill>
                    <a:srgbClr val="756F6F"/>
                  </a:solidFill>
                  <a:latin typeface="游ゴシック" panose="020B0400000000000000" pitchFamily="50" charset="-128"/>
                  <a:ea typeface="游ゴシック" panose="020B0400000000000000" pitchFamily="50" charset="-128"/>
                  <a:cs typeface="MS Gothic"/>
                  <a:sym typeface="MS Gothic"/>
                </a:rPr>
                <a:t>広告による態度変容「この広告をご覧になってあてはまるものをすべてお選びください」</a:t>
              </a:r>
              <a:endParaRPr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63498" marR="0" lvl="0" indent="0" algn="l" rtl="0">
                <a:lnSpc>
                  <a:spcPct val="100000"/>
                </a:lnSpc>
                <a:spcBef>
                  <a:spcPts val="0"/>
                </a:spcBef>
                <a:spcAft>
                  <a:spcPts val="0"/>
                </a:spcAft>
                <a:buNone/>
              </a:pPr>
              <a:r>
                <a:rPr lang="ja" sz="800" b="0" i="0" u="none" strike="noStrike" cap="none" dirty="0">
                  <a:solidFill>
                    <a:srgbClr val="756F6F"/>
                  </a:solidFill>
                  <a:latin typeface="游ゴシック" panose="020B0400000000000000" pitchFamily="50" charset="-128"/>
                  <a:ea typeface="游ゴシック" panose="020B0400000000000000" pitchFamily="50" charset="-128"/>
                  <a:cs typeface="MS Gothic"/>
                  <a:sym typeface="MS Gothic"/>
                </a:rPr>
                <a:t>➡初めて●●を知った / あらためて●●に注目した / ●●のホームページを見たいと思った /</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65096" marR="0" lvl="0" indent="0" algn="l" rtl="0">
                <a:lnSpc>
                  <a:spcPct val="100000"/>
                </a:lnSpc>
                <a:spcBef>
                  <a:spcPts val="0"/>
                </a:spcBef>
                <a:spcAft>
                  <a:spcPts val="0"/>
                </a:spcAft>
                <a:buNone/>
              </a:pPr>
              <a:r>
                <a:rPr lang="ja" sz="800" b="0" i="0" u="none" strike="noStrike" cap="none" dirty="0">
                  <a:solidFill>
                    <a:srgbClr val="756F6F"/>
                  </a:solidFill>
                  <a:latin typeface="游ゴシック" panose="020B0400000000000000" pitchFamily="50" charset="-128"/>
                  <a:ea typeface="游ゴシック" panose="020B0400000000000000" pitchFamily="50" charset="-128"/>
                  <a:cs typeface="MS Gothic"/>
                  <a:sym typeface="MS Gothic"/>
                </a:rPr>
                <a:t>店頭で確認しようと思った/ インターネット（HP以外）で比較したり、調べてみたいと思った/</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65096" marR="0" lvl="0" indent="0" algn="l" rtl="0">
                <a:lnSpc>
                  <a:spcPct val="100000"/>
                </a:lnSpc>
                <a:spcBef>
                  <a:spcPts val="0"/>
                </a:spcBef>
                <a:spcAft>
                  <a:spcPts val="0"/>
                </a:spcAft>
                <a:buNone/>
              </a:pPr>
              <a:r>
                <a:rPr lang="ja" sz="800" b="0" i="0" u="none" strike="noStrike" cap="none" dirty="0">
                  <a:solidFill>
                    <a:srgbClr val="756F6F"/>
                  </a:solidFill>
                  <a:latin typeface="游ゴシック" panose="020B0400000000000000" pitchFamily="50" charset="-128"/>
                  <a:ea typeface="游ゴシック" panose="020B0400000000000000" pitchFamily="50" charset="-128"/>
                  <a:cs typeface="MS Gothic"/>
                  <a:sym typeface="MS Gothic"/>
                </a:rPr>
                <a:t>まわりの人と話題にしたいと思った（ブログ、SNS の発信含む）/ この中にはない</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63498" marR="0" lvl="0" indent="0" algn="l" rtl="0">
                <a:lnSpc>
                  <a:spcPct val="100000"/>
                </a:lnSpc>
                <a:spcBef>
                  <a:spcPts val="0"/>
                </a:spcBef>
                <a:spcAft>
                  <a:spcPts val="0"/>
                </a:spcAft>
                <a:buNone/>
              </a:pPr>
              <a:r>
                <a:rPr lang="ja" sz="900" b="0" i="0" u="none" strike="noStrike" cap="none" dirty="0">
                  <a:solidFill>
                    <a:srgbClr val="756F6F"/>
                  </a:solidFill>
                  <a:latin typeface="游ゴシック" panose="020B0400000000000000" pitchFamily="50" charset="-128"/>
                  <a:ea typeface="游ゴシック" panose="020B0400000000000000" pitchFamily="50" charset="-128"/>
                  <a:cs typeface="MS Gothic"/>
                  <a:sym typeface="MS Gothic"/>
                </a:rPr>
                <a:t>自由記述「この広告についての感想や意見を自由にご記入ください」</a:t>
              </a:r>
              <a:endParaRPr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grpSp>
        <p:nvGrpSpPr>
          <p:cNvPr id="3" name="グループ化 2">
            <a:extLst>
              <a:ext uri="{FF2B5EF4-FFF2-40B4-BE49-F238E27FC236}">
                <a16:creationId xmlns:a16="http://schemas.microsoft.com/office/drawing/2014/main" id="{53732E98-FCD3-0E7B-B975-AD23C7946F08}"/>
              </a:ext>
            </a:extLst>
          </p:cNvPr>
          <p:cNvGrpSpPr/>
          <p:nvPr/>
        </p:nvGrpSpPr>
        <p:grpSpPr>
          <a:xfrm>
            <a:off x="873663" y="1383132"/>
            <a:ext cx="3131172" cy="3427322"/>
            <a:chOff x="477423" y="1383132"/>
            <a:chExt cx="3131172" cy="3427322"/>
          </a:xfrm>
        </p:grpSpPr>
        <p:pic>
          <p:nvPicPr>
            <p:cNvPr id="998" name="Google Shape;998;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8137" y="3380090"/>
              <a:ext cx="1147140" cy="1305035"/>
            </a:xfrm>
            <a:prstGeom prst="rect">
              <a:avLst/>
            </a:prstGeom>
            <a:noFill/>
            <a:ln w="9525" cap="flat" cmpd="sng">
              <a:solidFill>
                <a:schemeClr val="dk1"/>
              </a:solidFill>
              <a:prstDash val="solid"/>
              <a:round/>
              <a:headEnd type="none" w="sm" len="sm"/>
              <a:tailEnd type="none" w="sm" len="sm"/>
            </a:ln>
          </p:spPr>
        </p:pic>
        <p:sp>
          <p:nvSpPr>
            <p:cNvPr id="1005" name="Google Shape;1005;p36"/>
            <p:cNvSpPr txBox="1"/>
            <p:nvPr/>
          </p:nvSpPr>
          <p:spPr>
            <a:xfrm>
              <a:off x="986826" y="1383132"/>
              <a:ext cx="2158247" cy="148117"/>
            </a:xfrm>
            <a:prstGeom prst="rect">
              <a:avLst/>
            </a:prstGeom>
            <a:noFill/>
            <a:ln>
              <a:noFill/>
            </a:ln>
          </p:spPr>
          <p:txBody>
            <a:bodyPr spcFirstLastPara="1" wrap="square" lIns="0" tIns="9525" rIns="0" bIns="0" anchor="t" anchorCtr="0">
              <a:spAutoFit/>
            </a:bodyPr>
            <a:lstStyle/>
            <a:p>
              <a:pPr marL="12700" marR="0" lvl="0" indent="0" algn="ctr" rtl="0">
                <a:lnSpc>
                  <a:spcPct val="100000"/>
                </a:lnSpc>
                <a:spcBef>
                  <a:spcPts val="0"/>
                </a:spcBef>
                <a:spcAft>
                  <a:spcPts val="0"/>
                </a:spcAft>
                <a:buNone/>
              </a:pPr>
              <a:r>
                <a:rPr lang="ja"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アンケート設置事例</a:t>
              </a:r>
              <a:endParaRPr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06" name="Google Shape;1006;p36"/>
            <p:cNvSpPr txBox="1"/>
            <p:nvPr/>
          </p:nvSpPr>
          <p:spPr>
            <a:xfrm>
              <a:off x="761659" y="3779486"/>
              <a:ext cx="924000" cy="379430"/>
            </a:xfrm>
            <a:prstGeom prst="rect">
              <a:avLst/>
            </a:prstGeom>
            <a:noFill/>
            <a:ln>
              <a:noFill/>
            </a:ln>
          </p:spPr>
          <p:txBody>
            <a:bodyPr spcFirstLastPara="1" wrap="square" lIns="0" tIns="10000" rIns="0" bIns="0" anchor="t" anchorCtr="0">
              <a:spAutoFit/>
            </a:bodyPr>
            <a:lstStyle/>
            <a:p>
              <a:pPr marL="152396" marR="139697" lvl="0" indent="0" algn="ctr" rtl="0">
                <a:lnSpc>
                  <a:spcPct val="100000"/>
                </a:lnSpc>
                <a:spcBef>
                  <a:spcPts val="0"/>
                </a:spcBef>
                <a:spcAft>
                  <a:spcPts val="0"/>
                </a:spcAft>
                <a:buNone/>
              </a:pPr>
              <a:r>
                <a:rPr lang="ja" sz="8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記事下部に  アンケートを 設置</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nvGrpSpPr>
            <p:cNvPr id="1007" name="Google Shape;1007;p36"/>
            <p:cNvGrpSpPr/>
            <p:nvPr/>
          </p:nvGrpSpPr>
          <p:grpSpPr>
            <a:xfrm>
              <a:off x="1816250" y="1833632"/>
              <a:ext cx="198120" cy="2567107"/>
              <a:chOff x="1421510" y="1912048"/>
              <a:chExt cx="198120" cy="2567107"/>
            </a:xfrm>
          </p:grpSpPr>
          <p:sp>
            <p:nvSpPr>
              <p:cNvPr id="1009" name="Google Shape;1009;p36"/>
              <p:cNvSpPr txBox="1"/>
              <p:nvPr/>
            </p:nvSpPr>
            <p:spPr>
              <a:xfrm>
                <a:off x="1429130" y="4254093"/>
                <a:ext cx="190500" cy="225062"/>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④</a:t>
                </a: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10" name="Google Shape;1010;p36"/>
              <p:cNvSpPr txBox="1"/>
              <p:nvPr/>
            </p:nvSpPr>
            <p:spPr>
              <a:xfrm>
                <a:off x="1429130" y="3473412"/>
                <a:ext cx="190500" cy="225062"/>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③</a:t>
                </a: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11" name="Google Shape;1011;p36"/>
              <p:cNvSpPr txBox="1"/>
              <p:nvPr/>
            </p:nvSpPr>
            <p:spPr>
              <a:xfrm>
                <a:off x="1429130" y="2692731"/>
                <a:ext cx="190500" cy="225062"/>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②</a:t>
                </a: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08" name="Google Shape;1008;p36"/>
              <p:cNvSpPr txBox="1"/>
              <p:nvPr/>
            </p:nvSpPr>
            <p:spPr>
              <a:xfrm>
                <a:off x="1421510" y="1912048"/>
                <a:ext cx="190500" cy="225062"/>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①</a:t>
                </a: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pic>
          <p:nvPicPr>
            <p:cNvPr id="1013" name="Google Shape;1013;p3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6644" y="1681609"/>
              <a:ext cx="899321" cy="1460696"/>
            </a:xfrm>
            <a:prstGeom prst="rect">
              <a:avLst/>
            </a:prstGeom>
            <a:noFill/>
            <a:ln>
              <a:noFill/>
            </a:ln>
          </p:spPr>
        </p:pic>
        <p:grpSp>
          <p:nvGrpSpPr>
            <p:cNvPr id="1014" name="Google Shape;1014;p36"/>
            <p:cNvGrpSpPr/>
            <p:nvPr/>
          </p:nvGrpSpPr>
          <p:grpSpPr>
            <a:xfrm>
              <a:off x="2008616" y="1593931"/>
              <a:ext cx="1599979" cy="3216523"/>
              <a:chOff x="1613877" y="1672348"/>
              <a:chExt cx="1599978" cy="3216522"/>
            </a:xfrm>
          </p:grpSpPr>
          <p:pic>
            <p:nvPicPr>
              <p:cNvPr id="1015" name="Google Shape;1015;p3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13877" y="2490373"/>
                <a:ext cx="1599978" cy="794799"/>
              </a:xfrm>
              <a:prstGeom prst="rect">
                <a:avLst/>
              </a:prstGeom>
              <a:noFill/>
              <a:ln w="9525" cap="flat" cmpd="sng">
                <a:solidFill>
                  <a:schemeClr val="dk1"/>
                </a:solidFill>
                <a:prstDash val="solid"/>
                <a:round/>
                <a:headEnd type="none" w="sm" len="sm"/>
                <a:tailEnd type="none" w="sm" len="sm"/>
              </a:ln>
            </p:spPr>
          </p:pic>
          <p:pic>
            <p:nvPicPr>
              <p:cNvPr id="1016" name="Google Shape;1016;p3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13877" y="1672348"/>
                <a:ext cx="1599978" cy="799989"/>
              </a:xfrm>
              <a:prstGeom prst="rect">
                <a:avLst/>
              </a:prstGeom>
              <a:noFill/>
              <a:ln w="9525" cap="flat" cmpd="sng">
                <a:solidFill>
                  <a:schemeClr val="dk1"/>
                </a:solidFill>
                <a:prstDash val="solid"/>
                <a:round/>
                <a:headEnd type="none" w="sm" len="sm"/>
                <a:tailEnd type="none" w="sm" len="sm"/>
              </a:ln>
            </p:spPr>
          </p:pic>
          <p:pic>
            <p:nvPicPr>
              <p:cNvPr id="1017" name="Google Shape;1017;p3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13877" y="4088881"/>
                <a:ext cx="1599978" cy="799989"/>
              </a:xfrm>
              <a:prstGeom prst="rect">
                <a:avLst/>
              </a:prstGeom>
              <a:noFill/>
              <a:ln w="9525" cap="flat" cmpd="sng">
                <a:solidFill>
                  <a:schemeClr val="dk1"/>
                </a:solidFill>
                <a:prstDash val="solid"/>
                <a:round/>
                <a:headEnd type="none" w="sm" len="sm"/>
                <a:tailEnd type="none" w="sm" len="sm"/>
              </a:ln>
            </p:spPr>
          </p:pic>
          <p:pic>
            <p:nvPicPr>
              <p:cNvPr id="1018" name="Google Shape;1018;p3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613877" y="3299217"/>
                <a:ext cx="1599978" cy="798389"/>
              </a:xfrm>
              <a:prstGeom prst="rect">
                <a:avLst/>
              </a:prstGeom>
              <a:noFill/>
              <a:ln w="9525" cap="flat" cmpd="sng">
                <a:solidFill>
                  <a:schemeClr val="dk1"/>
                </a:solidFill>
                <a:prstDash val="solid"/>
                <a:round/>
                <a:headEnd type="none" w="sm" len="sm"/>
                <a:tailEnd type="none" w="sm" len="sm"/>
              </a:ln>
            </p:spPr>
          </p:pic>
        </p:grpSp>
        <p:pic>
          <p:nvPicPr>
            <p:cNvPr id="1019" name="Google Shape;1019;p3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08841" y="1587935"/>
              <a:ext cx="1146435" cy="1744519"/>
            </a:xfrm>
            <a:prstGeom prst="rect">
              <a:avLst/>
            </a:prstGeom>
            <a:noFill/>
            <a:ln w="9525" cap="flat" cmpd="sng">
              <a:solidFill>
                <a:schemeClr val="dk1"/>
              </a:solidFill>
              <a:prstDash val="solid"/>
              <a:round/>
              <a:headEnd type="none" w="sm" len="sm"/>
              <a:tailEnd type="none" w="sm" len="sm"/>
            </a:ln>
          </p:spPr>
        </p:pic>
        <p:grpSp>
          <p:nvGrpSpPr>
            <p:cNvPr id="1020" name="Google Shape;1020;p36"/>
            <p:cNvGrpSpPr/>
            <p:nvPr/>
          </p:nvGrpSpPr>
          <p:grpSpPr>
            <a:xfrm>
              <a:off x="477423" y="3189943"/>
              <a:ext cx="1380439" cy="303847"/>
              <a:chOff x="926591" y="4206483"/>
              <a:chExt cx="1690370" cy="405129"/>
            </a:xfrm>
          </p:grpSpPr>
          <p:sp>
            <p:nvSpPr>
              <p:cNvPr id="1021" name="Google Shape;1021;p36"/>
              <p:cNvSpPr/>
              <p:nvPr/>
            </p:nvSpPr>
            <p:spPr>
              <a:xfrm>
                <a:off x="926591" y="4206483"/>
                <a:ext cx="1690370" cy="405129"/>
              </a:xfrm>
              <a:custGeom>
                <a:avLst/>
                <a:gdLst/>
                <a:ahLst/>
                <a:cxnLst/>
                <a:rect l="l" t="t" r="r" b="b"/>
                <a:pathLst>
                  <a:path w="1690370" h="405129" extrusionOk="0">
                    <a:moveTo>
                      <a:pt x="380276" y="77"/>
                    </a:moveTo>
                    <a:lnTo>
                      <a:pt x="338023" y="0"/>
                    </a:lnTo>
                    <a:lnTo>
                      <a:pt x="295770" y="1774"/>
                    </a:lnTo>
                    <a:lnTo>
                      <a:pt x="253517" y="5554"/>
                    </a:lnTo>
                    <a:lnTo>
                      <a:pt x="211264" y="11495"/>
                    </a:lnTo>
                    <a:lnTo>
                      <a:pt x="169011" y="19751"/>
                    </a:lnTo>
                    <a:lnTo>
                      <a:pt x="126758" y="30475"/>
                    </a:lnTo>
                    <a:lnTo>
                      <a:pt x="84505" y="43822"/>
                    </a:lnTo>
                    <a:lnTo>
                      <a:pt x="42252" y="59947"/>
                    </a:lnTo>
                    <a:lnTo>
                      <a:pt x="0" y="79004"/>
                    </a:lnTo>
                    <a:lnTo>
                      <a:pt x="0" y="325892"/>
                    </a:lnTo>
                    <a:lnTo>
                      <a:pt x="42252" y="306835"/>
                    </a:lnTo>
                    <a:lnTo>
                      <a:pt x="84505" y="290710"/>
                    </a:lnTo>
                    <a:lnTo>
                      <a:pt x="126758" y="277363"/>
                    </a:lnTo>
                    <a:lnTo>
                      <a:pt x="169011" y="266639"/>
                    </a:lnTo>
                    <a:lnTo>
                      <a:pt x="211264" y="258383"/>
                    </a:lnTo>
                    <a:lnTo>
                      <a:pt x="253517" y="252442"/>
                    </a:lnTo>
                    <a:lnTo>
                      <a:pt x="295770" y="248662"/>
                    </a:lnTo>
                    <a:lnTo>
                      <a:pt x="338023" y="246887"/>
                    </a:lnTo>
                    <a:lnTo>
                      <a:pt x="380276" y="246965"/>
                    </a:lnTo>
                    <a:lnTo>
                      <a:pt x="422529" y="248739"/>
                    </a:lnTo>
                    <a:lnTo>
                      <a:pt x="464781" y="252057"/>
                    </a:lnTo>
                    <a:lnTo>
                      <a:pt x="507034" y="256763"/>
                    </a:lnTo>
                    <a:lnTo>
                      <a:pt x="549287" y="262704"/>
                    </a:lnTo>
                    <a:lnTo>
                      <a:pt x="591540" y="269725"/>
                    </a:lnTo>
                    <a:lnTo>
                      <a:pt x="633793" y="277671"/>
                    </a:lnTo>
                    <a:lnTo>
                      <a:pt x="676046" y="286390"/>
                    </a:lnTo>
                    <a:lnTo>
                      <a:pt x="718299" y="295725"/>
                    </a:lnTo>
                    <a:lnTo>
                      <a:pt x="760552" y="305523"/>
                    </a:lnTo>
                    <a:lnTo>
                      <a:pt x="929563" y="346260"/>
                    </a:lnTo>
                    <a:lnTo>
                      <a:pt x="971816" y="356058"/>
                    </a:lnTo>
                    <a:lnTo>
                      <a:pt x="1014069" y="365394"/>
                    </a:lnTo>
                    <a:lnTo>
                      <a:pt x="1056322" y="374112"/>
                    </a:lnTo>
                    <a:lnTo>
                      <a:pt x="1098575" y="382059"/>
                    </a:lnTo>
                    <a:lnTo>
                      <a:pt x="1140828" y="389080"/>
                    </a:lnTo>
                    <a:lnTo>
                      <a:pt x="1183081" y="395020"/>
                    </a:lnTo>
                    <a:lnTo>
                      <a:pt x="1225334" y="399727"/>
                    </a:lnTo>
                    <a:lnTo>
                      <a:pt x="1267587" y="403044"/>
                    </a:lnTo>
                    <a:lnTo>
                      <a:pt x="1309839" y="404819"/>
                    </a:lnTo>
                    <a:lnTo>
                      <a:pt x="1352092" y="404896"/>
                    </a:lnTo>
                    <a:lnTo>
                      <a:pt x="1394345" y="403121"/>
                    </a:lnTo>
                    <a:lnTo>
                      <a:pt x="1436598" y="399341"/>
                    </a:lnTo>
                    <a:lnTo>
                      <a:pt x="1478851" y="393400"/>
                    </a:lnTo>
                    <a:lnTo>
                      <a:pt x="1521104" y="385145"/>
                    </a:lnTo>
                    <a:lnTo>
                      <a:pt x="1563357" y="374421"/>
                    </a:lnTo>
                    <a:lnTo>
                      <a:pt x="1605610" y="361073"/>
                    </a:lnTo>
                    <a:lnTo>
                      <a:pt x="1647863" y="344948"/>
                    </a:lnTo>
                    <a:lnTo>
                      <a:pt x="1690115" y="325892"/>
                    </a:lnTo>
                    <a:lnTo>
                      <a:pt x="1690115" y="79004"/>
                    </a:lnTo>
                    <a:lnTo>
                      <a:pt x="1647863" y="98060"/>
                    </a:lnTo>
                    <a:lnTo>
                      <a:pt x="1605610" y="114185"/>
                    </a:lnTo>
                    <a:lnTo>
                      <a:pt x="1563357" y="127533"/>
                    </a:lnTo>
                    <a:lnTo>
                      <a:pt x="1521104" y="138257"/>
                    </a:lnTo>
                    <a:lnTo>
                      <a:pt x="1478851" y="146512"/>
                    </a:lnTo>
                    <a:lnTo>
                      <a:pt x="1436598" y="152453"/>
                    </a:lnTo>
                    <a:lnTo>
                      <a:pt x="1394345" y="156233"/>
                    </a:lnTo>
                    <a:lnTo>
                      <a:pt x="1352092" y="158008"/>
                    </a:lnTo>
                    <a:lnTo>
                      <a:pt x="1309839" y="157931"/>
                    </a:lnTo>
                    <a:lnTo>
                      <a:pt x="1267586" y="156156"/>
                    </a:lnTo>
                    <a:lnTo>
                      <a:pt x="1225334" y="152839"/>
                    </a:lnTo>
                    <a:lnTo>
                      <a:pt x="1183081" y="148132"/>
                    </a:lnTo>
                    <a:lnTo>
                      <a:pt x="1140828" y="142192"/>
                    </a:lnTo>
                    <a:lnTo>
                      <a:pt x="1098575" y="135171"/>
                    </a:lnTo>
                    <a:lnTo>
                      <a:pt x="1056322" y="127224"/>
                    </a:lnTo>
                    <a:lnTo>
                      <a:pt x="1014069" y="118506"/>
                    </a:lnTo>
                    <a:lnTo>
                      <a:pt x="971816" y="109170"/>
                    </a:lnTo>
                    <a:lnTo>
                      <a:pt x="929563" y="99372"/>
                    </a:lnTo>
                    <a:lnTo>
                      <a:pt x="760552" y="58635"/>
                    </a:lnTo>
                    <a:lnTo>
                      <a:pt x="718299" y="48837"/>
                    </a:lnTo>
                    <a:lnTo>
                      <a:pt x="676046" y="39502"/>
                    </a:lnTo>
                    <a:lnTo>
                      <a:pt x="633793" y="30783"/>
                    </a:lnTo>
                    <a:lnTo>
                      <a:pt x="591540" y="22837"/>
                    </a:lnTo>
                    <a:lnTo>
                      <a:pt x="549287" y="15816"/>
                    </a:lnTo>
                    <a:lnTo>
                      <a:pt x="507034" y="9875"/>
                    </a:lnTo>
                    <a:lnTo>
                      <a:pt x="464781" y="5169"/>
                    </a:lnTo>
                    <a:lnTo>
                      <a:pt x="422528" y="1851"/>
                    </a:lnTo>
                    <a:lnTo>
                      <a:pt x="380276" y="77"/>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22" name="Google Shape;1022;p36"/>
              <p:cNvSpPr/>
              <p:nvPr/>
            </p:nvSpPr>
            <p:spPr>
              <a:xfrm>
                <a:off x="926591" y="4206483"/>
                <a:ext cx="1690370" cy="405129"/>
              </a:xfrm>
              <a:custGeom>
                <a:avLst/>
                <a:gdLst/>
                <a:ahLst/>
                <a:cxnLst/>
                <a:rect l="l" t="t" r="r" b="b"/>
                <a:pathLst>
                  <a:path w="1690370" h="405129" extrusionOk="0">
                    <a:moveTo>
                      <a:pt x="0" y="79004"/>
                    </a:moveTo>
                    <a:lnTo>
                      <a:pt x="42252" y="59947"/>
                    </a:lnTo>
                    <a:lnTo>
                      <a:pt x="84505" y="43822"/>
                    </a:lnTo>
                    <a:lnTo>
                      <a:pt x="126758" y="30475"/>
                    </a:lnTo>
                    <a:lnTo>
                      <a:pt x="169011" y="19751"/>
                    </a:lnTo>
                    <a:lnTo>
                      <a:pt x="211264" y="11495"/>
                    </a:lnTo>
                    <a:lnTo>
                      <a:pt x="253517" y="5554"/>
                    </a:lnTo>
                    <a:lnTo>
                      <a:pt x="295770" y="1774"/>
                    </a:lnTo>
                    <a:lnTo>
                      <a:pt x="338023" y="0"/>
                    </a:lnTo>
                    <a:lnTo>
                      <a:pt x="380276" y="77"/>
                    </a:lnTo>
                    <a:lnTo>
                      <a:pt x="422528" y="1851"/>
                    </a:lnTo>
                    <a:lnTo>
                      <a:pt x="464781" y="5169"/>
                    </a:lnTo>
                    <a:lnTo>
                      <a:pt x="507034" y="9875"/>
                    </a:lnTo>
                    <a:lnTo>
                      <a:pt x="549287" y="15816"/>
                    </a:lnTo>
                    <a:lnTo>
                      <a:pt x="591540" y="22837"/>
                    </a:lnTo>
                    <a:lnTo>
                      <a:pt x="633793" y="30783"/>
                    </a:lnTo>
                    <a:lnTo>
                      <a:pt x="676046" y="39502"/>
                    </a:lnTo>
                    <a:lnTo>
                      <a:pt x="718299" y="48837"/>
                    </a:lnTo>
                    <a:lnTo>
                      <a:pt x="760552" y="58635"/>
                    </a:lnTo>
                    <a:lnTo>
                      <a:pt x="802805" y="68742"/>
                    </a:lnTo>
                    <a:lnTo>
                      <a:pt x="845057" y="79004"/>
                    </a:lnTo>
                    <a:lnTo>
                      <a:pt x="887310" y="89265"/>
                    </a:lnTo>
                    <a:lnTo>
                      <a:pt x="929563" y="99372"/>
                    </a:lnTo>
                    <a:lnTo>
                      <a:pt x="971816" y="109170"/>
                    </a:lnTo>
                    <a:lnTo>
                      <a:pt x="1014069" y="118506"/>
                    </a:lnTo>
                    <a:lnTo>
                      <a:pt x="1056322" y="127224"/>
                    </a:lnTo>
                    <a:lnTo>
                      <a:pt x="1098575" y="135171"/>
                    </a:lnTo>
                    <a:lnTo>
                      <a:pt x="1140828" y="142192"/>
                    </a:lnTo>
                    <a:lnTo>
                      <a:pt x="1183081" y="148132"/>
                    </a:lnTo>
                    <a:lnTo>
                      <a:pt x="1225334" y="152839"/>
                    </a:lnTo>
                    <a:lnTo>
                      <a:pt x="1267586" y="156156"/>
                    </a:lnTo>
                    <a:lnTo>
                      <a:pt x="1309839" y="157931"/>
                    </a:lnTo>
                    <a:lnTo>
                      <a:pt x="1352092" y="158008"/>
                    </a:lnTo>
                    <a:lnTo>
                      <a:pt x="1394345" y="156233"/>
                    </a:lnTo>
                    <a:lnTo>
                      <a:pt x="1436598" y="152453"/>
                    </a:lnTo>
                    <a:lnTo>
                      <a:pt x="1478851" y="146512"/>
                    </a:lnTo>
                    <a:lnTo>
                      <a:pt x="1521104" y="138257"/>
                    </a:lnTo>
                    <a:lnTo>
                      <a:pt x="1563357" y="127533"/>
                    </a:lnTo>
                    <a:lnTo>
                      <a:pt x="1605610" y="114185"/>
                    </a:lnTo>
                    <a:lnTo>
                      <a:pt x="1647863" y="98060"/>
                    </a:lnTo>
                    <a:lnTo>
                      <a:pt x="1690115" y="79004"/>
                    </a:lnTo>
                    <a:lnTo>
                      <a:pt x="1690115" y="325892"/>
                    </a:lnTo>
                    <a:lnTo>
                      <a:pt x="1647863" y="344948"/>
                    </a:lnTo>
                    <a:lnTo>
                      <a:pt x="1605610" y="361073"/>
                    </a:lnTo>
                    <a:lnTo>
                      <a:pt x="1563357" y="374421"/>
                    </a:lnTo>
                    <a:lnTo>
                      <a:pt x="1521104" y="385145"/>
                    </a:lnTo>
                    <a:lnTo>
                      <a:pt x="1478851" y="393400"/>
                    </a:lnTo>
                    <a:lnTo>
                      <a:pt x="1436598" y="399341"/>
                    </a:lnTo>
                    <a:lnTo>
                      <a:pt x="1394345" y="403121"/>
                    </a:lnTo>
                    <a:lnTo>
                      <a:pt x="1352092" y="404896"/>
                    </a:lnTo>
                    <a:lnTo>
                      <a:pt x="1309839" y="404819"/>
                    </a:lnTo>
                    <a:lnTo>
                      <a:pt x="1267587" y="403044"/>
                    </a:lnTo>
                    <a:lnTo>
                      <a:pt x="1225334" y="399727"/>
                    </a:lnTo>
                    <a:lnTo>
                      <a:pt x="1183081" y="395020"/>
                    </a:lnTo>
                    <a:lnTo>
                      <a:pt x="1140828" y="389080"/>
                    </a:lnTo>
                    <a:lnTo>
                      <a:pt x="1098575" y="382059"/>
                    </a:lnTo>
                    <a:lnTo>
                      <a:pt x="1056322" y="374112"/>
                    </a:lnTo>
                    <a:lnTo>
                      <a:pt x="1014069" y="365394"/>
                    </a:lnTo>
                    <a:lnTo>
                      <a:pt x="971816" y="356058"/>
                    </a:lnTo>
                    <a:lnTo>
                      <a:pt x="929563" y="346260"/>
                    </a:lnTo>
                    <a:lnTo>
                      <a:pt x="887310" y="336153"/>
                    </a:lnTo>
                    <a:lnTo>
                      <a:pt x="845058" y="325892"/>
                    </a:lnTo>
                    <a:lnTo>
                      <a:pt x="802805" y="315630"/>
                    </a:lnTo>
                    <a:lnTo>
                      <a:pt x="760552" y="305523"/>
                    </a:lnTo>
                    <a:lnTo>
                      <a:pt x="718299" y="295725"/>
                    </a:lnTo>
                    <a:lnTo>
                      <a:pt x="676046" y="286390"/>
                    </a:lnTo>
                    <a:lnTo>
                      <a:pt x="633793" y="277671"/>
                    </a:lnTo>
                    <a:lnTo>
                      <a:pt x="591540" y="269725"/>
                    </a:lnTo>
                    <a:lnTo>
                      <a:pt x="549287" y="262704"/>
                    </a:lnTo>
                    <a:lnTo>
                      <a:pt x="507034" y="256763"/>
                    </a:lnTo>
                    <a:lnTo>
                      <a:pt x="464781" y="252057"/>
                    </a:lnTo>
                    <a:lnTo>
                      <a:pt x="422529" y="248739"/>
                    </a:lnTo>
                    <a:lnTo>
                      <a:pt x="380276" y="246965"/>
                    </a:lnTo>
                    <a:lnTo>
                      <a:pt x="338023" y="246887"/>
                    </a:lnTo>
                    <a:lnTo>
                      <a:pt x="295770" y="248662"/>
                    </a:lnTo>
                    <a:lnTo>
                      <a:pt x="253517" y="252442"/>
                    </a:lnTo>
                    <a:lnTo>
                      <a:pt x="211264" y="258383"/>
                    </a:lnTo>
                    <a:lnTo>
                      <a:pt x="169011" y="266639"/>
                    </a:lnTo>
                    <a:lnTo>
                      <a:pt x="126758" y="277363"/>
                    </a:lnTo>
                    <a:lnTo>
                      <a:pt x="84505" y="290710"/>
                    </a:lnTo>
                    <a:lnTo>
                      <a:pt x="42252" y="306835"/>
                    </a:lnTo>
                    <a:lnTo>
                      <a:pt x="0" y="325892"/>
                    </a:lnTo>
                    <a:lnTo>
                      <a:pt x="0" y="79004"/>
                    </a:lnTo>
                    <a:close/>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sp>
          <p:nvSpPr>
            <p:cNvPr id="1023" name="Google Shape;1023;p36"/>
            <p:cNvSpPr/>
            <p:nvPr/>
          </p:nvSpPr>
          <p:spPr>
            <a:xfrm>
              <a:off x="608137" y="3939987"/>
              <a:ext cx="1147140" cy="62915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p:txBody>
        </p:sp>
      </p:grpSp>
      <p:sp>
        <p:nvSpPr>
          <p:cNvPr id="1025" name="Google Shape;1025;p36"/>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33</a:t>
            </a:fld>
            <a:endParaRPr/>
          </a:p>
        </p:txBody>
      </p:sp>
      <p:sp>
        <p:nvSpPr>
          <p:cNvPr id="32" name="Google Shape;109;p3">
            <a:extLst>
              <a:ext uri="{FF2B5EF4-FFF2-40B4-BE49-F238E27FC236}">
                <a16:creationId xmlns:a16="http://schemas.microsoft.com/office/drawing/2014/main" id="{A4E52E21-D369-2B36-1504-BD98DCE8839F}"/>
              </a:ext>
            </a:extLst>
          </p:cNvPr>
          <p:cNvSpPr txBox="1"/>
          <p:nvPr/>
        </p:nvSpPr>
        <p:spPr>
          <a:xfrm>
            <a:off x="3058855" y="5013422"/>
            <a:ext cx="3026291" cy="86329"/>
          </a:xfrm>
          <a:prstGeom prst="rect">
            <a:avLst/>
          </a:prstGeom>
          <a:noFill/>
          <a:ln>
            <a:noFill/>
          </a:ln>
        </p:spPr>
        <p:txBody>
          <a:bodyPr spcFirstLastPara="1" wrap="square" lIns="0" tIns="3325" rIns="0" bIns="0" anchor="t" anchorCtr="0">
            <a:spAutoFit/>
          </a:bodyPr>
          <a:lstStyle/>
          <a:p>
            <a:pPr marL="0" marR="0" lvl="0" indent="0" algn="l" rtl="0">
              <a:lnSpc>
                <a:spcPct val="77222"/>
              </a:lnSpc>
              <a:spcBef>
                <a:spcPts val="0"/>
              </a:spcBef>
              <a:spcAft>
                <a:spcPts val="0"/>
              </a:spcAft>
              <a:buNone/>
            </a:pP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202</a:t>
            </a:r>
            <a:r>
              <a:rPr lang="en-US" alt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4</a:t>
            </a: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shufu-to-seikatu-sha,LTD. All Rights Reserved. CONFIDENTIAL.</a:t>
            </a:r>
            <a:endParaRPr sz="1400" b="0" i="0" u="none" strike="noStrike" cap="none" baseline="30000"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6" name="図 5">
            <a:extLst>
              <a:ext uri="{FF2B5EF4-FFF2-40B4-BE49-F238E27FC236}">
                <a16:creationId xmlns:a16="http://schemas.microsoft.com/office/drawing/2014/main" id="{4440C667-4857-902B-C5D1-17B76C80002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045" y="3855891"/>
            <a:ext cx="853269" cy="853269"/>
          </a:xfrm>
          <a:prstGeom prst="rect">
            <a:avLst/>
          </a:prstGeom>
        </p:spPr>
      </p:pic>
      <p:sp>
        <p:nvSpPr>
          <p:cNvPr id="35" name="テキスト ボックス 34">
            <a:extLst>
              <a:ext uri="{FF2B5EF4-FFF2-40B4-BE49-F238E27FC236}">
                <a16:creationId xmlns:a16="http://schemas.microsoft.com/office/drawing/2014/main" id="{98269062-22D4-E021-A075-9AC08EDB0767}"/>
              </a:ext>
            </a:extLst>
          </p:cNvPr>
          <p:cNvSpPr txBox="1"/>
          <p:nvPr/>
        </p:nvSpPr>
        <p:spPr>
          <a:xfrm>
            <a:off x="0" y="3403894"/>
            <a:ext cx="1066352" cy="553998"/>
          </a:xfrm>
          <a:prstGeom prst="rect">
            <a:avLst/>
          </a:prstGeom>
          <a:noFill/>
        </p:spPr>
        <p:txBody>
          <a:bodyPr wrap="square" rtlCol="0">
            <a:spAutoFit/>
          </a:bodyPr>
          <a:lstStyle/>
          <a:p>
            <a:r>
              <a:rPr kumimoji="1" lang="ja-JP" altLang="en-US" sz="1000" dirty="0"/>
              <a:t>▼事例</a:t>
            </a:r>
            <a:endParaRPr kumimoji="1" lang="en-US" altLang="ja-JP" sz="1000" dirty="0"/>
          </a:p>
          <a:p>
            <a:r>
              <a:rPr kumimoji="1" lang="ja-JP" altLang="en-US" sz="1000" b="1" dirty="0">
                <a:solidFill>
                  <a:schemeClr val="tx1"/>
                </a:solidFill>
                <a:latin typeface="游ゴシック" panose="020B0400000000000000" pitchFamily="50" charset="-128"/>
                <a:ea typeface="游ゴシック" panose="020B0400000000000000" pitchFamily="50" charset="-128"/>
                <a:cs typeface="MS Gothic"/>
                <a:sym typeface="MS Gothic"/>
              </a:rPr>
              <a:t>ユースキン</a:t>
            </a:r>
            <a:endParaRPr kumimoji="1" lang="en-US" altLang="ja-JP" sz="1000" b="1" dirty="0">
              <a:solidFill>
                <a:schemeClr val="tx1"/>
              </a:solidFill>
              <a:latin typeface="游ゴシック" panose="020B0400000000000000" pitchFamily="50" charset="-128"/>
              <a:ea typeface="游ゴシック" panose="020B0400000000000000" pitchFamily="50" charset="-128"/>
              <a:cs typeface="MS Gothic"/>
              <a:sym typeface="MS Gothic"/>
            </a:endParaRPr>
          </a:p>
          <a:p>
            <a:r>
              <a:rPr kumimoji="1" lang="ja-JP" altLang="en-US" sz="1000" b="1" dirty="0">
                <a:solidFill>
                  <a:schemeClr val="tx1"/>
                </a:solidFill>
                <a:latin typeface="游ゴシック" panose="020B0400000000000000" pitchFamily="50" charset="-128"/>
                <a:ea typeface="游ゴシック" panose="020B0400000000000000" pitchFamily="50" charset="-128"/>
                <a:cs typeface="MS Gothic"/>
                <a:sym typeface="MS Gothic"/>
              </a:rPr>
              <a:t>製薬</a:t>
            </a:r>
            <a:r>
              <a:rPr kumimoji="1" lang="ja-JP" altLang="en-US" sz="10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様</a:t>
            </a:r>
            <a:endParaRPr kumimoji="1" lang="en-US" altLang="ja-JP" sz="10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p:txBody>
      </p:sp>
    </p:spTree>
    <p:extLst>
      <p:ext uri="{BB962C8B-B14F-4D97-AF65-F5344CB8AC3E}">
        <p14:creationId xmlns:p14="http://schemas.microsoft.com/office/powerpoint/2010/main" val="113193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82" name="Google Shape;582;p20"/>
          <p:cNvSpPr txBox="1">
            <a:spLocks noGrp="1"/>
          </p:cNvSpPr>
          <p:nvPr>
            <p:ph type="title"/>
          </p:nvPr>
        </p:nvSpPr>
        <p:spPr>
          <a:xfrm>
            <a:off x="3380508" y="139066"/>
            <a:ext cx="2382987" cy="286617"/>
          </a:xfrm>
          <a:prstGeom prst="rect">
            <a:avLst/>
          </a:prstGeom>
          <a:noFill/>
          <a:ln>
            <a:noFill/>
          </a:ln>
        </p:spPr>
        <p:txBody>
          <a:bodyPr spcFirstLastPara="1" wrap="square" lIns="0" tIns="9525" rIns="0" bIns="0" anchor="t" anchorCtr="0">
            <a:spAutoFit/>
          </a:bodyPr>
          <a:lstStyle/>
          <a:p>
            <a:pPr marL="12700" lvl="0" indent="0" algn="l" rtl="0">
              <a:lnSpc>
                <a:spcPct val="100000"/>
              </a:lnSpc>
              <a:spcBef>
                <a:spcPts val="0"/>
              </a:spcBef>
              <a:spcAft>
                <a:spcPts val="0"/>
              </a:spcAft>
              <a:buSzPts val="1100"/>
              <a:buNone/>
            </a:pPr>
            <a:r>
              <a:rPr lang="ja" sz="1800" dirty="0">
                <a:solidFill>
                  <a:srgbClr val="FFFFFF"/>
                </a:solidFill>
                <a:cs typeface="MS Gothic"/>
                <a:sym typeface="MS Gothic"/>
              </a:rPr>
              <a:t>Instagram 撮影型投稿</a:t>
            </a:r>
            <a:endParaRPr sz="1800" dirty="0">
              <a:cs typeface="MS Gothic"/>
              <a:sym typeface="MS Gothic"/>
            </a:endParaRPr>
          </a:p>
        </p:txBody>
      </p:sp>
      <p:sp>
        <p:nvSpPr>
          <p:cNvPr id="589" name="Google Shape;589;p20"/>
          <p:cNvSpPr/>
          <p:nvPr/>
        </p:nvSpPr>
        <p:spPr>
          <a:xfrm>
            <a:off x="0" y="0"/>
            <a:ext cx="1619726" cy="1235869"/>
          </a:xfrm>
          <a:custGeom>
            <a:avLst/>
            <a:gdLst/>
            <a:ahLst/>
            <a:cxnLst/>
            <a:rect l="l" t="t" r="r" b="b"/>
            <a:pathLst>
              <a:path w="2159635" h="1647825" extrusionOk="0">
                <a:moveTo>
                  <a:pt x="2159508" y="0"/>
                </a:moveTo>
                <a:lnTo>
                  <a:pt x="0" y="0"/>
                </a:lnTo>
                <a:lnTo>
                  <a:pt x="0" y="1647444"/>
                </a:lnTo>
                <a:lnTo>
                  <a:pt x="2159508" y="1647444"/>
                </a:lnTo>
                <a:lnTo>
                  <a:pt x="2159508"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592" name="Google Shape;592;p20"/>
          <p:cNvSpPr txBox="1"/>
          <p:nvPr/>
        </p:nvSpPr>
        <p:spPr>
          <a:xfrm>
            <a:off x="60230" y="646778"/>
            <a:ext cx="1527619" cy="563136"/>
          </a:xfrm>
          <a:prstGeom prst="rect">
            <a:avLst/>
          </a:prstGeom>
          <a:noFill/>
          <a:ln>
            <a:noFill/>
          </a:ln>
        </p:spPr>
        <p:txBody>
          <a:bodyPr spcFirstLastPara="1" wrap="square" lIns="0" tIns="9050" rIns="0" bIns="0" anchor="t" anchorCtr="0">
            <a:spAutoFit/>
          </a:bodyPr>
          <a:lstStyle/>
          <a:p>
            <a:pPr marL="12700" marR="0" lvl="0" indent="0" algn="ctr" rtl="0">
              <a:lnSpc>
                <a:spcPct val="100000"/>
              </a:lnSpc>
              <a:spcBef>
                <a:spcPts val="0"/>
              </a:spcBef>
              <a:spcAft>
                <a:spcPts val="0"/>
              </a:spcAft>
              <a:buNone/>
            </a:pPr>
            <a:r>
              <a:rPr lang="ja-JP" altLang="en-US" sz="1200" b="1" dirty="0">
                <a:solidFill>
                  <a:schemeClr val="bg1"/>
                </a:solidFill>
                <a:latin typeface="游ゴシック" panose="020B0400000000000000" pitchFamily="50" charset="-128"/>
                <a:ea typeface="游ゴシック" panose="020B0400000000000000" pitchFamily="50" charset="-128"/>
                <a:cs typeface="MS Gothic"/>
                <a:sym typeface="MS Gothic"/>
              </a:rPr>
              <a:t>メディアロゴ</a:t>
            </a:r>
            <a:endParaRPr lang="en-US" altLang="ja-JP" sz="1200" b="1" dirty="0">
              <a:solidFill>
                <a:schemeClr val="bg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1200" b="1" dirty="0">
                <a:solidFill>
                  <a:schemeClr val="bg1"/>
                </a:solidFill>
                <a:latin typeface="游ゴシック" panose="020B0400000000000000" pitchFamily="50" charset="-128"/>
                <a:ea typeface="游ゴシック" panose="020B0400000000000000" pitchFamily="50" charset="-128"/>
                <a:cs typeface="MS Gothic"/>
                <a:sym typeface="MS Gothic"/>
              </a:rPr>
              <a:t>サムネイル画像</a:t>
            </a:r>
            <a:endParaRPr lang="en-US" altLang="ja-JP" sz="1200" b="1" dirty="0">
              <a:solidFill>
                <a:schemeClr val="bg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12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２次利用</a:t>
            </a:r>
            <a:endParaRPr lang="en-US" altLang="ja" sz="12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p:txBody>
      </p:sp>
      <p:sp>
        <p:nvSpPr>
          <p:cNvPr id="45" name="Google Shape;774;p27">
            <a:extLst>
              <a:ext uri="{FF2B5EF4-FFF2-40B4-BE49-F238E27FC236}">
                <a16:creationId xmlns:a16="http://schemas.microsoft.com/office/drawing/2014/main" id="{CF5AD3A1-A49B-F868-B1A8-CBD6297D36A9}"/>
              </a:ext>
            </a:extLst>
          </p:cNvPr>
          <p:cNvSpPr txBox="1"/>
          <p:nvPr/>
        </p:nvSpPr>
        <p:spPr>
          <a:xfrm>
            <a:off x="1720800" y="442052"/>
            <a:ext cx="7264739" cy="321682"/>
          </a:xfrm>
          <a:prstGeom prst="rect">
            <a:avLst/>
          </a:prstGeom>
          <a:noFill/>
          <a:ln>
            <a:noFill/>
          </a:ln>
        </p:spPr>
        <p:txBody>
          <a:bodyPr spcFirstLastPara="1" wrap="square" lIns="0" tIns="39525" rIns="0" bIns="0" anchor="t" anchorCtr="0">
            <a:spAutoFit/>
          </a:bodyPr>
          <a:lstStyle/>
          <a:p>
            <a:r>
              <a:rPr kumimoji="1" lang="en-US" altLang="ja-JP" sz="900" dirty="0">
                <a:latin typeface="游ゴシック" panose="020B0400000000000000" pitchFamily="50" charset="-128"/>
                <a:ea typeface="游ゴシック" panose="020B0400000000000000" pitchFamily="50" charset="-128"/>
              </a:rPr>
              <a:t>Web</a:t>
            </a:r>
            <a:r>
              <a:rPr kumimoji="1" lang="ja-JP" altLang="en-US" sz="900" dirty="0">
                <a:latin typeface="游ゴシック" panose="020B0400000000000000" pitchFamily="50" charset="-128"/>
                <a:ea typeface="游ゴシック" panose="020B0400000000000000" pitchFamily="50" charset="-128"/>
              </a:rPr>
              <a:t>タイアップオプションメニュー。</a:t>
            </a:r>
            <a:endParaRPr kumimoji="1" lang="en-US" altLang="ja-JP" sz="900" dirty="0">
              <a:latin typeface="游ゴシック" panose="020B0400000000000000" pitchFamily="50" charset="-128"/>
              <a:ea typeface="游ゴシック" panose="020B0400000000000000" pitchFamily="50" charset="-128"/>
            </a:endParaRPr>
          </a:p>
          <a:p>
            <a:r>
              <a:rPr kumimoji="1" lang="ja-JP" altLang="en-US" sz="900" dirty="0">
                <a:latin typeface="游ゴシック" panose="020B0400000000000000" pitchFamily="50" charset="-128"/>
                <a:ea typeface="游ゴシック" panose="020B0400000000000000" pitchFamily="50" charset="-128"/>
              </a:rPr>
              <a:t>制作したサムネイル画像やメディアロゴを、貴社オウンドメディアに掲載することで、タイアップ記事の告知にご利用いただけます。</a:t>
            </a:r>
          </a:p>
        </p:txBody>
      </p:sp>
      <p:grpSp>
        <p:nvGrpSpPr>
          <p:cNvPr id="5" name="グループ化 4">
            <a:extLst>
              <a:ext uri="{FF2B5EF4-FFF2-40B4-BE49-F238E27FC236}">
                <a16:creationId xmlns:a16="http://schemas.microsoft.com/office/drawing/2014/main" id="{00EC9C28-8CDB-E431-0D45-C3EC58CE11BB}"/>
              </a:ext>
            </a:extLst>
          </p:cNvPr>
          <p:cNvGrpSpPr/>
          <p:nvPr/>
        </p:nvGrpSpPr>
        <p:grpSpPr>
          <a:xfrm>
            <a:off x="276445" y="1095129"/>
            <a:ext cx="8754604" cy="3584984"/>
            <a:chOff x="276445" y="1095129"/>
            <a:chExt cx="8754604" cy="3584984"/>
          </a:xfrm>
        </p:grpSpPr>
        <p:graphicFrame>
          <p:nvGraphicFramePr>
            <p:cNvPr id="571" name="Google Shape;571;p20"/>
            <p:cNvGraphicFramePr/>
            <p:nvPr/>
          </p:nvGraphicFramePr>
          <p:xfrm>
            <a:off x="4597436" y="1095129"/>
            <a:ext cx="4433613" cy="1702900"/>
          </p:xfrm>
          <a:graphic>
            <a:graphicData uri="http://schemas.openxmlformats.org/drawingml/2006/table">
              <a:tbl>
                <a:tblPr firstRow="1" bandRow="1">
                  <a:noFill/>
                  <a:tableStyleId>{62A0D10D-50CF-4121-8E0F-D59097571FAB}</a:tableStyleId>
                </a:tblPr>
                <a:tblGrid>
                  <a:gridCol w="1064999">
                    <a:extLst>
                      <a:ext uri="{9D8B030D-6E8A-4147-A177-3AD203B41FA5}">
                        <a16:colId xmlns:a16="http://schemas.microsoft.com/office/drawing/2014/main" val="20000"/>
                      </a:ext>
                    </a:extLst>
                  </a:gridCol>
                  <a:gridCol w="3368614">
                    <a:extLst>
                      <a:ext uri="{9D8B030D-6E8A-4147-A177-3AD203B41FA5}">
                        <a16:colId xmlns:a16="http://schemas.microsoft.com/office/drawing/2014/main" val="20001"/>
                      </a:ext>
                    </a:extLst>
                  </a:gridCol>
                </a:tblGrid>
                <a:tr h="599450">
                  <a:tc>
                    <a:txBody>
                      <a:bodyPr/>
                      <a:lstStyle/>
                      <a:p>
                        <a:pPr marL="0" marR="0" lvl="0" indent="0" algn="ctr" rtl="0">
                          <a:lnSpc>
                            <a:spcPct val="100000"/>
                          </a:lnSpc>
                          <a:spcBef>
                            <a:spcPts val="0"/>
                          </a:spcBef>
                          <a:spcAft>
                            <a:spcPts val="0"/>
                          </a:spcAft>
                          <a:buNone/>
                        </a:pPr>
                        <a:r>
                          <a:rPr lang="ja" sz="900" b="1" u="none" strike="noStrike" cap="none" dirty="0">
                            <a:latin typeface="游ゴシック" panose="020B0400000000000000" pitchFamily="50" charset="-128"/>
                            <a:ea typeface="游ゴシック" panose="020B0400000000000000" pitchFamily="50" charset="-128"/>
                            <a:cs typeface="MS Gothic"/>
                            <a:sym typeface="MS Gothic"/>
                          </a:rPr>
                          <a:t>料金</a:t>
                        </a:r>
                        <a:endParaRPr sz="1600" b="1"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en-US" alt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N 1</a:t>
                        </a:r>
                        <a:r>
                          <a:rPr 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00,000円 </a:t>
                        </a:r>
                        <a:endParaRPr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 altLang="ja-JP"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※税別料金です。　</a:t>
                        </a:r>
                        <a:endParaRPr lang="en-US" altLang="ja"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0"/>
                    </a:ext>
                  </a:extLst>
                </a:tr>
                <a:tr h="252000">
                  <a:tc>
                    <a:txBody>
                      <a:bodyPr/>
                      <a:lstStyle/>
                      <a:p>
                        <a:pPr marL="0" marR="0" lvl="0" indent="0" algn="ctr"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sym typeface="MS Gothic"/>
                          </a:rPr>
                          <a:t>使用期間</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記事公開より</a:t>
                        </a:r>
                        <a:r>
                          <a:rPr lang="ja"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1</a:t>
                        </a:r>
                        <a:r>
                          <a:rPr lang="ja-JP" altLang="en-US" sz="8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年間</a:t>
                        </a:r>
                        <a:endParaRPr sz="800" b="1" dirty="0">
                          <a:solidFill>
                            <a:srgbClr val="FF0000"/>
                          </a:solidFill>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52000">
                  <a:tc>
                    <a:txBody>
                      <a:bodyPr/>
                      <a:lstStyle/>
                      <a:p>
                        <a:pPr marL="0" marR="0" lvl="0" indent="0" algn="ctr"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sym typeface="MS Gothic"/>
                          </a:rPr>
                          <a:t>お申し込み期限</a:t>
                        </a:r>
                        <a:endParaRPr sz="9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JP" altLang="en-US" sz="800" u="none" strike="noStrike" cap="none" dirty="0">
                            <a:solidFill>
                              <a:schemeClr val="tx1"/>
                            </a:solidFill>
                            <a:latin typeface="游ゴシック" panose="020B0400000000000000" pitchFamily="50" charset="-128"/>
                            <a:ea typeface="游ゴシック" panose="020B0400000000000000" pitchFamily="50" charset="-128"/>
                            <a:sym typeface="MS Gothic"/>
                          </a:rPr>
                          <a:t>オリエン前まで</a:t>
                        </a:r>
                        <a:endParaRPr lang="en-US" altLang="ja-JP" sz="800" u="none" strike="noStrike" cap="none" dirty="0">
                          <a:solidFill>
                            <a:schemeClr val="tx1"/>
                          </a:solidFill>
                          <a:latin typeface="游ゴシック" panose="020B0400000000000000" pitchFamily="50" charset="-128"/>
                          <a:ea typeface="游ゴシック" panose="020B0400000000000000" pitchFamily="50" charset="-128"/>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2"/>
                    </a:ext>
                  </a:extLst>
                </a:tr>
                <a:tr h="599450">
                  <a:tc>
                    <a:txBody>
                      <a:bodyPr/>
                      <a:lstStyle/>
                      <a:p>
                        <a:pPr marL="0" marR="0" lvl="0" indent="0" algn="ctr" rtl="0">
                          <a:lnSpc>
                            <a:spcPct val="100000"/>
                          </a:lnSpc>
                          <a:spcBef>
                            <a:spcPts val="0"/>
                          </a:spcBef>
                          <a:spcAft>
                            <a:spcPts val="0"/>
                          </a:spcAft>
                          <a:buNone/>
                        </a:pP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注意事項</a:t>
                        </a:r>
                        <a:endParaRPr sz="1600" dirty="0">
                          <a:solidFill>
                            <a:schemeClr val="tx1"/>
                          </a:solidFill>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・利用範囲・利用目的は必ず事前にお知らせください。</a:t>
                        </a:r>
                      </a:p>
                      <a:p>
                        <a:pPr marL="0" marR="0" lvl="0" indent="0" algn="l" rtl="0">
                          <a:lnSpc>
                            <a:spcPct val="100000"/>
                          </a:lnSpc>
                          <a:spcBef>
                            <a:spcPts val="0"/>
                          </a:spcBef>
                          <a:spcAft>
                            <a:spcPts val="0"/>
                          </a:spcAft>
                          <a:buNone/>
                        </a:pP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・データにて納品いたします。</a:t>
                        </a:r>
                        <a:endParaRPr lang="en-US" altLang="ja-JP"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kumimoji="1" lang="en-US" altLang="ja-JP" sz="800" dirty="0">
                            <a:solidFill>
                              <a:srgbClr val="FF0000"/>
                            </a:solidFill>
                            <a:latin typeface="游ゴシック" panose="020B0400000000000000" pitchFamily="50" charset="-128"/>
                            <a:ea typeface="游ゴシック" panose="020B0400000000000000" pitchFamily="50" charset="-128"/>
                          </a:rPr>
                          <a:t>※</a:t>
                        </a:r>
                        <a:r>
                          <a:rPr kumimoji="1" lang="ja-JP" altLang="en-US" sz="800" dirty="0">
                            <a:solidFill>
                              <a:srgbClr val="FF0000"/>
                            </a:solidFill>
                            <a:latin typeface="游ゴシック" panose="020B0400000000000000" pitchFamily="50" charset="-128"/>
                            <a:ea typeface="游ゴシック" panose="020B0400000000000000" pitchFamily="50" charset="-128"/>
                          </a:rPr>
                          <a:t>タイアップ記事を</a:t>
                        </a:r>
                        <a:r>
                          <a:rPr kumimoji="1" lang="en-US" altLang="ja-JP" sz="800" dirty="0">
                            <a:solidFill>
                              <a:srgbClr val="FF0000"/>
                            </a:solidFill>
                            <a:latin typeface="游ゴシック" panose="020B0400000000000000" pitchFamily="50" charset="-128"/>
                            <a:ea typeface="游ゴシック" panose="020B0400000000000000" pitchFamily="50" charset="-128"/>
                          </a:rPr>
                          <a:t>2</a:t>
                        </a:r>
                        <a:r>
                          <a:rPr kumimoji="1" lang="ja-JP" altLang="en-US" sz="800" dirty="0">
                            <a:solidFill>
                              <a:srgbClr val="FF0000"/>
                            </a:solidFill>
                            <a:latin typeface="游ゴシック" panose="020B0400000000000000" pitchFamily="50" charset="-128"/>
                            <a:ea typeface="游ゴシック" panose="020B0400000000000000" pitchFamily="50" charset="-128"/>
                          </a:rPr>
                          <a:t>本以上いただいた場合、</a:t>
                        </a:r>
                        <a:r>
                          <a:rPr kumimoji="1" lang="ja-JP" altLang="en-US" sz="800" b="1" dirty="0">
                            <a:solidFill>
                              <a:srgbClr val="FF0000"/>
                            </a:solidFill>
                            <a:latin typeface="游ゴシック" panose="020B0400000000000000" pitchFamily="50" charset="-128"/>
                            <a:ea typeface="游ゴシック" panose="020B0400000000000000" pitchFamily="50" charset="-128"/>
                          </a:rPr>
                          <a:t>バナー画像（サムネイル）を無料で制作</a:t>
                        </a:r>
                        <a:r>
                          <a:rPr kumimoji="1" lang="ja-JP" altLang="en-US" sz="800" dirty="0">
                            <a:solidFill>
                              <a:srgbClr val="FF0000"/>
                            </a:solidFill>
                            <a:latin typeface="游ゴシック" panose="020B0400000000000000" pitchFamily="50" charset="-128"/>
                            <a:ea typeface="游ゴシック" panose="020B0400000000000000" pitchFamily="50" charset="-128"/>
                          </a:rPr>
                          <a:t>いたします</a:t>
                        </a:r>
                      </a:p>
                    </a:txBody>
                    <a:tcPr marL="91450" marR="91450" marT="45725" marB="4572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grpSp>
          <p:nvGrpSpPr>
            <p:cNvPr id="3" name="グループ化 2">
              <a:extLst>
                <a:ext uri="{FF2B5EF4-FFF2-40B4-BE49-F238E27FC236}">
                  <a16:creationId xmlns:a16="http://schemas.microsoft.com/office/drawing/2014/main" id="{29D33118-48B0-88D6-8E14-3E1878651B3B}"/>
                </a:ext>
              </a:extLst>
            </p:cNvPr>
            <p:cNvGrpSpPr/>
            <p:nvPr/>
          </p:nvGrpSpPr>
          <p:grpSpPr>
            <a:xfrm>
              <a:off x="276445" y="1698813"/>
              <a:ext cx="5032746" cy="2981300"/>
              <a:chOff x="276445" y="1698813"/>
              <a:chExt cx="5032746" cy="2981300"/>
            </a:xfrm>
          </p:grpSpPr>
          <p:sp>
            <p:nvSpPr>
              <p:cNvPr id="17" name="Google Shape;774;p27">
                <a:extLst>
                  <a:ext uri="{FF2B5EF4-FFF2-40B4-BE49-F238E27FC236}">
                    <a16:creationId xmlns:a16="http://schemas.microsoft.com/office/drawing/2014/main" id="{26AB91F7-58CB-E954-A05B-991E4814480E}"/>
                  </a:ext>
                </a:extLst>
              </p:cNvPr>
              <p:cNvSpPr txBox="1"/>
              <p:nvPr/>
            </p:nvSpPr>
            <p:spPr>
              <a:xfrm>
                <a:off x="276445" y="4498159"/>
                <a:ext cx="2176130" cy="178410"/>
              </a:xfrm>
              <a:prstGeom prst="rect">
                <a:avLst/>
              </a:prstGeom>
              <a:noFill/>
              <a:ln>
                <a:noFill/>
              </a:ln>
            </p:spPr>
            <p:txBody>
              <a:bodyPr spcFirstLastPara="1" wrap="square" lIns="0" tIns="39525" rIns="0" bIns="0" anchor="t" anchorCtr="0">
                <a:spAutoFit/>
              </a:bodyPr>
              <a:lstStyle/>
              <a:p>
                <a:pPr algn="ctr"/>
                <a:r>
                  <a:rPr kumimoji="1" lang="ja-JP" altLang="en-US" sz="900" dirty="0">
                    <a:latin typeface="游ゴシック" panose="020B0400000000000000" pitchFamily="50" charset="-128"/>
                    <a:ea typeface="游ゴシック" panose="020B0400000000000000" pitchFamily="50" charset="-128"/>
                  </a:rPr>
                  <a:t>サムネイル：ロート製薬様</a:t>
                </a:r>
                <a:endParaRPr kumimoji="1" lang="en-US" altLang="ja-JP" sz="900" dirty="0">
                  <a:latin typeface="游ゴシック" panose="020B0400000000000000" pitchFamily="50" charset="-128"/>
                  <a:ea typeface="游ゴシック" panose="020B0400000000000000" pitchFamily="50" charset="-128"/>
                </a:endParaRPr>
              </a:p>
            </p:txBody>
          </p:sp>
          <p:grpSp>
            <p:nvGrpSpPr>
              <p:cNvPr id="2" name="グループ化 1">
                <a:extLst>
                  <a:ext uri="{FF2B5EF4-FFF2-40B4-BE49-F238E27FC236}">
                    <a16:creationId xmlns:a16="http://schemas.microsoft.com/office/drawing/2014/main" id="{ED331659-1885-578A-66A9-ECCA2376503E}"/>
                  </a:ext>
                </a:extLst>
              </p:cNvPr>
              <p:cNvGrpSpPr/>
              <p:nvPr/>
            </p:nvGrpSpPr>
            <p:grpSpPr>
              <a:xfrm>
                <a:off x="297710" y="1698813"/>
                <a:ext cx="4964518" cy="2750079"/>
                <a:chOff x="297710" y="1698813"/>
                <a:chExt cx="4964518" cy="2750079"/>
              </a:xfrm>
            </p:grpSpPr>
            <p:pic>
              <p:nvPicPr>
                <p:cNvPr id="42" name="Google Shape;442;p18">
                  <a:extLst>
                    <a:ext uri="{FF2B5EF4-FFF2-40B4-BE49-F238E27FC236}">
                      <a16:creationId xmlns:a16="http://schemas.microsoft.com/office/drawing/2014/main" id="{24084512-D523-0AAA-3C22-41D237535EC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60781" y="1698813"/>
                  <a:ext cx="2396819" cy="581246"/>
                </a:xfrm>
                <a:prstGeom prst="rect">
                  <a:avLst/>
                </a:prstGeom>
                <a:noFill/>
                <a:ln>
                  <a:noFill/>
                </a:ln>
              </p:spPr>
            </p:pic>
            <p:pic>
              <p:nvPicPr>
                <p:cNvPr id="4" name="図 3">
                  <a:extLst>
                    <a:ext uri="{FF2B5EF4-FFF2-40B4-BE49-F238E27FC236}">
                      <a16:creationId xmlns:a16="http://schemas.microsoft.com/office/drawing/2014/main" id="{4A986235-501B-CBCF-D241-9AB8470AF8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7710" y="3011055"/>
                  <a:ext cx="2157188" cy="1437837"/>
                </a:xfrm>
                <a:prstGeom prst="rect">
                  <a:avLst/>
                </a:prstGeom>
              </p:spPr>
            </p:pic>
            <p:pic>
              <p:nvPicPr>
                <p:cNvPr id="8" name="図 7">
                  <a:extLst>
                    <a:ext uri="{FF2B5EF4-FFF2-40B4-BE49-F238E27FC236}">
                      <a16:creationId xmlns:a16="http://schemas.microsoft.com/office/drawing/2014/main" id="{7E42D1DB-6E0E-768A-D4CE-A6317DCCC7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26116" y="3055089"/>
                  <a:ext cx="2736112" cy="1368056"/>
                </a:xfrm>
                <a:prstGeom prst="rect">
                  <a:avLst/>
                </a:prstGeom>
              </p:spPr>
            </p:pic>
            <p:sp>
              <p:nvSpPr>
                <p:cNvPr id="18" name="Google Shape;774;p27">
                  <a:extLst>
                    <a:ext uri="{FF2B5EF4-FFF2-40B4-BE49-F238E27FC236}">
                      <a16:creationId xmlns:a16="http://schemas.microsoft.com/office/drawing/2014/main" id="{F934B087-D2D5-65AE-3DDE-148419B67630}"/>
                    </a:ext>
                  </a:extLst>
                </p:cNvPr>
                <p:cNvSpPr txBox="1"/>
                <p:nvPr/>
              </p:nvSpPr>
              <p:spPr>
                <a:xfrm>
                  <a:off x="1325525" y="2394059"/>
                  <a:ext cx="2225749" cy="183711"/>
                </a:xfrm>
                <a:prstGeom prst="rect">
                  <a:avLst/>
                </a:prstGeom>
                <a:noFill/>
                <a:ln>
                  <a:noFill/>
                </a:ln>
              </p:spPr>
              <p:txBody>
                <a:bodyPr spcFirstLastPara="1" wrap="square" lIns="0" tIns="39525" rIns="0" bIns="0" anchor="t" anchorCtr="0">
                  <a:spAutoFit/>
                </a:bodyPr>
                <a:lstStyle/>
                <a:p>
                  <a:pPr algn="ctr"/>
                  <a:r>
                    <a:rPr kumimoji="1" lang="ja-JP" altLang="en-US" sz="900" dirty="0">
                      <a:latin typeface="游ゴシック" panose="020B0400000000000000" pitchFamily="50" charset="-128"/>
                      <a:ea typeface="游ゴシック" panose="020B0400000000000000" pitchFamily="50" charset="-128"/>
                    </a:rPr>
                    <a:t>メディアロゴ</a:t>
                  </a:r>
                  <a:endParaRPr kumimoji="1" lang="en-US" altLang="ja-JP" sz="900" dirty="0">
                    <a:latin typeface="游ゴシック" panose="020B0400000000000000" pitchFamily="50" charset="-128"/>
                    <a:ea typeface="游ゴシック" panose="020B0400000000000000" pitchFamily="50" charset="-128"/>
                  </a:endParaRPr>
                </a:p>
              </p:txBody>
            </p:sp>
          </p:grpSp>
          <p:sp>
            <p:nvSpPr>
              <p:cNvPr id="19" name="Google Shape;774;p27">
                <a:extLst>
                  <a:ext uri="{FF2B5EF4-FFF2-40B4-BE49-F238E27FC236}">
                    <a16:creationId xmlns:a16="http://schemas.microsoft.com/office/drawing/2014/main" id="{89290F7D-B329-EA33-B917-77DA58760514}"/>
                  </a:ext>
                </a:extLst>
              </p:cNvPr>
              <p:cNvSpPr txBox="1"/>
              <p:nvPr/>
            </p:nvSpPr>
            <p:spPr>
              <a:xfrm>
                <a:off x="2530549" y="4501703"/>
                <a:ext cx="2778642" cy="178410"/>
              </a:xfrm>
              <a:prstGeom prst="rect">
                <a:avLst/>
              </a:prstGeom>
              <a:noFill/>
              <a:ln>
                <a:noFill/>
              </a:ln>
            </p:spPr>
            <p:txBody>
              <a:bodyPr spcFirstLastPara="1" wrap="square" lIns="0" tIns="39525" rIns="0" bIns="0" anchor="t" anchorCtr="0">
                <a:spAutoFit/>
              </a:bodyPr>
              <a:lstStyle/>
              <a:p>
                <a:pPr algn="ctr"/>
                <a:r>
                  <a:rPr kumimoji="1" lang="ja-JP" altLang="en-US" sz="900" dirty="0">
                    <a:latin typeface="游ゴシック" panose="020B0400000000000000" pitchFamily="50" charset="-128"/>
                    <a:ea typeface="游ゴシック" panose="020B0400000000000000" pitchFamily="50" charset="-128"/>
                  </a:rPr>
                  <a:t>サムネイル：</a:t>
                </a:r>
                <a:r>
                  <a:rPr kumimoji="1" lang="zh-TW" altLang="en-US" sz="900" dirty="0">
                    <a:latin typeface="游ゴシック" panose="020B0400000000000000" pitchFamily="50" charset="-128"/>
                    <a:ea typeface="游ゴシック" panose="020B0400000000000000" pitchFamily="50" charset="-128"/>
                  </a:rPr>
                  <a:t>日本生活協同組合連合会</a:t>
                </a:r>
                <a:r>
                  <a:rPr kumimoji="1" lang="ja-JP" altLang="en-US" sz="900" dirty="0">
                    <a:latin typeface="游ゴシック" panose="020B0400000000000000" pitchFamily="50" charset="-128"/>
                    <a:ea typeface="游ゴシック" panose="020B0400000000000000" pitchFamily="50" charset="-128"/>
                  </a:rPr>
                  <a:t>様</a:t>
                </a:r>
                <a:endParaRPr kumimoji="1" lang="en-US" altLang="ja-JP" sz="900" dirty="0">
                  <a:latin typeface="游ゴシック" panose="020B0400000000000000" pitchFamily="50" charset="-128"/>
                  <a:ea typeface="游ゴシック" panose="020B0400000000000000" pitchFamily="50" charset="-128"/>
                </a:endParaRPr>
              </a:p>
            </p:txBody>
          </p:sp>
        </p:grpSp>
      </p:grpSp>
      <p:sp>
        <p:nvSpPr>
          <p:cNvPr id="15" name="Google Shape;727;p25">
            <a:extLst>
              <a:ext uri="{FF2B5EF4-FFF2-40B4-BE49-F238E27FC236}">
                <a16:creationId xmlns:a16="http://schemas.microsoft.com/office/drawing/2014/main" id="{29788430-90A6-B6C3-48FA-182E5F569C98}"/>
              </a:ext>
            </a:extLst>
          </p:cNvPr>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34</a:t>
            </a:fld>
            <a:endParaRPr/>
          </a:p>
        </p:txBody>
      </p:sp>
      <p:sp>
        <p:nvSpPr>
          <p:cNvPr id="20" name="Google Shape;962;p33">
            <a:extLst>
              <a:ext uri="{FF2B5EF4-FFF2-40B4-BE49-F238E27FC236}">
                <a16:creationId xmlns:a16="http://schemas.microsoft.com/office/drawing/2014/main" id="{120CE5BF-6718-A087-AF31-72D8A202D748}"/>
              </a:ext>
            </a:extLst>
          </p:cNvPr>
          <p:cNvSpPr txBox="1"/>
          <p:nvPr/>
        </p:nvSpPr>
        <p:spPr>
          <a:xfrm>
            <a:off x="263423" y="320802"/>
            <a:ext cx="1086600" cy="286199"/>
          </a:xfrm>
          <a:prstGeom prst="rect">
            <a:avLst/>
          </a:prstGeom>
          <a:noFill/>
          <a:ln>
            <a:noFill/>
          </a:ln>
        </p:spPr>
        <p:txBody>
          <a:bodyPr spcFirstLastPara="1" wrap="square" lIns="0" tIns="10000" rIns="0" bIns="0" anchor="t" anchorCtr="0">
            <a:spAutoFit/>
          </a:bodyPr>
          <a:lstStyle/>
          <a:p>
            <a:pPr marL="12700" marR="0" lvl="0" indent="0" algn="l" rtl="0">
              <a:lnSpc>
                <a:spcPct val="119375"/>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25399" marR="0" lvl="0" indent="0" algn="l" rtl="0">
              <a:lnSpc>
                <a:spcPct val="119583"/>
              </a:lnSpc>
              <a:spcBef>
                <a:spcPts val="0"/>
              </a:spcBef>
              <a:spcAft>
                <a:spcPts val="0"/>
              </a:spcAft>
              <a:buNone/>
            </a:pPr>
            <a:r>
              <a:rPr lang="ja" sz="9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オプションメニュー</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Tree>
    <p:extLst>
      <p:ext uri="{BB962C8B-B14F-4D97-AF65-F5344CB8AC3E}">
        <p14:creationId xmlns:p14="http://schemas.microsoft.com/office/powerpoint/2010/main" val="1507084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39"/>
          <p:cNvSpPr txBox="1"/>
          <p:nvPr/>
        </p:nvSpPr>
        <p:spPr>
          <a:xfrm>
            <a:off x="267309" y="210436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75" name="Google Shape;1075;p39"/>
          <p:cNvSpPr txBox="1"/>
          <p:nvPr/>
        </p:nvSpPr>
        <p:spPr>
          <a:xfrm>
            <a:off x="324459" y="2330864"/>
            <a:ext cx="973500" cy="687206"/>
          </a:xfrm>
          <a:prstGeom prst="rect">
            <a:avLst/>
          </a:prstGeom>
          <a:noFill/>
          <a:ln>
            <a:noFill/>
          </a:ln>
        </p:spPr>
        <p:txBody>
          <a:bodyPr spcFirstLastPara="1" wrap="square" lIns="0" tIns="10000" rIns="0" bIns="0" anchor="t" anchorCtr="0">
            <a:spAutoFit/>
          </a:bodyPr>
          <a:lstStyle/>
          <a:p>
            <a:pPr marL="101597" marR="0" lvl="0" indent="0" algn="l" rtl="0">
              <a:lnSpc>
                <a:spcPct val="100000"/>
              </a:lnSpc>
              <a:spcBef>
                <a:spcPts val="0"/>
              </a:spcBef>
              <a:spcAft>
                <a:spcPts val="0"/>
              </a:spcAft>
              <a:buNone/>
            </a:pPr>
            <a:r>
              <a:rPr lang="ja" sz="15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広告事例</a:t>
            </a:r>
            <a:endParaRPr sz="1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ja" sz="15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ご自宅撮影</a:t>
            </a:r>
            <a:endParaRPr sz="1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76" name="Google Shape;1076;p39"/>
          <p:cNvSpPr txBox="1"/>
          <p:nvPr/>
        </p:nvSpPr>
        <p:spPr>
          <a:xfrm>
            <a:off x="1848517" y="151696"/>
            <a:ext cx="3069000" cy="502061"/>
          </a:xfrm>
          <a:prstGeom prst="rect">
            <a:avLst/>
          </a:prstGeom>
          <a:noFill/>
          <a:ln>
            <a:noFill/>
          </a:ln>
        </p:spPr>
        <p:txBody>
          <a:bodyPr spcFirstLastPara="1" wrap="square" lIns="0" tIns="9525" rIns="0" bIns="0" anchor="t" anchorCtr="0">
            <a:spAutoFit/>
          </a:bodyPr>
          <a:lstStyle/>
          <a:p>
            <a:pPr marL="609585" marR="0" lvl="0" indent="-596885" algn="l" rtl="0">
              <a:lnSpc>
                <a:spcPct val="100000"/>
              </a:lnSpc>
              <a:spcBef>
                <a:spcPts val="0"/>
              </a:spcBef>
              <a:spcAft>
                <a:spcPts val="0"/>
              </a:spcAft>
              <a:buNone/>
            </a:pPr>
            <a:r>
              <a:rPr lang="ja" sz="1500" b="1" i="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おしゃれさんの</a:t>
            </a:r>
            <a:r>
              <a:rPr lang="ja-JP" altLang="en-US" sz="1500" b="1" i="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“お店”</a:t>
            </a:r>
            <a:r>
              <a:rPr lang="ja" sz="1500" b="1" i="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に伺って撮影</a:t>
            </a:r>
            <a:r>
              <a:rPr lang="en-US" altLang="ja" sz="15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Citroën</a:t>
            </a:r>
            <a:r>
              <a:rPr kumimoji="1" lang="ja-JP" altLang="en-US" sz="1600" dirty="0"/>
              <a:t>シトロエン</a:t>
            </a:r>
            <a:r>
              <a:rPr lang="ja"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様</a:t>
            </a:r>
            <a:endParaRPr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77" name="Google Shape;1077;p39"/>
          <p:cNvSpPr txBox="1"/>
          <p:nvPr/>
        </p:nvSpPr>
        <p:spPr>
          <a:xfrm>
            <a:off x="1770400" y="680500"/>
            <a:ext cx="3137777" cy="932468"/>
          </a:xfrm>
          <a:prstGeom prst="rect">
            <a:avLst/>
          </a:prstGeom>
          <a:noFill/>
          <a:ln>
            <a:noFill/>
          </a:ln>
        </p:spPr>
        <p:txBody>
          <a:bodyPr spcFirstLastPara="1" wrap="square" lIns="0" tIns="9050" rIns="0" bIns="0" anchor="t" anchorCtr="0">
            <a:spAutoFit/>
          </a:bodyPr>
          <a:lstStyle/>
          <a:p>
            <a:pPr marL="0" marR="0" lvl="0" indent="0" rtl="0">
              <a:lnSpc>
                <a:spcPct val="100000"/>
              </a:lnSpc>
              <a:spcBef>
                <a:spcPts val="0"/>
              </a:spcBef>
              <a:spcAft>
                <a:spcPts val="0"/>
              </a:spcAft>
              <a:buNone/>
            </a:pPr>
            <a:r>
              <a:rPr 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おしゃれさん</a:t>
            </a: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の</a:t>
            </a:r>
            <a:r>
              <a:rPr lang="ja-JP" altLang="en-US" sz="1200" dirty="0">
                <a:latin typeface="游ゴシック" panose="020B0400000000000000" pitchFamily="50" charset="-128"/>
                <a:ea typeface="游ゴシック" panose="020B0400000000000000" pitchFamily="50" charset="-128"/>
                <a:cs typeface="MS Gothic"/>
                <a:sym typeface="MS Gothic"/>
              </a:rPr>
              <a:t>お店</a:t>
            </a:r>
            <a:r>
              <a:rPr lang="ja" altLang="ja-JP"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1200" dirty="0">
                <a:latin typeface="游ゴシック" panose="020B0400000000000000" pitchFamily="50" charset="-128"/>
                <a:ea typeface="游ゴシック" panose="020B0400000000000000" pitchFamily="50" charset="-128"/>
                <a:cs typeface="MS Gothic"/>
                <a:sym typeface="MS Gothic"/>
              </a:rPr>
              <a:t>ライフスタイルショップ</a:t>
            </a:r>
            <a:r>
              <a:rPr lang="en-US" altLang="ja-JP" sz="1200" dirty="0">
                <a:latin typeface="游ゴシック" panose="020B0400000000000000" pitchFamily="50" charset="-128"/>
                <a:ea typeface="游ゴシック" panose="020B0400000000000000" pitchFamily="50" charset="-128"/>
                <a:cs typeface="MS Gothic"/>
                <a:sym typeface="MS Gothic"/>
              </a:rPr>
              <a:t>RECTOHALL</a:t>
            </a:r>
            <a:r>
              <a:rPr lang="ja" altLang="ja-JP"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で撮影。</a:t>
            </a:r>
            <a:r>
              <a:rPr lang="ja-JP" altLang="en-US" sz="1200" dirty="0">
                <a:latin typeface="游ゴシック" panose="020B0400000000000000" pitchFamily="50" charset="-128"/>
                <a:ea typeface="游ゴシック" panose="020B0400000000000000" pitchFamily="50" charset="-128"/>
                <a:cs typeface="MS Gothic"/>
                <a:sym typeface="MS Gothic"/>
              </a:rPr>
              <a:t>高級車でありながらデザインにこだわれる車のある生活を想起。</a:t>
            </a: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レザーを扱う店主目線や、女性目線での記事づくりを行</a:t>
            </a:r>
            <a:r>
              <a:rPr lang="ja-JP" altLang="en-US" sz="1200" dirty="0">
                <a:latin typeface="游ゴシック" panose="020B0400000000000000" pitchFamily="50" charset="-128"/>
                <a:ea typeface="游ゴシック" panose="020B0400000000000000" pitchFamily="50" charset="-128"/>
                <a:cs typeface="MS Gothic"/>
                <a:sym typeface="MS Gothic"/>
              </a:rPr>
              <a:t>いました</a:t>
            </a: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endParaRPr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94" name="Google Shape;1094;p39"/>
          <p:cNvSpPr/>
          <p:nvPr/>
        </p:nvSpPr>
        <p:spPr>
          <a:xfrm>
            <a:off x="-2458" y="0"/>
            <a:ext cx="1619726" cy="5143500"/>
          </a:xfrm>
          <a:custGeom>
            <a:avLst/>
            <a:gdLst/>
            <a:ahLst/>
            <a:cxnLst/>
            <a:rect l="l" t="t" r="r" b="b"/>
            <a:pathLst>
              <a:path w="2159635" h="6858000" extrusionOk="0">
                <a:moveTo>
                  <a:pt x="2159508" y="0"/>
                </a:moveTo>
                <a:lnTo>
                  <a:pt x="0" y="0"/>
                </a:lnTo>
                <a:lnTo>
                  <a:pt x="0" y="6858000"/>
                </a:lnTo>
                <a:lnTo>
                  <a:pt x="2159508" y="6858000"/>
                </a:lnTo>
                <a:lnTo>
                  <a:pt x="2159508" y="0"/>
                </a:lnTo>
                <a:close/>
              </a:path>
            </a:pathLst>
          </a:custGeom>
          <a:solidFill>
            <a:srgbClr val="FF8427"/>
          </a:solidFill>
          <a:ln>
            <a:solidFill>
              <a:srgbClr val="FFC000"/>
            </a:solid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95" name="Google Shape;1095;p39"/>
          <p:cNvSpPr txBox="1"/>
          <p:nvPr/>
        </p:nvSpPr>
        <p:spPr>
          <a:xfrm>
            <a:off x="271575" y="199006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96" name="Google Shape;1096;p39"/>
          <p:cNvSpPr txBox="1"/>
          <p:nvPr/>
        </p:nvSpPr>
        <p:spPr>
          <a:xfrm>
            <a:off x="232713" y="2216145"/>
            <a:ext cx="1164000" cy="1148871"/>
          </a:xfrm>
          <a:prstGeom prst="rect">
            <a:avLst/>
          </a:prstGeom>
          <a:noFill/>
          <a:ln>
            <a:noFill/>
          </a:ln>
        </p:spPr>
        <p:txBody>
          <a:bodyPr spcFirstLastPara="1" wrap="square" lIns="0" tIns="10000" rIns="0" bIns="0" anchor="t" anchorCtr="0">
            <a:spAutoFit/>
          </a:bodyPr>
          <a:lstStyle/>
          <a:p>
            <a:pPr marL="0" marR="0" lvl="0" indent="0" algn="ctr" rtl="0">
              <a:lnSpc>
                <a:spcPct val="100000"/>
              </a:lnSpc>
              <a:spcBef>
                <a:spcPts val="0"/>
              </a:spcBef>
              <a:spcAft>
                <a:spcPts val="0"/>
              </a:spcAft>
              <a:buNone/>
            </a:pPr>
            <a:r>
              <a:rPr lang="ja" sz="15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広告事例</a:t>
            </a:r>
            <a:endParaRPr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 sz="1500" b="1"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rPr>
              <a:t>ご自宅</a:t>
            </a:r>
            <a:r>
              <a:rPr lang="ja-JP" altLang="en-US" sz="1500" b="1"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rPr>
              <a:t>や</a:t>
            </a:r>
            <a:endParaRPr lang="en-US" altLang="ja-JP" sz="1500" b="1"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1500" b="1"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rPr>
              <a:t>お店で</a:t>
            </a:r>
            <a:endParaRPr lang="en-US" altLang="ja-JP" sz="1500" b="1"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 sz="1500" b="1"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rPr>
              <a:t>撮影</a:t>
            </a:r>
            <a:endParaRPr sz="1500" b="1"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p:txBody>
      </p:sp>
      <p:sp>
        <p:nvSpPr>
          <p:cNvPr id="1097" name="Google Shape;1097;p39"/>
          <p:cNvSpPr txBox="1">
            <a:spLocks noGrp="1"/>
          </p:cNvSpPr>
          <p:nvPr>
            <p:ph type="sldNum" idx="12"/>
          </p:nvPr>
        </p:nvSpPr>
        <p:spPr>
          <a:xfrm>
            <a:off x="8690344" y="4898063"/>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35</a:t>
            </a:fld>
            <a:endParaRPr dirty="0"/>
          </a:p>
        </p:txBody>
      </p:sp>
      <p:sp>
        <p:nvSpPr>
          <p:cNvPr id="21" name="Google Shape;1076;p39">
            <a:extLst>
              <a:ext uri="{FF2B5EF4-FFF2-40B4-BE49-F238E27FC236}">
                <a16:creationId xmlns:a16="http://schemas.microsoft.com/office/drawing/2014/main" id="{7A83861D-885A-EBF7-A0C1-7694A6E3E9FA}"/>
              </a:ext>
            </a:extLst>
          </p:cNvPr>
          <p:cNvSpPr txBox="1"/>
          <p:nvPr/>
        </p:nvSpPr>
        <p:spPr>
          <a:xfrm>
            <a:off x="5533011" y="138247"/>
            <a:ext cx="3563924" cy="471283"/>
          </a:xfrm>
          <a:prstGeom prst="rect">
            <a:avLst/>
          </a:prstGeom>
          <a:noFill/>
          <a:ln>
            <a:noFill/>
          </a:ln>
        </p:spPr>
        <p:txBody>
          <a:bodyPr spcFirstLastPara="1" wrap="square" lIns="0" tIns="9525" rIns="0" bIns="0" anchor="t" anchorCtr="0">
            <a:spAutoFit/>
          </a:bodyPr>
          <a:lstStyle/>
          <a:p>
            <a:pPr marL="609585" marR="0" lvl="0" indent="-596885" algn="ctr" rtl="0">
              <a:lnSpc>
                <a:spcPct val="100000"/>
              </a:lnSpc>
              <a:spcBef>
                <a:spcPts val="0"/>
              </a:spcBef>
              <a:spcAft>
                <a:spcPts val="0"/>
              </a:spcAft>
              <a:buNone/>
            </a:pPr>
            <a:r>
              <a:rPr lang="ja" sz="1500" b="1" i="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おしゃれさんの</a:t>
            </a:r>
            <a:r>
              <a:rPr lang="ja-JP" altLang="en-US" sz="1500" b="1" i="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“お家”</a:t>
            </a:r>
            <a:r>
              <a:rPr lang="ja" sz="1500" b="1" i="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に伺って</a:t>
            </a:r>
            <a:r>
              <a:rPr lang="ja-JP" altLang="en-US" sz="1500" b="1" i="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撮影</a:t>
            </a:r>
            <a:endParaRPr lang="en-US" altLang="ja-JP" sz="1500" b="1" i="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609585" marR="0" lvl="0" indent="-596885" algn="ctr" rtl="0">
              <a:lnSpc>
                <a:spcPct val="100000"/>
              </a:lnSpc>
              <a:spcBef>
                <a:spcPts val="0"/>
              </a:spcBef>
              <a:spcAft>
                <a:spcPts val="0"/>
              </a:spcAft>
              <a:buNone/>
            </a:pPr>
            <a:r>
              <a:rPr lang="ja-JP" altLang="en-US" sz="1500" b="1" i="0" dirty="0">
                <a:solidFill>
                  <a:srgbClr val="1F1F1F"/>
                </a:solidFill>
                <a:effectLst/>
                <a:latin typeface="游ゴシック" panose="020B0400000000000000" pitchFamily="50" charset="-128"/>
                <a:ea typeface="游ゴシック" panose="020B0400000000000000" pitchFamily="50" charset="-128"/>
              </a:rPr>
              <a:t>ニューワールド</a:t>
            </a:r>
            <a:r>
              <a:rPr lang="ja"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様</a:t>
            </a:r>
            <a:r>
              <a:rPr lang="ja-JP" altLang="en-US"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en-US" altLang="ja-JP" sz="1500" b="1" i="0" dirty="0">
                <a:solidFill>
                  <a:srgbClr val="1F1F1F"/>
                </a:solidFill>
                <a:effectLst/>
                <a:latin typeface="游ゴシック" panose="020B0400000000000000" pitchFamily="50" charset="-128"/>
                <a:ea typeface="游ゴシック" panose="020B0400000000000000" pitchFamily="50" charset="-128"/>
              </a:rPr>
              <a:t> CRAFT STORE </a:t>
            </a:r>
            <a:r>
              <a:rPr lang="ja-JP" altLang="en-US" sz="1500" b="1" i="0" dirty="0">
                <a:solidFill>
                  <a:srgbClr val="1F1F1F"/>
                </a:solidFill>
                <a:effectLst/>
                <a:latin typeface="游ゴシック" panose="020B0400000000000000" pitchFamily="50" charset="-128"/>
                <a:ea typeface="游ゴシック" panose="020B0400000000000000" pitchFamily="50" charset="-128"/>
              </a:rPr>
              <a:t>）</a:t>
            </a:r>
            <a:endParaRPr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22" name="Google Shape;1077;p39">
            <a:extLst>
              <a:ext uri="{FF2B5EF4-FFF2-40B4-BE49-F238E27FC236}">
                <a16:creationId xmlns:a16="http://schemas.microsoft.com/office/drawing/2014/main" id="{3AAA6A98-D991-3C74-819B-67244F112C4C}"/>
              </a:ext>
            </a:extLst>
          </p:cNvPr>
          <p:cNvSpPr txBox="1"/>
          <p:nvPr/>
        </p:nvSpPr>
        <p:spPr>
          <a:xfrm>
            <a:off x="5560359" y="619983"/>
            <a:ext cx="3523129" cy="932468"/>
          </a:xfrm>
          <a:prstGeom prst="rect">
            <a:avLst/>
          </a:prstGeom>
          <a:noFill/>
          <a:ln>
            <a:noFill/>
          </a:ln>
        </p:spPr>
        <p:txBody>
          <a:bodyPr spcFirstLastPara="1" wrap="square" lIns="0" tIns="9050" rIns="0" bIns="0" anchor="t" anchorCtr="0">
            <a:spAutoFit/>
          </a:bodyPr>
          <a:lstStyle/>
          <a:p>
            <a:pPr marL="0" marR="0" lvl="0" indent="0" rtl="0">
              <a:lnSpc>
                <a:spcPct val="100000"/>
              </a:lnSpc>
              <a:spcBef>
                <a:spcPts val="0"/>
              </a:spcBef>
              <a:spcAft>
                <a:spcPts val="0"/>
              </a:spcAft>
              <a:buNone/>
            </a:pPr>
            <a:r>
              <a:rPr 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おしゃれさん（</a:t>
            </a: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香菜子さん</a:t>
            </a:r>
            <a:r>
              <a:rPr 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）の</a:t>
            </a: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連載</a:t>
            </a:r>
            <a:endParaRPr lang="en-US" alt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rtl="0">
              <a:lnSpc>
                <a:spcPct val="100000"/>
              </a:lnSpc>
              <a:spcBef>
                <a:spcPts val="0"/>
              </a:spcBef>
              <a:spcAft>
                <a:spcPts val="0"/>
              </a:spcAft>
              <a:buNone/>
            </a:pPr>
            <a:r>
              <a:rPr lang="en-US" altLang="ja-JP" sz="1200" dirty="0">
                <a:latin typeface="游ゴシック" panose="020B0400000000000000" pitchFamily="50" charset="-128"/>
                <a:ea typeface="游ゴシック" panose="020B0400000000000000" pitchFamily="50" charset="-128"/>
                <a:cs typeface="MS Gothic"/>
                <a:sym typeface="MS Gothic"/>
              </a:rPr>
              <a:t>【</a:t>
            </a: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香菜子さんの、日々にピタリなもの</a:t>
            </a:r>
            <a:r>
              <a:rPr lang="en-US" altLang="ja-JP"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の特別編</a:t>
            </a:r>
            <a:endParaRPr lang="en-US" altLang="ja-JP"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rtl="0">
              <a:lnSpc>
                <a:spcPct val="100000"/>
              </a:lnSpc>
              <a:spcBef>
                <a:spcPts val="0"/>
              </a:spcBef>
              <a:spcAft>
                <a:spcPts val="0"/>
              </a:spcAft>
              <a:buNone/>
            </a:pPr>
            <a:r>
              <a:rPr lang="ja-JP" altLang="en-US" sz="1200" dirty="0">
                <a:latin typeface="游ゴシック" panose="020B0400000000000000" pitchFamily="50" charset="-128"/>
                <a:ea typeface="游ゴシック" panose="020B0400000000000000" pitchFamily="50" charset="-128"/>
                <a:cs typeface="MS Gothic"/>
                <a:sym typeface="MS Gothic"/>
              </a:rPr>
              <a:t>として掲載しました。</a:t>
            </a:r>
            <a:endParaRPr lang="en-US" altLang="ja-JP" sz="1200" dirty="0">
              <a:latin typeface="游ゴシック" panose="020B0400000000000000" pitchFamily="50" charset="-128"/>
              <a:ea typeface="游ゴシック" panose="020B0400000000000000" pitchFamily="50" charset="-128"/>
              <a:cs typeface="MS Gothic"/>
              <a:sym typeface="MS Gothic"/>
            </a:endParaRPr>
          </a:p>
          <a:p>
            <a:pPr marL="0" marR="0" lvl="0" indent="0" rtl="0">
              <a:lnSpc>
                <a:spcPct val="100000"/>
              </a:lnSpc>
              <a:spcBef>
                <a:spcPts val="0"/>
              </a:spcBef>
              <a:spcAft>
                <a:spcPts val="0"/>
              </a:spcAft>
              <a:buNone/>
            </a:pPr>
            <a:r>
              <a:rPr lang="ja-JP" altLang="en-US" sz="1200" dirty="0">
                <a:latin typeface="游ゴシック" panose="020B0400000000000000" pitchFamily="50" charset="-128"/>
                <a:ea typeface="游ゴシック" panose="020B0400000000000000" pitchFamily="50" charset="-128"/>
                <a:cs typeface="MS Gothic"/>
                <a:sym typeface="MS Gothic"/>
              </a:rPr>
              <a:t>香菜子さんのお家</a:t>
            </a:r>
            <a:r>
              <a:rPr 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で撮影</a:t>
            </a: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し、色々な器の活用の仕方を見せて</a:t>
            </a:r>
            <a:r>
              <a:rPr lang="ja-JP" altLang="en-US" sz="1200" dirty="0">
                <a:latin typeface="游ゴシック" panose="020B0400000000000000" pitchFamily="50" charset="-128"/>
                <a:ea typeface="游ゴシック" panose="020B0400000000000000" pitchFamily="50" charset="-128"/>
                <a:cs typeface="MS Gothic"/>
                <a:sym typeface="MS Gothic"/>
              </a:rPr>
              <a:t>います。</a:t>
            </a:r>
            <a:endParaRPr lang="en-US" alt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nvGrpSpPr>
          <p:cNvPr id="7" name="グループ化 6">
            <a:extLst>
              <a:ext uri="{FF2B5EF4-FFF2-40B4-BE49-F238E27FC236}">
                <a16:creationId xmlns:a16="http://schemas.microsoft.com/office/drawing/2014/main" id="{FA6BCAD6-1874-AAB1-0F1C-5AAC5D2B129B}"/>
              </a:ext>
            </a:extLst>
          </p:cNvPr>
          <p:cNvGrpSpPr/>
          <p:nvPr/>
        </p:nvGrpSpPr>
        <p:grpSpPr>
          <a:xfrm>
            <a:off x="1640536" y="1546413"/>
            <a:ext cx="7523632" cy="3408828"/>
            <a:chOff x="1640536" y="1546413"/>
            <a:chExt cx="7523632" cy="3408828"/>
          </a:xfrm>
        </p:grpSpPr>
        <p:pic>
          <p:nvPicPr>
            <p:cNvPr id="4" name="図 3">
              <a:extLst>
                <a:ext uri="{FF2B5EF4-FFF2-40B4-BE49-F238E27FC236}">
                  <a16:creationId xmlns:a16="http://schemas.microsoft.com/office/drawing/2014/main" id="{554B1150-D971-E631-626F-DE957C11C1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47262" y="1606924"/>
              <a:ext cx="2507875" cy="1768314"/>
            </a:xfrm>
            <a:prstGeom prst="rect">
              <a:avLst/>
            </a:prstGeom>
          </p:spPr>
        </p:pic>
        <p:pic>
          <p:nvPicPr>
            <p:cNvPr id="6" name="図 5">
              <a:extLst>
                <a:ext uri="{FF2B5EF4-FFF2-40B4-BE49-F238E27FC236}">
                  <a16:creationId xmlns:a16="http://schemas.microsoft.com/office/drawing/2014/main" id="{D042B9F6-35B2-ED1E-5345-C7C433B332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40536" y="3647034"/>
              <a:ext cx="1828805" cy="1301460"/>
            </a:xfrm>
            <a:prstGeom prst="rect">
              <a:avLst/>
            </a:prstGeom>
          </p:spPr>
        </p:pic>
        <p:pic>
          <p:nvPicPr>
            <p:cNvPr id="10" name="図 9">
              <a:extLst>
                <a:ext uri="{FF2B5EF4-FFF2-40B4-BE49-F238E27FC236}">
                  <a16:creationId xmlns:a16="http://schemas.microsoft.com/office/drawing/2014/main" id="{5168CA99-4A81-F900-ED99-BF2D5E6D94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5479" y="2484345"/>
              <a:ext cx="927675" cy="927675"/>
            </a:xfrm>
            <a:prstGeom prst="rect">
              <a:avLst/>
            </a:prstGeom>
          </p:spPr>
        </p:pic>
        <p:sp>
          <p:nvSpPr>
            <p:cNvPr id="11" name="テキスト ボックス 10">
              <a:extLst>
                <a:ext uri="{FF2B5EF4-FFF2-40B4-BE49-F238E27FC236}">
                  <a16:creationId xmlns:a16="http://schemas.microsoft.com/office/drawing/2014/main" id="{EB15CA5A-0C2D-E2AD-EF8B-0A5AEC7237AA}"/>
                </a:ext>
              </a:extLst>
            </p:cNvPr>
            <p:cNvSpPr txBox="1"/>
            <p:nvPr/>
          </p:nvSpPr>
          <p:spPr>
            <a:xfrm>
              <a:off x="4249266" y="2151525"/>
              <a:ext cx="766483" cy="400110"/>
            </a:xfrm>
            <a:prstGeom prst="rect">
              <a:avLst/>
            </a:prstGeom>
            <a:noFill/>
          </p:spPr>
          <p:txBody>
            <a:bodyPr wrap="square" rtlCol="0">
              <a:spAutoFit/>
            </a:bodyPr>
            <a:lstStyle/>
            <a:p>
              <a:r>
                <a:rPr kumimoji="1" lang="ja-JP" altLang="en-US" sz="1000" dirty="0"/>
                <a:t>▼事例</a:t>
              </a:r>
              <a:endParaRPr kumimoji="1" lang="en-US" altLang="ja-JP" sz="1000" dirty="0"/>
            </a:p>
            <a:p>
              <a:r>
                <a:rPr lang="en-US" altLang="ja" sz="10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Citroën</a:t>
              </a:r>
              <a:r>
                <a:rPr kumimoji="1" lang="ja-JP" altLang="en-US" sz="10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様</a:t>
              </a:r>
              <a:endParaRPr kumimoji="1" lang="ja-JP" altLang="en-US" sz="1000" dirty="0"/>
            </a:p>
          </p:txBody>
        </p:sp>
        <p:pic>
          <p:nvPicPr>
            <p:cNvPr id="16" name="図 15">
              <a:extLst>
                <a:ext uri="{FF2B5EF4-FFF2-40B4-BE49-F238E27FC236}">
                  <a16:creationId xmlns:a16="http://schemas.microsoft.com/office/drawing/2014/main" id="{8D077FD8-7D7F-EB90-DF9A-45E77BE2A62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39265" y="3683792"/>
              <a:ext cx="1635751" cy="1251279"/>
            </a:xfrm>
            <a:prstGeom prst="rect">
              <a:avLst/>
            </a:prstGeom>
          </p:spPr>
        </p:pic>
        <p:pic>
          <p:nvPicPr>
            <p:cNvPr id="17" name="図 16">
              <a:extLst>
                <a:ext uri="{FF2B5EF4-FFF2-40B4-BE49-F238E27FC236}">
                  <a16:creationId xmlns:a16="http://schemas.microsoft.com/office/drawing/2014/main" id="{EBFCF327-173A-32E8-DE0C-070CF67C4B2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60360" y="1546413"/>
              <a:ext cx="2286000" cy="1793132"/>
            </a:xfrm>
            <a:prstGeom prst="rect">
              <a:avLst/>
            </a:prstGeom>
          </p:spPr>
        </p:pic>
        <p:pic>
          <p:nvPicPr>
            <p:cNvPr id="18" name="図 17">
              <a:extLst>
                <a:ext uri="{FF2B5EF4-FFF2-40B4-BE49-F238E27FC236}">
                  <a16:creationId xmlns:a16="http://schemas.microsoft.com/office/drawing/2014/main" id="{916482BB-E908-2C3F-EEC4-1DEB390A52E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546912" y="3681260"/>
              <a:ext cx="1647423" cy="1250821"/>
            </a:xfrm>
            <a:prstGeom prst="rect">
              <a:avLst/>
            </a:prstGeom>
          </p:spPr>
        </p:pic>
        <p:sp>
          <p:nvSpPr>
            <p:cNvPr id="19" name="テキスト ボックス 18">
              <a:extLst>
                <a:ext uri="{FF2B5EF4-FFF2-40B4-BE49-F238E27FC236}">
                  <a16:creationId xmlns:a16="http://schemas.microsoft.com/office/drawing/2014/main" id="{2E212747-9365-77B6-E2B6-06AACE6A275F}"/>
                </a:ext>
              </a:extLst>
            </p:cNvPr>
            <p:cNvSpPr txBox="1"/>
            <p:nvPr/>
          </p:nvSpPr>
          <p:spPr>
            <a:xfrm>
              <a:off x="7873251" y="2104451"/>
              <a:ext cx="1290917" cy="400110"/>
            </a:xfrm>
            <a:prstGeom prst="rect">
              <a:avLst/>
            </a:prstGeom>
            <a:noFill/>
          </p:spPr>
          <p:txBody>
            <a:bodyPr wrap="square" rtlCol="0">
              <a:spAutoFit/>
            </a:bodyPr>
            <a:lstStyle/>
            <a:p>
              <a:r>
                <a:rPr kumimoji="1" lang="ja-JP" altLang="en-US" sz="1000" dirty="0"/>
                <a:t>▼事例</a:t>
              </a:r>
              <a:endParaRPr kumimoji="1" lang="en-US" altLang="ja-JP" sz="1000" dirty="0"/>
            </a:p>
            <a:p>
              <a:r>
                <a:rPr kumimoji="1" lang="en-US" altLang="ja-JP" sz="1000" b="1" dirty="0">
                  <a:solidFill>
                    <a:schemeClr val="tx1"/>
                  </a:solidFill>
                  <a:latin typeface="游ゴシック" panose="020B0400000000000000" pitchFamily="50" charset="-128"/>
                  <a:ea typeface="游ゴシック" panose="020B0400000000000000" pitchFamily="50" charset="-128"/>
                  <a:cs typeface="MS Gothic"/>
                  <a:sym typeface="MS Gothic"/>
                </a:rPr>
                <a:t>CRAFT STORE</a:t>
              </a:r>
              <a:r>
                <a:rPr kumimoji="1" lang="ja-JP" altLang="en-US" sz="10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様</a:t>
              </a:r>
              <a:endParaRPr kumimoji="1" lang="en-US" altLang="ja-JP" sz="10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p:txBody>
        </p:sp>
        <p:pic>
          <p:nvPicPr>
            <p:cNvPr id="20" name="図 19">
              <a:extLst>
                <a:ext uri="{FF2B5EF4-FFF2-40B4-BE49-F238E27FC236}">
                  <a16:creationId xmlns:a16="http://schemas.microsoft.com/office/drawing/2014/main" id="{F2A34260-9FC8-F063-3744-2397E71B72D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994276" y="2511057"/>
              <a:ext cx="850699" cy="850699"/>
            </a:xfrm>
            <a:prstGeom prst="rect">
              <a:avLst/>
            </a:prstGeom>
          </p:spPr>
        </p:pic>
        <p:pic>
          <p:nvPicPr>
            <p:cNvPr id="5" name="図 4">
              <a:extLst>
                <a:ext uri="{FF2B5EF4-FFF2-40B4-BE49-F238E27FC236}">
                  <a16:creationId xmlns:a16="http://schemas.microsoft.com/office/drawing/2014/main" id="{1C402BC4-9A37-D131-78F6-553A0FA2445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482787" y="3677771"/>
              <a:ext cx="1825318" cy="1277470"/>
            </a:xfrm>
            <a:prstGeom prst="rect">
              <a:avLst/>
            </a:prstGeom>
          </p:spPr>
        </p:pic>
      </p:grpSp>
    </p:spTree>
    <p:extLst>
      <p:ext uri="{BB962C8B-B14F-4D97-AF65-F5344CB8AC3E}">
        <p14:creationId xmlns:p14="http://schemas.microsoft.com/office/powerpoint/2010/main" val="1964324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39"/>
          <p:cNvSpPr txBox="1"/>
          <p:nvPr/>
        </p:nvSpPr>
        <p:spPr>
          <a:xfrm>
            <a:off x="267309" y="210436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75" name="Google Shape;1075;p39"/>
          <p:cNvSpPr txBox="1"/>
          <p:nvPr/>
        </p:nvSpPr>
        <p:spPr>
          <a:xfrm>
            <a:off x="324459" y="2330864"/>
            <a:ext cx="973500" cy="687206"/>
          </a:xfrm>
          <a:prstGeom prst="rect">
            <a:avLst/>
          </a:prstGeom>
          <a:noFill/>
          <a:ln>
            <a:noFill/>
          </a:ln>
        </p:spPr>
        <p:txBody>
          <a:bodyPr spcFirstLastPara="1" wrap="square" lIns="0" tIns="10000" rIns="0" bIns="0" anchor="t" anchorCtr="0">
            <a:spAutoFit/>
          </a:bodyPr>
          <a:lstStyle/>
          <a:p>
            <a:pPr marL="101597" marR="0" lvl="0" indent="0" algn="l" rtl="0">
              <a:lnSpc>
                <a:spcPct val="100000"/>
              </a:lnSpc>
              <a:spcBef>
                <a:spcPts val="0"/>
              </a:spcBef>
              <a:spcAft>
                <a:spcPts val="0"/>
              </a:spcAft>
              <a:buNone/>
            </a:pPr>
            <a:r>
              <a:rPr lang="ja" sz="15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広告事例</a:t>
            </a:r>
            <a:endParaRPr sz="1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ja" sz="15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ご自宅撮影</a:t>
            </a:r>
            <a:endParaRPr sz="1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76" name="Google Shape;1076;p39"/>
          <p:cNvSpPr txBox="1"/>
          <p:nvPr/>
        </p:nvSpPr>
        <p:spPr>
          <a:xfrm>
            <a:off x="3791617" y="259272"/>
            <a:ext cx="3069000" cy="486672"/>
          </a:xfrm>
          <a:prstGeom prst="rect">
            <a:avLst/>
          </a:prstGeom>
          <a:noFill/>
          <a:ln>
            <a:noFill/>
          </a:ln>
        </p:spPr>
        <p:txBody>
          <a:bodyPr spcFirstLastPara="1" wrap="square" lIns="0" tIns="9525" rIns="0" bIns="0" anchor="t" anchorCtr="0">
            <a:spAutoFit/>
          </a:bodyPr>
          <a:lstStyle/>
          <a:p>
            <a:pPr marL="609585" marR="0" lvl="0" indent="-596885" algn="ctr" rtl="0">
              <a:lnSpc>
                <a:spcPct val="100000"/>
              </a:lnSpc>
              <a:spcBef>
                <a:spcPts val="0"/>
              </a:spcBef>
              <a:spcAft>
                <a:spcPts val="0"/>
              </a:spcAft>
              <a:buNone/>
            </a:pPr>
            <a:r>
              <a:rPr lang="ja-JP" altLang="en-US" sz="1500" b="1" dirty="0">
                <a:solidFill>
                  <a:srgbClr val="FF0000"/>
                </a:solidFill>
                <a:latin typeface="游ゴシック" panose="020B0400000000000000" pitchFamily="50" charset="-128"/>
                <a:ea typeface="游ゴシック" panose="020B0400000000000000" pitchFamily="50" charset="-128"/>
                <a:cs typeface="MS Gothic"/>
                <a:sym typeface="MS Gothic"/>
              </a:rPr>
              <a:t>モデルのアサイン</a:t>
            </a:r>
            <a:endParaRPr lang="en-US" altLang="ja-JP" sz="1500" b="1"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609585" marR="0" lvl="0" indent="-596885" algn="ctr" rtl="0">
              <a:lnSpc>
                <a:spcPct val="100000"/>
              </a:lnSpc>
              <a:spcBef>
                <a:spcPts val="0"/>
              </a:spcBef>
              <a:spcAft>
                <a:spcPts val="0"/>
              </a:spcAft>
              <a:buNone/>
            </a:pPr>
            <a:r>
              <a:rPr lang="en-US" altLang="ja-JP" sz="1500" b="0" i="0" dirty="0">
                <a:solidFill>
                  <a:srgbClr val="1F1F1F"/>
                </a:solidFill>
                <a:effectLst/>
                <a:latin typeface="Google Sans"/>
              </a:rPr>
              <a:t>WPS</a:t>
            </a:r>
            <a:r>
              <a:rPr lang="ja-JP" altLang="en-US" sz="1500" b="0" i="0" dirty="0">
                <a:solidFill>
                  <a:srgbClr val="1F1F1F"/>
                </a:solidFill>
                <a:effectLst/>
                <a:latin typeface="Google Sans"/>
              </a:rPr>
              <a:t>様</a:t>
            </a:r>
            <a:r>
              <a:rPr lang="en-US" altLang="ja-JP" sz="1500" b="0" i="0" dirty="0">
                <a:solidFill>
                  <a:srgbClr val="1F1F1F"/>
                </a:solidFill>
                <a:effectLst/>
                <a:latin typeface="Google Sans"/>
              </a:rPr>
              <a:t>(</a:t>
            </a:r>
            <a:r>
              <a:rPr lang="ja-JP" altLang="en-US" sz="1500" b="0" i="0" dirty="0">
                <a:solidFill>
                  <a:srgbClr val="1F1F1F"/>
                </a:solidFill>
                <a:effectLst/>
                <a:latin typeface="Google Sans"/>
              </a:rPr>
              <a:t>ウブデテアテ</a:t>
            </a:r>
            <a:r>
              <a:rPr lang="en-US" altLang="ja-JP" sz="1500" b="0" i="0" dirty="0">
                <a:solidFill>
                  <a:srgbClr val="1F1F1F"/>
                </a:solidFill>
                <a:effectLst/>
                <a:latin typeface="Google Sans"/>
              </a:rPr>
              <a:t>)</a:t>
            </a:r>
            <a:endParaRPr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77" name="Google Shape;1077;p39"/>
          <p:cNvSpPr txBox="1"/>
          <p:nvPr/>
        </p:nvSpPr>
        <p:spPr>
          <a:xfrm>
            <a:off x="2388964" y="882206"/>
            <a:ext cx="5872200" cy="378470"/>
          </a:xfrm>
          <a:prstGeom prst="rect">
            <a:avLst/>
          </a:prstGeom>
          <a:noFill/>
          <a:ln>
            <a:noFill/>
          </a:ln>
        </p:spPr>
        <p:txBody>
          <a:bodyPr spcFirstLastPara="1" wrap="square" lIns="0" tIns="9050" rIns="0" bIns="0" anchor="t" anchorCtr="0">
            <a:spAutoFit/>
          </a:bodyPr>
          <a:lstStyle/>
          <a:p>
            <a:pPr marL="0" marR="0" lvl="0" indent="0" algn="ctr" rtl="0">
              <a:lnSpc>
                <a:spcPct val="100000"/>
              </a:lnSpc>
              <a:spcBef>
                <a:spcPts val="0"/>
              </a:spcBef>
              <a:spcAft>
                <a:spcPts val="0"/>
              </a:spcAft>
              <a:buNone/>
            </a:pP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モデルの</a:t>
            </a:r>
            <a:r>
              <a:rPr lang="en-US" altLang="ja-JP"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AYUMI</a:t>
            </a: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さんを起用し、コラボ商品を中心に掲載。</a:t>
            </a:r>
            <a:endParaRPr lang="en-US" altLang="ja-JP"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None/>
            </a:pP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メディア内でブランドの持つ世界観を世界観を壊すことなく商品の撮影しています。</a:t>
            </a:r>
            <a:endParaRPr lang="en-US" alt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94" name="Google Shape;1094;p39"/>
          <p:cNvSpPr/>
          <p:nvPr/>
        </p:nvSpPr>
        <p:spPr>
          <a:xfrm>
            <a:off x="-2458" y="0"/>
            <a:ext cx="1619726" cy="5143500"/>
          </a:xfrm>
          <a:custGeom>
            <a:avLst/>
            <a:gdLst/>
            <a:ahLst/>
            <a:cxnLst/>
            <a:rect l="l" t="t" r="r" b="b"/>
            <a:pathLst>
              <a:path w="2159635" h="6858000" extrusionOk="0">
                <a:moveTo>
                  <a:pt x="2159508" y="0"/>
                </a:moveTo>
                <a:lnTo>
                  <a:pt x="0" y="0"/>
                </a:lnTo>
                <a:lnTo>
                  <a:pt x="0" y="6858000"/>
                </a:lnTo>
                <a:lnTo>
                  <a:pt x="2159508" y="6858000"/>
                </a:lnTo>
                <a:lnTo>
                  <a:pt x="2159508" y="0"/>
                </a:lnTo>
                <a:close/>
              </a:path>
            </a:pathLst>
          </a:custGeom>
          <a:solidFill>
            <a:srgbClr val="FF8427"/>
          </a:solidFill>
          <a:ln>
            <a:solidFill>
              <a:srgbClr val="FFC000"/>
            </a:solid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95" name="Google Shape;1095;p39"/>
          <p:cNvSpPr txBox="1"/>
          <p:nvPr/>
        </p:nvSpPr>
        <p:spPr>
          <a:xfrm>
            <a:off x="271575" y="199006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96" name="Google Shape;1096;p39"/>
          <p:cNvSpPr txBox="1"/>
          <p:nvPr/>
        </p:nvSpPr>
        <p:spPr>
          <a:xfrm>
            <a:off x="73959" y="2216145"/>
            <a:ext cx="1452282" cy="1148871"/>
          </a:xfrm>
          <a:prstGeom prst="rect">
            <a:avLst/>
          </a:prstGeom>
          <a:noFill/>
          <a:ln>
            <a:noFill/>
          </a:ln>
        </p:spPr>
        <p:txBody>
          <a:bodyPr spcFirstLastPara="1" wrap="square" lIns="0" tIns="10000" rIns="0" bIns="0" anchor="t" anchorCtr="0">
            <a:spAutoFit/>
          </a:bodyPr>
          <a:lstStyle/>
          <a:p>
            <a:pPr marL="0" marR="0" lvl="0" indent="0" algn="ctr" rtl="0">
              <a:lnSpc>
                <a:spcPct val="100000"/>
              </a:lnSpc>
              <a:spcBef>
                <a:spcPts val="0"/>
              </a:spcBef>
              <a:spcAft>
                <a:spcPts val="0"/>
              </a:spcAft>
              <a:buNone/>
            </a:pPr>
            <a:r>
              <a:rPr lang="ja" sz="15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広告事例</a:t>
            </a:r>
            <a:endParaRPr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1500" b="1"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rPr>
              <a:t>クライアント様ご指名のモデルを起用</a:t>
            </a:r>
            <a:endParaRPr sz="1500" b="1"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p:txBody>
      </p:sp>
      <p:sp>
        <p:nvSpPr>
          <p:cNvPr id="1097" name="Google Shape;1097;p39"/>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36</a:t>
            </a:fld>
            <a:endParaRPr/>
          </a:p>
        </p:txBody>
      </p:sp>
      <p:sp>
        <p:nvSpPr>
          <p:cNvPr id="11" name="テキスト ボックス 10">
            <a:extLst>
              <a:ext uri="{FF2B5EF4-FFF2-40B4-BE49-F238E27FC236}">
                <a16:creationId xmlns:a16="http://schemas.microsoft.com/office/drawing/2014/main" id="{EB15CA5A-0C2D-E2AD-EF8B-0A5AEC7237AA}"/>
              </a:ext>
            </a:extLst>
          </p:cNvPr>
          <p:cNvSpPr txBox="1"/>
          <p:nvPr/>
        </p:nvSpPr>
        <p:spPr>
          <a:xfrm>
            <a:off x="7980829" y="3502954"/>
            <a:ext cx="1109383" cy="400110"/>
          </a:xfrm>
          <a:prstGeom prst="rect">
            <a:avLst/>
          </a:prstGeom>
          <a:noFill/>
        </p:spPr>
        <p:txBody>
          <a:bodyPr wrap="square" rtlCol="0">
            <a:spAutoFit/>
          </a:bodyPr>
          <a:lstStyle/>
          <a:p>
            <a:r>
              <a:rPr kumimoji="1" lang="ja-JP" altLang="en-US" sz="1000" dirty="0"/>
              <a:t>▼事例</a:t>
            </a:r>
            <a:endParaRPr kumimoji="1" lang="en-US" altLang="ja-JP" sz="1000" dirty="0"/>
          </a:p>
          <a:p>
            <a:r>
              <a:rPr kumimoji="1" lang="en-US" altLang="ja-JP" sz="10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WPS</a:t>
            </a:r>
            <a:r>
              <a:rPr kumimoji="1" lang="ja-JP" altLang="en-US" sz="10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様</a:t>
            </a:r>
            <a:endParaRPr kumimoji="1" lang="en-US" altLang="ja-JP" sz="10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p:txBody>
      </p:sp>
      <p:pic>
        <p:nvPicPr>
          <p:cNvPr id="4" name="図 3">
            <a:extLst>
              <a:ext uri="{FF2B5EF4-FFF2-40B4-BE49-F238E27FC236}">
                <a16:creationId xmlns:a16="http://schemas.microsoft.com/office/drawing/2014/main" id="{1017523A-5C75-A8A2-6BA7-8D5B3B1916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34789" y="3970242"/>
            <a:ext cx="920951" cy="920951"/>
          </a:xfrm>
          <a:prstGeom prst="rect">
            <a:avLst/>
          </a:prstGeom>
        </p:spPr>
      </p:pic>
      <p:pic>
        <p:nvPicPr>
          <p:cNvPr id="6" name="図 5">
            <a:extLst>
              <a:ext uri="{FF2B5EF4-FFF2-40B4-BE49-F238E27FC236}">
                <a16:creationId xmlns:a16="http://schemas.microsoft.com/office/drawing/2014/main" id="{FCB7851F-F45A-F0EF-658C-B6F542A7C0E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53422" y="1573305"/>
            <a:ext cx="3404377" cy="2682689"/>
          </a:xfrm>
          <a:prstGeom prst="rect">
            <a:avLst/>
          </a:prstGeom>
        </p:spPr>
      </p:pic>
      <p:pic>
        <p:nvPicPr>
          <p:cNvPr id="9" name="図 8">
            <a:extLst>
              <a:ext uri="{FF2B5EF4-FFF2-40B4-BE49-F238E27FC236}">
                <a16:creationId xmlns:a16="http://schemas.microsoft.com/office/drawing/2014/main" id="{9BADEE30-4D88-FDCF-7DF6-75265345581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20870" y="3287805"/>
            <a:ext cx="2200753" cy="1694330"/>
          </a:xfrm>
          <a:prstGeom prst="rect">
            <a:avLst/>
          </a:prstGeom>
        </p:spPr>
      </p:pic>
      <p:pic>
        <p:nvPicPr>
          <p:cNvPr id="13" name="図 12">
            <a:extLst>
              <a:ext uri="{FF2B5EF4-FFF2-40B4-BE49-F238E27FC236}">
                <a16:creationId xmlns:a16="http://schemas.microsoft.com/office/drawing/2014/main" id="{306142CE-9622-3143-3114-0F33CF861FE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614145" y="1606924"/>
            <a:ext cx="2144807" cy="1640503"/>
          </a:xfrm>
          <a:prstGeom prst="rect">
            <a:avLst/>
          </a:prstGeom>
        </p:spPr>
      </p:pic>
    </p:spTree>
    <p:extLst>
      <p:ext uri="{BB962C8B-B14F-4D97-AF65-F5344CB8AC3E}">
        <p14:creationId xmlns:p14="http://schemas.microsoft.com/office/powerpoint/2010/main" val="3272396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2" name="Google Shape;982;p47"/>
          <p:cNvSpPr/>
          <p:nvPr/>
        </p:nvSpPr>
        <p:spPr>
          <a:xfrm>
            <a:off x="398909" y="555498"/>
            <a:ext cx="8346281" cy="230981"/>
          </a:xfrm>
          <a:custGeom>
            <a:avLst/>
            <a:gdLst/>
            <a:ahLst/>
            <a:cxnLst/>
            <a:rect l="l" t="t" r="r" b="b"/>
            <a:pathLst>
              <a:path w="11128375" h="307975" extrusionOk="0">
                <a:moveTo>
                  <a:pt x="11128248" y="0"/>
                </a:moveTo>
                <a:lnTo>
                  <a:pt x="0" y="0"/>
                </a:lnTo>
                <a:lnTo>
                  <a:pt x="0" y="307848"/>
                </a:lnTo>
                <a:lnTo>
                  <a:pt x="11128248" y="307848"/>
                </a:lnTo>
                <a:lnTo>
                  <a:pt x="11128248" y="0"/>
                </a:lnTo>
                <a:close/>
              </a:path>
            </a:pathLst>
          </a:custGeom>
          <a:solidFill>
            <a:srgbClr val="FFFFFF"/>
          </a:solidFill>
          <a:ln>
            <a:noFill/>
          </a:ln>
        </p:spPr>
        <p:txBody>
          <a:bodyPr spcFirstLastPara="1" wrap="square" lIns="0" tIns="0" rIns="0" bIns="0" anchor="t" anchorCtr="0">
            <a:noAutofit/>
          </a:bodyPr>
          <a:lstStyle/>
          <a:p>
            <a:pPr>
              <a:buSzPts val="1400"/>
            </a:pPr>
            <a:endParaRPr dirty="0">
              <a:latin typeface="游ゴシック" panose="020B0400000000000000" pitchFamily="50" charset="-128"/>
              <a:ea typeface="游ゴシック" panose="020B0400000000000000" pitchFamily="50" charset="-128"/>
            </a:endParaRPr>
          </a:p>
        </p:txBody>
      </p:sp>
      <p:sp>
        <p:nvSpPr>
          <p:cNvPr id="3" name="Google Shape;816;p27">
            <a:extLst>
              <a:ext uri="{FF2B5EF4-FFF2-40B4-BE49-F238E27FC236}">
                <a16:creationId xmlns:a16="http://schemas.microsoft.com/office/drawing/2014/main" id="{FED818C0-AC33-1662-FD70-04103C062E30}"/>
              </a:ext>
            </a:extLst>
          </p:cNvPr>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37</a:t>
            </a:fld>
            <a:endParaRPr dirty="0"/>
          </a:p>
        </p:txBody>
      </p:sp>
      <p:sp>
        <p:nvSpPr>
          <p:cNvPr id="11" name="Google Shape;1094;p39">
            <a:extLst>
              <a:ext uri="{FF2B5EF4-FFF2-40B4-BE49-F238E27FC236}">
                <a16:creationId xmlns:a16="http://schemas.microsoft.com/office/drawing/2014/main" id="{8C2EFC47-D794-743A-F692-12B45460AD86}"/>
              </a:ext>
            </a:extLst>
          </p:cNvPr>
          <p:cNvSpPr/>
          <p:nvPr/>
        </p:nvSpPr>
        <p:spPr>
          <a:xfrm>
            <a:off x="-2458" y="-55418"/>
            <a:ext cx="1619726" cy="5198918"/>
          </a:xfrm>
          <a:custGeom>
            <a:avLst/>
            <a:gdLst/>
            <a:ahLst/>
            <a:cxnLst/>
            <a:rect l="l" t="t" r="r" b="b"/>
            <a:pathLst>
              <a:path w="2159635" h="6858000" extrusionOk="0">
                <a:moveTo>
                  <a:pt x="2159508" y="0"/>
                </a:moveTo>
                <a:lnTo>
                  <a:pt x="0" y="0"/>
                </a:lnTo>
                <a:lnTo>
                  <a:pt x="0" y="6858000"/>
                </a:lnTo>
                <a:lnTo>
                  <a:pt x="2159508" y="6858000"/>
                </a:lnTo>
                <a:lnTo>
                  <a:pt x="2159508" y="0"/>
                </a:lnTo>
                <a:close/>
              </a:path>
            </a:pathLst>
          </a:custGeom>
          <a:solidFill>
            <a:srgbClr val="FF8427"/>
          </a:solidFill>
          <a:ln>
            <a:solidFill>
              <a:srgbClr val="FFC000"/>
            </a:solid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2" name="Google Shape;1095;p39">
            <a:extLst>
              <a:ext uri="{FF2B5EF4-FFF2-40B4-BE49-F238E27FC236}">
                <a16:creationId xmlns:a16="http://schemas.microsoft.com/office/drawing/2014/main" id="{2A342D69-A0C0-2A27-980C-746C8068EC2E}"/>
              </a:ext>
            </a:extLst>
          </p:cNvPr>
          <p:cNvSpPr txBox="1"/>
          <p:nvPr/>
        </p:nvSpPr>
        <p:spPr>
          <a:xfrm>
            <a:off x="271575" y="199006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3" name="Google Shape;1096;p39">
            <a:extLst>
              <a:ext uri="{FF2B5EF4-FFF2-40B4-BE49-F238E27FC236}">
                <a16:creationId xmlns:a16="http://schemas.microsoft.com/office/drawing/2014/main" id="{7FC85178-0F77-7998-A282-16215D9722E1}"/>
              </a:ext>
            </a:extLst>
          </p:cNvPr>
          <p:cNvSpPr txBox="1"/>
          <p:nvPr/>
        </p:nvSpPr>
        <p:spPr>
          <a:xfrm>
            <a:off x="232713" y="2216145"/>
            <a:ext cx="1164000" cy="1148871"/>
          </a:xfrm>
          <a:prstGeom prst="rect">
            <a:avLst/>
          </a:prstGeom>
          <a:noFill/>
          <a:ln>
            <a:noFill/>
          </a:ln>
        </p:spPr>
        <p:txBody>
          <a:bodyPr spcFirstLastPara="1" wrap="square" lIns="0" tIns="10000" rIns="0" bIns="0" anchor="t" anchorCtr="0">
            <a:spAutoFit/>
          </a:bodyPr>
          <a:lstStyle/>
          <a:p>
            <a:pPr marL="0" marR="0" lvl="0" indent="0" algn="ctr" rtl="0">
              <a:lnSpc>
                <a:spcPct val="100000"/>
              </a:lnSpc>
              <a:spcBef>
                <a:spcPts val="0"/>
              </a:spcBef>
              <a:spcAft>
                <a:spcPts val="0"/>
              </a:spcAft>
              <a:buNone/>
            </a:pPr>
            <a:r>
              <a:rPr lang="ja" sz="15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広告事例</a:t>
            </a:r>
            <a:endParaRPr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1500" b="1" dirty="0">
                <a:solidFill>
                  <a:schemeClr val="lt1"/>
                </a:solidFill>
                <a:latin typeface="游ゴシック" panose="020B0400000000000000" pitchFamily="50" charset="-128"/>
                <a:ea typeface="游ゴシック" panose="020B0400000000000000" pitchFamily="50" charset="-128"/>
                <a:cs typeface="MS Gothic"/>
                <a:sym typeface="MS Gothic"/>
              </a:rPr>
              <a:t>オウンド</a:t>
            </a:r>
            <a:endParaRPr lang="en-US" altLang="ja-JP" sz="1500" b="1" dirty="0">
              <a:solidFill>
                <a:schemeClr val="lt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1500" b="1"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rPr>
              <a:t>コンテンツ</a:t>
            </a:r>
            <a:endParaRPr lang="en-US" altLang="ja-JP" sz="1500" b="1"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1500" b="1" dirty="0">
                <a:solidFill>
                  <a:schemeClr val="lt1"/>
                </a:solidFill>
                <a:latin typeface="游ゴシック" panose="020B0400000000000000" pitchFamily="50" charset="-128"/>
                <a:ea typeface="游ゴシック" panose="020B0400000000000000" pitchFamily="50" charset="-128"/>
                <a:cs typeface="MS Gothic"/>
                <a:sym typeface="MS Gothic"/>
              </a:rPr>
              <a:t>納品</a:t>
            </a:r>
            <a:endParaRPr lang="en-US" altLang="ja-JP" sz="1500" b="1"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p:txBody>
      </p:sp>
      <p:grpSp>
        <p:nvGrpSpPr>
          <p:cNvPr id="25" name="グループ化 24">
            <a:extLst>
              <a:ext uri="{FF2B5EF4-FFF2-40B4-BE49-F238E27FC236}">
                <a16:creationId xmlns:a16="http://schemas.microsoft.com/office/drawing/2014/main" id="{D4E11153-2CC9-760C-237B-22BF38C133D5}"/>
              </a:ext>
            </a:extLst>
          </p:cNvPr>
          <p:cNvGrpSpPr/>
          <p:nvPr/>
        </p:nvGrpSpPr>
        <p:grpSpPr>
          <a:xfrm>
            <a:off x="3919819" y="1452294"/>
            <a:ext cx="1613646" cy="3493993"/>
            <a:chOff x="1707778" y="1445560"/>
            <a:chExt cx="1613646" cy="3493993"/>
          </a:xfrm>
        </p:grpSpPr>
        <p:grpSp>
          <p:nvGrpSpPr>
            <p:cNvPr id="22" name="グループ化 21">
              <a:extLst>
                <a:ext uri="{FF2B5EF4-FFF2-40B4-BE49-F238E27FC236}">
                  <a16:creationId xmlns:a16="http://schemas.microsoft.com/office/drawing/2014/main" id="{9F677AF2-9C38-9DD8-6218-A5429095A52F}"/>
                </a:ext>
              </a:extLst>
            </p:cNvPr>
            <p:cNvGrpSpPr/>
            <p:nvPr/>
          </p:nvGrpSpPr>
          <p:grpSpPr>
            <a:xfrm>
              <a:off x="1707778" y="1445560"/>
              <a:ext cx="1613646" cy="2252394"/>
              <a:chOff x="3301254" y="927848"/>
              <a:chExt cx="1613646" cy="2252394"/>
            </a:xfrm>
          </p:grpSpPr>
          <p:grpSp>
            <p:nvGrpSpPr>
              <p:cNvPr id="19" name="グループ化 18">
                <a:extLst>
                  <a:ext uri="{FF2B5EF4-FFF2-40B4-BE49-F238E27FC236}">
                    <a16:creationId xmlns:a16="http://schemas.microsoft.com/office/drawing/2014/main" id="{D53FC68C-B4D0-983C-2847-91BB9573775A}"/>
                  </a:ext>
                </a:extLst>
              </p:cNvPr>
              <p:cNvGrpSpPr/>
              <p:nvPr/>
            </p:nvGrpSpPr>
            <p:grpSpPr>
              <a:xfrm>
                <a:off x="3301254" y="1374214"/>
                <a:ext cx="1613646" cy="1806028"/>
                <a:chOff x="1633818" y="1535579"/>
                <a:chExt cx="1613646" cy="1806028"/>
              </a:xfrm>
            </p:grpSpPr>
            <p:pic>
              <p:nvPicPr>
                <p:cNvPr id="7" name="図 6">
                  <a:extLst>
                    <a:ext uri="{FF2B5EF4-FFF2-40B4-BE49-F238E27FC236}">
                      <a16:creationId xmlns:a16="http://schemas.microsoft.com/office/drawing/2014/main" id="{ECC69A2B-2303-A41E-BF68-A664345FB3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3818" y="1922942"/>
                  <a:ext cx="1613646" cy="1418665"/>
                </a:xfrm>
                <a:prstGeom prst="rect">
                  <a:avLst/>
                </a:prstGeom>
              </p:spPr>
            </p:pic>
            <p:pic>
              <p:nvPicPr>
                <p:cNvPr id="18" name="図 17">
                  <a:extLst>
                    <a:ext uri="{FF2B5EF4-FFF2-40B4-BE49-F238E27FC236}">
                      <a16:creationId xmlns:a16="http://schemas.microsoft.com/office/drawing/2014/main" id="{DD02081F-12A3-B203-5401-A909AD1EB2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8374" y="1535579"/>
                  <a:ext cx="1213597" cy="198718"/>
                </a:xfrm>
                <a:prstGeom prst="rect">
                  <a:avLst/>
                </a:prstGeom>
              </p:spPr>
            </p:pic>
          </p:grpSp>
          <p:pic>
            <p:nvPicPr>
              <p:cNvPr id="21" name="図 20">
                <a:extLst>
                  <a:ext uri="{FF2B5EF4-FFF2-40B4-BE49-F238E27FC236}">
                    <a16:creationId xmlns:a16="http://schemas.microsoft.com/office/drawing/2014/main" id="{97B5E7C2-5101-D9D9-D9D2-81F9940DA8A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35724" y="927848"/>
                <a:ext cx="1055594" cy="369793"/>
              </a:xfrm>
              <a:prstGeom prst="rect">
                <a:avLst/>
              </a:prstGeom>
            </p:spPr>
          </p:pic>
        </p:grpSp>
        <p:pic>
          <p:nvPicPr>
            <p:cNvPr id="28" name="図 27">
              <a:extLst>
                <a:ext uri="{FF2B5EF4-FFF2-40B4-BE49-F238E27FC236}">
                  <a16:creationId xmlns:a16="http://schemas.microsoft.com/office/drawing/2014/main" id="{A4D8BD64-91BF-B22D-4EA8-C29D1309F43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14499" y="3520888"/>
              <a:ext cx="1583499" cy="1418665"/>
            </a:xfrm>
            <a:prstGeom prst="rect">
              <a:avLst/>
            </a:prstGeom>
          </p:spPr>
        </p:pic>
      </p:grpSp>
      <p:grpSp>
        <p:nvGrpSpPr>
          <p:cNvPr id="34" name="グループ化 33">
            <a:extLst>
              <a:ext uri="{FF2B5EF4-FFF2-40B4-BE49-F238E27FC236}">
                <a16:creationId xmlns:a16="http://schemas.microsoft.com/office/drawing/2014/main" id="{B0233141-6257-43F3-19E8-8189404A0138}"/>
              </a:ext>
            </a:extLst>
          </p:cNvPr>
          <p:cNvGrpSpPr/>
          <p:nvPr/>
        </p:nvGrpSpPr>
        <p:grpSpPr>
          <a:xfrm>
            <a:off x="6205821" y="1539639"/>
            <a:ext cx="2541495" cy="3508192"/>
            <a:chOff x="5896535" y="1317752"/>
            <a:chExt cx="2541495" cy="3508192"/>
          </a:xfrm>
        </p:grpSpPr>
        <p:grpSp>
          <p:nvGrpSpPr>
            <p:cNvPr id="33" name="グループ化 32">
              <a:extLst>
                <a:ext uri="{FF2B5EF4-FFF2-40B4-BE49-F238E27FC236}">
                  <a16:creationId xmlns:a16="http://schemas.microsoft.com/office/drawing/2014/main" id="{5F5A480B-0B68-E825-B1AA-48C87E108578}"/>
                </a:ext>
              </a:extLst>
            </p:cNvPr>
            <p:cNvGrpSpPr/>
            <p:nvPr/>
          </p:nvGrpSpPr>
          <p:grpSpPr>
            <a:xfrm>
              <a:off x="5896535" y="1790835"/>
              <a:ext cx="2541495" cy="3035109"/>
              <a:chOff x="3765177" y="1858075"/>
              <a:chExt cx="2541495" cy="3035109"/>
            </a:xfrm>
          </p:grpSpPr>
          <p:sp>
            <p:nvSpPr>
              <p:cNvPr id="17" name="テキスト ボックス 16">
                <a:extLst>
                  <a:ext uri="{FF2B5EF4-FFF2-40B4-BE49-F238E27FC236}">
                    <a16:creationId xmlns:a16="http://schemas.microsoft.com/office/drawing/2014/main" id="{F7B9BBBD-B607-66D6-9E72-FBA805038584}"/>
                  </a:ext>
                </a:extLst>
              </p:cNvPr>
              <p:cNvSpPr txBox="1"/>
              <p:nvPr/>
            </p:nvSpPr>
            <p:spPr>
              <a:xfrm>
                <a:off x="5197289" y="1916198"/>
                <a:ext cx="1109383" cy="400110"/>
              </a:xfrm>
              <a:prstGeom prst="rect">
                <a:avLst/>
              </a:prstGeom>
              <a:noFill/>
            </p:spPr>
            <p:txBody>
              <a:bodyPr wrap="square" rtlCol="0">
                <a:spAutoFit/>
              </a:bodyPr>
              <a:lstStyle/>
              <a:p>
                <a:r>
                  <a:rPr kumimoji="1" lang="ja-JP" altLang="en-US" sz="1000" dirty="0"/>
                  <a:t>▼事例</a:t>
                </a:r>
                <a:endParaRPr kumimoji="1" lang="en-US" altLang="ja-JP" sz="1000" dirty="0"/>
              </a:p>
              <a:p>
                <a:r>
                  <a:rPr kumimoji="1" lang="ja-JP" altLang="en-US" sz="1000" b="1" dirty="0">
                    <a:solidFill>
                      <a:schemeClr val="tx1"/>
                    </a:solidFill>
                    <a:latin typeface="游ゴシック" panose="020B0400000000000000" pitchFamily="50" charset="-128"/>
                    <a:ea typeface="游ゴシック" panose="020B0400000000000000" pitchFamily="50" charset="-128"/>
                    <a:cs typeface="MS Gothic"/>
                    <a:sym typeface="MS Gothic"/>
                  </a:rPr>
                  <a:t>フェリシモ</a:t>
                </a:r>
                <a:r>
                  <a:rPr kumimoji="1" lang="ja-JP" altLang="en-US" sz="10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様</a:t>
                </a:r>
                <a:endParaRPr kumimoji="1" lang="en-US" altLang="ja-JP" sz="10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p:txBody>
          </p:sp>
          <p:pic>
            <p:nvPicPr>
              <p:cNvPr id="24" name="図 23">
                <a:extLst>
                  <a:ext uri="{FF2B5EF4-FFF2-40B4-BE49-F238E27FC236}">
                    <a16:creationId xmlns:a16="http://schemas.microsoft.com/office/drawing/2014/main" id="{30195214-10E7-BA39-7DD7-06F5A5C62ED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783935" y="1858075"/>
                <a:ext cx="1376487" cy="1354325"/>
              </a:xfrm>
              <a:prstGeom prst="rect">
                <a:avLst/>
              </a:prstGeom>
            </p:spPr>
          </p:pic>
          <p:pic>
            <p:nvPicPr>
              <p:cNvPr id="27" name="図 26">
                <a:extLst>
                  <a:ext uri="{FF2B5EF4-FFF2-40B4-BE49-F238E27FC236}">
                    <a16:creationId xmlns:a16="http://schemas.microsoft.com/office/drawing/2014/main" id="{6D421383-3783-81A9-30E6-0B7E7B962C9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65177" y="3260913"/>
                <a:ext cx="1385047" cy="1632271"/>
              </a:xfrm>
              <a:prstGeom prst="rect">
                <a:avLst/>
              </a:prstGeom>
            </p:spPr>
          </p:pic>
          <p:pic>
            <p:nvPicPr>
              <p:cNvPr id="30" name="図 29">
                <a:extLst>
                  <a:ext uri="{FF2B5EF4-FFF2-40B4-BE49-F238E27FC236}">
                    <a16:creationId xmlns:a16="http://schemas.microsoft.com/office/drawing/2014/main" id="{9ED26942-D238-BC76-4C4E-3C276E80823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99820" y="3601903"/>
                <a:ext cx="869244" cy="869244"/>
              </a:xfrm>
              <a:prstGeom prst="rect">
                <a:avLst/>
              </a:prstGeom>
            </p:spPr>
          </p:pic>
          <p:pic>
            <p:nvPicPr>
              <p:cNvPr id="32" name="図 31">
                <a:extLst>
                  <a:ext uri="{FF2B5EF4-FFF2-40B4-BE49-F238E27FC236}">
                    <a16:creationId xmlns:a16="http://schemas.microsoft.com/office/drawing/2014/main" id="{46000570-E3C9-5503-0595-1ED3370E0C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94638" y="2246127"/>
                <a:ext cx="826526" cy="826526"/>
              </a:xfrm>
              <a:prstGeom prst="rect">
                <a:avLst/>
              </a:prstGeom>
            </p:spPr>
          </p:pic>
        </p:grpSp>
        <p:pic>
          <p:nvPicPr>
            <p:cNvPr id="43" name="Google Shape;612;p21">
              <a:extLst>
                <a:ext uri="{FF2B5EF4-FFF2-40B4-BE49-F238E27FC236}">
                  <a16:creationId xmlns:a16="http://schemas.microsoft.com/office/drawing/2014/main" id="{6A114D22-6A91-2E6C-C0DB-151D9B0FE7E2}"/>
                </a:ext>
              </a:extLst>
            </p:cNvP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6501651" y="1317752"/>
              <a:ext cx="1176360" cy="304863"/>
            </a:xfrm>
            <a:prstGeom prst="rect">
              <a:avLst/>
            </a:prstGeom>
            <a:noFill/>
            <a:ln>
              <a:noFill/>
            </a:ln>
          </p:spPr>
        </p:pic>
      </p:grpSp>
      <p:sp>
        <p:nvSpPr>
          <p:cNvPr id="46" name="Google Shape;1076;p39">
            <a:extLst>
              <a:ext uri="{FF2B5EF4-FFF2-40B4-BE49-F238E27FC236}">
                <a16:creationId xmlns:a16="http://schemas.microsoft.com/office/drawing/2014/main" id="{9A5E06C7-92FE-025A-022E-4248EE776BA5}"/>
              </a:ext>
            </a:extLst>
          </p:cNvPr>
          <p:cNvSpPr txBox="1"/>
          <p:nvPr/>
        </p:nvSpPr>
        <p:spPr>
          <a:xfrm>
            <a:off x="1902760" y="178584"/>
            <a:ext cx="6985746" cy="717504"/>
          </a:xfrm>
          <a:prstGeom prst="rect">
            <a:avLst/>
          </a:prstGeom>
          <a:noFill/>
          <a:ln>
            <a:noFill/>
          </a:ln>
        </p:spPr>
        <p:txBody>
          <a:bodyPr spcFirstLastPara="1" wrap="square" lIns="0" tIns="9525" rIns="0" bIns="0" anchor="t" anchorCtr="0">
            <a:spAutoFit/>
          </a:bodyPr>
          <a:lstStyle/>
          <a:p>
            <a:pPr marL="609585" marR="0" lvl="0" indent="-596885" algn="ctr" rtl="0">
              <a:lnSpc>
                <a:spcPct val="100000"/>
              </a:lnSpc>
              <a:spcBef>
                <a:spcPts val="0"/>
              </a:spcBef>
              <a:spcAft>
                <a:spcPts val="0"/>
              </a:spcAft>
              <a:buNone/>
            </a:pPr>
            <a:r>
              <a:rPr lang="ja-JP" altLang="en-US" sz="1500" b="1" dirty="0">
                <a:solidFill>
                  <a:srgbClr val="FF0000"/>
                </a:solidFill>
                <a:latin typeface="游ゴシック" panose="020B0400000000000000" pitchFamily="50" charset="-128"/>
                <a:ea typeface="游ゴシック" panose="020B0400000000000000" pitchFamily="50" charset="-128"/>
                <a:cs typeface="MS Gothic"/>
                <a:sym typeface="MS Gothic"/>
              </a:rPr>
              <a:t>キャスティング＋オウンドメディア用オリジナルコンテンツ制作</a:t>
            </a:r>
            <a:r>
              <a:rPr lang="en-US" altLang="ja-JP" sz="1500" b="1" dirty="0">
                <a:solidFill>
                  <a:srgbClr val="FF0000"/>
                </a:solidFill>
                <a:latin typeface="游ゴシック" panose="020B0400000000000000" pitchFamily="50" charset="-128"/>
                <a:ea typeface="游ゴシック" panose="020B0400000000000000" pitchFamily="50" charset="-128"/>
                <a:cs typeface="MS Gothic"/>
                <a:sym typeface="MS Gothic"/>
              </a:rPr>
              <a:t>/</a:t>
            </a:r>
            <a:r>
              <a:rPr lang="ja-JP" altLang="en-US" sz="1500" b="1" dirty="0">
                <a:solidFill>
                  <a:srgbClr val="FF0000"/>
                </a:solidFill>
                <a:latin typeface="游ゴシック" panose="020B0400000000000000" pitchFamily="50" charset="-128"/>
                <a:ea typeface="游ゴシック" panose="020B0400000000000000" pitchFamily="50" charset="-128"/>
                <a:cs typeface="MS Gothic"/>
                <a:sym typeface="MS Gothic"/>
              </a:rPr>
              <a:t>納品</a:t>
            </a:r>
            <a:endParaRPr lang="en-US" altLang="ja-JP" sz="1500" b="1"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609585" marR="0" lvl="0" indent="-596885" algn="ctr" rtl="0">
              <a:lnSpc>
                <a:spcPct val="100000"/>
              </a:lnSpc>
              <a:spcBef>
                <a:spcPts val="0"/>
              </a:spcBef>
              <a:spcAft>
                <a:spcPts val="0"/>
              </a:spcAft>
              <a:buNone/>
            </a:pPr>
            <a:r>
              <a:rPr lang="ja-JP" altLang="en-US" sz="1500" b="1" dirty="0">
                <a:solidFill>
                  <a:srgbClr val="FF0000"/>
                </a:solidFill>
                <a:latin typeface="游ゴシック" panose="020B0400000000000000" pitchFamily="50" charset="-128"/>
                <a:ea typeface="游ゴシック" panose="020B0400000000000000" pitchFamily="50" charset="-128"/>
                <a:cs typeface="MS Gothic"/>
                <a:sym typeface="MS Gothic"/>
              </a:rPr>
              <a:t>＋オーディエンスデータ活用配信</a:t>
            </a:r>
            <a:endParaRPr lang="en-US" altLang="ja-JP" sz="1500" b="1"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609585" marR="0" lvl="0" indent="-596885" algn="ctr" rtl="0">
              <a:lnSpc>
                <a:spcPct val="100000"/>
              </a:lnSpc>
              <a:spcBef>
                <a:spcPts val="0"/>
              </a:spcBef>
              <a:spcAft>
                <a:spcPts val="0"/>
              </a:spcAft>
              <a:buNone/>
            </a:pPr>
            <a:r>
              <a:rPr lang="ja-JP" altLang="en-US" sz="1600" dirty="0">
                <a:solidFill>
                  <a:srgbClr val="1F1F1F"/>
                </a:solidFill>
                <a:latin typeface="Google Sans"/>
              </a:rPr>
              <a:t>フェリシモ</a:t>
            </a:r>
            <a:r>
              <a:rPr lang="ja" altLang="ja-JP" sz="1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様</a:t>
            </a:r>
            <a:r>
              <a:rPr lang="ja-JP" altLang="en-US" sz="1600" dirty="0">
                <a:solidFill>
                  <a:srgbClr val="1F1F1F"/>
                </a:solidFill>
                <a:latin typeface="Google Sans"/>
              </a:rPr>
              <a:t>（</a:t>
            </a:r>
            <a:r>
              <a:rPr lang="en-US" altLang="ja-JP" sz="1600" dirty="0">
                <a:solidFill>
                  <a:srgbClr val="1F1F1F"/>
                </a:solidFill>
                <a:latin typeface="Google Sans"/>
              </a:rPr>
              <a:t>Sunny clouds</a:t>
            </a:r>
            <a:r>
              <a:rPr lang="ja-JP" altLang="en-US" sz="1600" dirty="0">
                <a:solidFill>
                  <a:srgbClr val="1F1F1F"/>
                </a:solidFill>
                <a:latin typeface="Google Sans"/>
              </a:rPr>
              <a:t>）</a:t>
            </a:r>
            <a:endParaRPr lang="en-US" altLang="ja"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57" name="Google Shape;267;p30">
            <a:extLst>
              <a:ext uri="{FF2B5EF4-FFF2-40B4-BE49-F238E27FC236}">
                <a16:creationId xmlns:a16="http://schemas.microsoft.com/office/drawing/2014/main" id="{426D19F9-64EB-92FD-857E-3880F6A46244}"/>
              </a:ext>
            </a:extLst>
          </p:cNvPr>
          <p:cNvSpPr txBox="1"/>
          <p:nvPr/>
        </p:nvSpPr>
        <p:spPr>
          <a:xfrm>
            <a:off x="5912856" y="2019142"/>
            <a:ext cx="838500" cy="207900"/>
          </a:xfrm>
          <a:prstGeom prst="rect">
            <a:avLst/>
          </a:prstGeom>
          <a:solidFill>
            <a:schemeClr val="tx2">
              <a:lumMod val="50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 sz="750" b="1" dirty="0">
                <a:solidFill>
                  <a:schemeClr val="lt1"/>
                </a:solidFill>
                <a:latin typeface="Arial"/>
                <a:ea typeface="Arial"/>
                <a:cs typeface="Arial"/>
                <a:sym typeface="Arial"/>
              </a:rPr>
              <a:t>WEB転載</a:t>
            </a:r>
            <a:endParaRPr sz="750" dirty="0">
              <a:solidFill>
                <a:schemeClr val="lt1"/>
              </a:solidFill>
              <a:latin typeface="Arial"/>
              <a:ea typeface="Arial"/>
              <a:cs typeface="Arial"/>
              <a:sym typeface="Arial"/>
            </a:endParaRPr>
          </a:p>
        </p:txBody>
      </p:sp>
      <p:sp>
        <p:nvSpPr>
          <p:cNvPr id="59" name="Google Shape;267;p30">
            <a:extLst>
              <a:ext uri="{FF2B5EF4-FFF2-40B4-BE49-F238E27FC236}">
                <a16:creationId xmlns:a16="http://schemas.microsoft.com/office/drawing/2014/main" id="{78BE752C-95AE-6015-6332-6A2D4A6DA8F9}"/>
              </a:ext>
            </a:extLst>
          </p:cNvPr>
          <p:cNvSpPr txBox="1"/>
          <p:nvPr/>
        </p:nvSpPr>
        <p:spPr>
          <a:xfrm>
            <a:off x="3833045" y="2098211"/>
            <a:ext cx="866702" cy="323125"/>
          </a:xfrm>
          <a:prstGeom prst="rect">
            <a:avLst/>
          </a:prstGeom>
          <a:solidFill>
            <a:schemeClr val="tx2">
              <a:lumMod val="50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750" b="1" dirty="0">
                <a:solidFill>
                  <a:schemeClr val="lt1"/>
                </a:solidFill>
                <a:latin typeface="Arial"/>
                <a:ea typeface="Arial"/>
                <a:cs typeface="Arial"/>
                <a:sym typeface="Arial"/>
              </a:rPr>
              <a:t>オウンドサイトや</a:t>
            </a:r>
            <a:r>
              <a:rPr lang="en-US" altLang="ja-JP" sz="750" b="1" dirty="0">
                <a:solidFill>
                  <a:schemeClr val="lt1"/>
                </a:solidFill>
                <a:latin typeface="Arial"/>
                <a:ea typeface="Arial"/>
                <a:cs typeface="Arial"/>
                <a:sym typeface="Arial"/>
              </a:rPr>
              <a:t>SNS</a:t>
            </a:r>
            <a:endParaRPr sz="750" b="1" dirty="0">
              <a:solidFill>
                <a:schemeClr val="lt1"/>
              </a:solidFill>
              <a:latin typeface="Arial"/>
              <a:ea typeface="Arial"/>
              <a:cs typeface="Arial"/>
              <a:sym typeface="Arial"/>
            </a:endParaRPr>
          </a:p>
        </p:txBody>
      </p:sp>
      <p:grpSp>
        <p:nvGrpSpPr>
          <p:cNvPr id="56" name="グループ化 55">
            <a:extLst>
              <a:ext uri="{FF2B5EF4-FFF2-40B4-BE49-F238E27FC236}">
                <a16:creationId xmlns:a16="http://schemas.microsoft.com/office/drawing/2014/main" id="{29D62C19-A187-73E8-6466-47202387CCA9}"/>
              </a:ext>
            </a:extLst>
          </p:cNvPr>
          <p:cNvGrpSpPr/>
          <p:nvPr/>
        </p:nvGrpSpPr>
        <p:grpSpPr>
          <a:xfrm>
            <a:off x="1418663" y="1317822"/>
            <a:ext cx="2485414" cy="2256468"/>
            <a:chOff x="1418663" y="1317822"/>
            <a:chExt cx="2485414" cy="2256468"/>
          </a:xfrm>
        </p:grpSpPr>
        <p:grpSp>
          <p:nvGrpSpPr>
            <p:cNvPr id="45" name="グループ化 44">
              <a:extLst>
                <a:ext uri="{FF2B5EF4-FFF2-40B4-BE49-F238E27FC236}">
                  <a16:creationId xmlns:a16="http://schemas.microsoft.com/office/drawing/2014/main" id="{1CC6E9F3-4620-BA22-DD26-67FD55614BE7}"/>
                </a:ext>
              </a:extLst>
            </p:cNvPr>
            <p:cNvGrpSpPr/>
            <p:nvPr/>
          </p:nvGrpSpPr>
          <p:grpSpPr>
            <a:xfrm>
              <a:off x="1418663" y="1317822"/>
              <a:ext cx="2485414" cy="2256468"/>
              <a:chOff x="1418663" y="1317822"/>
              <a:chExt cx="2485414" cy="2256468"/>
            </a:xfrm>
          </p:grpSpPr>
          <p:grpSp>
            <p:nvGrpSpPr>
              <p:cNvPr id="35" name="グループ化 34">
                <a:extLst>
                  <a:ext uri="{FF2B5EF4-FFF2-40B4-BE49-F238E27FC236}">
                    <a16:creationId xmlns:a16="http://schemas.microsoft.com/office/drawing/2014/main" id="{E409FE9E-EB29-3943-BCA3-DE7484EFCA63}"/>
                  </a:ext>
                </a:extLst>
              </p:cNvPr>
              <p:cNvGrpSpPr/>
              <p:nvPr/>
            </p:nvGrpSpPr>
            <p:grpSpPr>
              <a:xfrm>
                <a:off x="1418663" y="2445784"/>
                <a:ext cx="2485414" cy="1128506"/>
                <a:chOff x="1418663" y="2902983"/>
                <a:chExt cx="2485414" cy="1128506"/>
              </a:xfrm>
            </p:grpSpPr>
            <p:pic>
              <p:nvPicPr>
                <p:cNvPr id="39" name="Google Shape;604;p21">
                  <a:extLst>
                    <a:ext uri="{FF2B5EF4-FFF2-40B4-BE49-F238E27FC236}">
                      <a16:creationId xmlns:a16="http://schemas.microsoft.com/office/drawing/2014/main" id="{6C40D088-4C9E-5003-26E9-3F6B88794642}"/>
                    </a:ext>
                  </a:extLst>
                </p:cNvPr>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2791706" y="3264572"/>
                  <a:ext cx="385191" cy="385191"/>
                </a:xfrm>
                <a:prstGeom prst="rect">
                  <a:avLst/>
                </a:prstGeom>
                <a:noFill/>
                <a:ln>
                  <a:noFill/>
                </a:ln>
              </p:spPr>
            </p:pic>
            <p:pic>
              <p:nvPicPr>
                <p:cNvPr id="41" name="Google Shape;612;p21">
                  <a:extLst>
                    <a:ext uri="{FF2B5EF4-FFF2-40B4-BE49-F238E27FC236}">
                      <a16:creationId xmlns:a16="http://schemas.microsoft.com/office/drawing/2014/main" id="{1E65A52D-110B-6EDA-3B47-3D5BA289A22D}"/>
                    </a:ext>
                  </a:extLst>
                </p:cNvP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415983" y="2902983"/>
                  <a:ext cx="1176360" cy="304863"/>
                </a:xfrm>
                <a:prstGeom prst="rect">
                  <a:avLst/>
                </a:prstGeom>
                <a:noFill/>
                <a:ln>
                  <a:noFill/>
                </a:ln>
              </p:spPr>
            </p:pic>
            <p:sp>
              <p:nvSpPr>
                <p:cNvPr id="42" name="テキスト ボックス 41">
                  <a:extLst>
                    <a:ext uri="{FF2B5EF4-FFF2-40B4-BE49-F238E27FC236}">
                      <a16:creationId xmlns:a16="http://schemas.microsoft.com/office/drawing/2014/main" id="{E1816294-BBBD-C245-B904-5FF940B5DA03}"/>
                    </a:ext>
                  </a:extLst>
                </p:cNvPr>
                <p:cNvSpPr txBox="1"/>
                <p:nvPr/>
              </p:nvSpPr>
              <p:spPr>
                <a:xfrm>
                  <a:off x="1418663" y="3754490"/>
                  <a:ext cx="2485414" cy="276999"/>
                </a:xfrm>
                <a:prstGeom prst="rect">
                  <a:avLst/>
                </a:prstGeom>
                <a:noFill/>
              </p:spPr>
              <p:txBody>
                <a:bodyPr wrap="square">
                  <a:spAutoFit/>
                </a:bodyPr>
                <a:lstStyle/>
                <a:p>
                  <a:pPr marL="888978" marR="0" lvl="0" indent="0" algn="l" rtl="0">
                    <a:lnSpc>
                      <a:spcPct val="100000"/>
                    </a:lnSpc>
                    <a:spcBef>
                      <a:spcPts val="0"/>
                    </a:spcBef>
                    <a:spcAft>
                      <a:spcPts val="0"/>
                    </a:spcAft>
                    <a:buNone/>
                  </a:pPr>
                  <a:r>
                    <a:rPr lang="ja-JP" altLang="en-US"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暮らしとおしゃれの編集室の</a:t>
                  </a:r>
                </a:p>
                <a:p>
                  <a:pPr marL="888978" marR="0" lvl="0" indent="0" algn="l" rtl="0">
                    <a:lnSpc>
                      <a:spcPct val="100000"/>
                    </a:lnSpc>
                    <a:spcBef>
                      <a:spcPts val="0"/>
                    </a:spcBef>
                    <a:spcAft>
                      <a:spcPts val="0"/>
                    </a:spcAft>
                    <a:buNone/>
                  </a:pPr>
                  <a:r>
                    <a:rPr lang="en-US" altLang="ja-JP"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WEB</a:t>
                  </a:r>
                  <a:r>
                    <a:rPr lang="ja-JP" altLang="en-US"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閲覧データを組み合わせ拡張配信</a:t>
                  </a:r>
                </a:p>
              </p:txBody>
            </p:sp>
          </p:grpSp>
          <p:pic>
            <p:nvPicPr>
              <p:cNvPr id="44" name="図 43">
                <a:extLst>
                  <a:ext uri="{FF2B5EF4-FFF2-40B4-BE49-F238E27FC236}">
                    <a16:creationId xmlns:a16="http://schemas.microsoft.com/office/drawing/2014/main" id="{CF93ABFA-5CE8-4CCC-BEF2-CE3B5BE331A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2581833" y="1317822"/>
                <a:ext cx="847164" cy="894230"/>
              </a:xfrm>
              <a:prstGeom prst="rect">
                <a:avLst/>
              </a:prstGeom>
            </p:spPr>
          </p:pic>
        </p:grpSp>
        <p:sp>
          <p:nvSpPr>
            <p:cNvPr id="62" name="Shape 2855">
              <a:extLst>
                <a:ext uri="{FF2B5EF4-FFF2-40B4-BE49-F238E27FC236}">
                  <a16:creationId xmlns:a16="http://schemas.microsoft.com/office/drawing/2014/main" id="{0E2DD31C-7C22-402E-7B21-C8E1672E3824}"/>
                </a:ext>
              </a:extLst>
            </p:cNvPr>
            <p:cNvSpPr/>
            <p:nvPr/>
          </p:nvSpPr>
          <p:spPr>
            <a:xfrm>
              <a:off x="3341594" y="2698359"/>
              <a:ext cx="513141" cy="626028"/>
            </a:xfrm>
            <a:custGeom>
              <a:avLst/>
              <a:gdLst/>
              <a:ahLst/>
              <a:cxnLst>
                <a:cxn ang="0">
                  <a:pos x="wd2" y="hd2"/>
                </a:cxn>
                <a:cxn ang="5400000">
                  <a:pos x="wd2" y="hd2"/>
                </a:cxn>
                <a:cxn ang="10800000">
                  <a:pos x="wd2" y="hd2"/>
                </a:cxn>
                <a:cxn ang="16200000">
                  <a:pos x="wd2" y="hd2"/>
                </a:cxn>
              </a:cxnLst>
              <a:rect l="0" t="0" r="r" b="b"/>
              <a:pathLst>
                <a:path w="21600" h="21600" extrusionOk="0">
                  <a:moveTo>
                    <a:pt x="18907" y="20616"/>
                  </a:moveTo>
                  <a:cubicBezTo>
                    <a:pt x="18012" y="20616"/>
                    <a:pt x="17287" y="19956"/>
                    <a:pt x="17287" y="19143"/>
                  </a:cubicBezTo>
                  <a:cubicBezTo>
                    <a:pt x="17287" y="18329"/>
                    <a:pt x="18012" y="17669"/>
                    <a:pt x="18907" y="17669"/>
                  </a:cubicBezTo>
                  <a:cubicBezTo>
                    <a:pt x="19802" y="17669"/>
                    <a:pt x="20527" y="18329"/>
                    <a:pt x="20527" y="19143"/>
                  </a:cubicBezTo>
                  <a:cubicBezTo>
                    <a:pt x="20527" y="19956"/>
                    <a:pt x="19802" y="20616"/>
                    <a:pt x="18907" y="20616"/>
                  </a:cubicBezTo>
                  <a:moveTo>
                    <a:pt x="2703" y="12269"/>
                  </a:moveTo>
                  <a:cubicBezTo>
                    <a:pt x="1808" y="12269"/>
                    <a:pt x="1082" y="11609"/>
                    <a:pt x="1082" y="10795"/>
                  </a:cubicBezTo>
                  <a:cubicBezTo>
                    <a:pt x="1082" y="9981"/>
                    <a:pt x="1808" y="9322"/>
                    <a:pt x="2703" y="9322"/>
                  </a:cubicBezTo>
                  <a:cubicBezTo>
                    <a:pt x="3598" y="9322"/>
                    <a:pt x="4323" y="9981"/>
                    <a:pt x="4323" y="10795"/>
                  </a:cubicBezTo>
                  <a:cubicBezTo>
                    <a:pt x="4323" y="11609"/>
                    <a:pt x="3598" y="12269"/>
                    <a:pt x="2703" y="12269"/>
                  </a:cubicBezTo>
                  <a:moveTo>
                    <a:pt x="18907" y="975"/>
                  </a:moveTo>
                  <a:cubicBezTo>
                    <a:pt x="19802" y="975"/>
                    <a:pt x="20527" y="1634"/>
                    <a:pt x="20527" y="2448"/>
                  </a:cubicBezTo>
                  <a:cubicBezTo>
                    <a:pt x="20527" y="3262"/>
                    <a:pt x="19802" y="3921"/>
                    <a:pt x="18907" y="3921"/>
                  </a:cubicBezTo>
                  <a:cubicBezTo>
                    <a:pt x="18012" y="3921"/>
                    <a:pt x="17287" y="3262"/>
                    <a:pt x="17287" y="2448"/>
                  </a:cubicBezTo>
                  <a:cubicBezTo>
                    <a:pt x="17287" y="1634"/>
                    <a:pt x="18012" y="975"/>
                    <a:pt x="18907" y="975"/>
                  </a:cubicBezTo>
                  <a:moveTo>
                    <a:pt x="18902" y="16695"/>
                  </a:moveTo>
                  <a:cubicBezTo>
                    <a:pt x="18092" y="16695"/>
                    <a:pt x="17374" y="17026"/>
                    <a:pt x="16879" y="17540"/>
                  </a:cubicBezTo>
                  <a:lnTo>
                    <a:pt x="5253" y="11551"/>
                  </a:lnTo>
                  <a:cubicBezTo>
                    <a:pt x="5338" y="11314"/>
                    <a:pt x="5396" y="11064"/>
                    <a:pt x="5396" y="10800"/>
                  </a:cubicBezTo>
                  <a:cubicBezTo>
                    <a:pt x="5396" y="10536"/>
                    <a:pt x="5338" y="10286"/>
                    <a:pt x="5253" y="10048"/>
                  </a:cubicBezTo>
                  <a:lnTo>
                    <a:pt x="16879" y="4059"/>
                  </a:lnTo>
                  <a:cubicBezTo>
                    <a:pt x="17373" y="4574"/>
                    <a:pt x="18092" y="4905"/>
                    <a:pt x="18902" y="4905"/>
                  </a:cubicBezTo>
                  <a:cubicBezTo>
                    <a:pt x="20392" y="4905"/>
                    <a:pt x="21600" y="3807"/>
                    <a:pt x="21600" y="2452"/>
                  </a:cubicBezTo>
                  <a:cubicBezTo>
                    <a:pt x="21600" y="1098"/>
                    <a:pt x="20392" y="0"/>
                    <a:pt x="18902" y="0"/>
                  </a:cubicBezTo>
                  <a:cubicBezTo>
                    <a:pt x="17412" y="0"/>
                    <a:pt x="16204" y="1098"/>
                    <a:pt x="16204" y="2452"/>
                  </a:cubicBezTo>
                  <a:cubicBezTo>
                    <a:pt x="16204" y="2716"/>
                    <a:pt x="16262" y="2966"/>
                    <a:pt x="16347" y="3204"/>
                  </a:cubicBezTo>
                  <a:lnTo>
                    <a:pt x="4722" y="9193"/>
                  </a:lnTo>
                  <a:cubicBezTo>
                    <a:pt x="4227" y="8679"/>
                    <a:pt x="3509" y="8347"/>
                    <a:pt x="2698" y="8347"/>
                  </a:cubicBezTo>
                  <a:cubicBezTo>
                    <a:pt x="1208" y="8347"/>
                    <a:pt x="0" y="9445"/>
                    <a:pt x="0" y="10800"/>
                  </a:cubicBezTo>
                  <a:cubicBezTo>
                    <a:pt x="0" y="12155"/>
                    <a:pt x="1208" y="13253"/>
                    <a:pt x="2698" y="13253"/>
                  </a:cubicBezTo>
                  <a:cubicBezTo>
                    <a:pt x="3509" y="13253"/>
                    <a:pt x="4227" y="12921"/>
                    <a:pt x="4722" y="12406"/>
                  </a:cubicBezTo>
                  <a:lnTo>
                    <a:pt x="16347" y="18395"/>
                  </a:lnTo>
                  <a:cubicBezTo>
                    <a:pt x="16262" y="18633"/>
                    <a:pt x="16204" y="18883"/>
                    <a:pt x="16204" y="19147"/>
                  </a:cubicBezTo>
                  <a:cubicBezTo>
                    <a:pt x="16204" y="20502"/>
                    <a:pt x="17412" y="21600"/>
                    <a:pt x="18902" y="21600"/>
                  </a:cubicBezTo>
                  <a:cubicBezTo>
                    <a:pt x="20392" y="21600"/>
                    <a:pt x="21600" y="20502"/>
                    <a:pt x="21600" y="19147"/>
                  </a:cubicBezTo>
                  <a:cubicBezTo>
                    <a:pt x="21600" y="17792"/>
                    <a:pt x="20392" y="16695"/>
                    <a:pt x="18902" y="16695"/>
                  </a:cubicBezTo>
                </a:path>
              </a:pathLst>
            </a:custGeom>
            <a:solidFill>
              <a:srgbClr val="53585F"/>
            </a:solidFill>
            <a:ln w="12700">
              <a:miter lim="400000"/>
            </a:ln>
          </p:spPr>
          <p:txBody>
            <a:bodyPr lIns="31504" tIns="31504" rIns="31504" bIns="31504" anchor="ctr"/>
            <a:lstStyle/>
            <a:p>
              <a:pPr defTabSz="37801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80">
                <a:latin typeface="+mn-ea"/>
              </a:endParaRPr>
            </a:p>
          </p:txBody>
        </p:sp>
      </p:grpSp>
      <p:sp>
        <p:nvSpPr>
          <p:cNvPr id="63" name="Google Shape;267;p30">
            <a:extLst>
              <a:ext uri="{FF2B5EF4-FFF2-40B4-BE49-F238E27FC236}">
                <a16:creationId xmlns:a16="http://schemas.microsoft.com/office/drawing/2014/main" id="{3515F046-79FF-02B7-1717-A657D73696A2}"/>
              </a:ext>
            </a:extLst>
          </p:cNvPr>
          <p:cNvSpPr txBox="1"/>
          <p:nvPr/>
        </p:nvSpPr>
        <p:spPr>
          <a:xfrm>
            <a:off x="1882588" y="2095971"/>
            <a:ext cx="1459006" cy="323125"/>
          </a:xfrm>
          <a:prstGeom prst="rect">
            <a:avLst/>
          </a:prstGeom>
          <a:solidFill>
            <a:schemeClr val="tx2">
              <a:lumMod val="50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750" b="1" dirty="0">
                <a:solidFill>
                  <a:schemeClr val="lt1"/>
                </a:solidFill>
                <a:latin typeface="Arial"/>
                <a:ea typeface="Arial"/>
                <a:cs typeface="Arial"/>
                <a:sym typeface="Arial"/>
              </a:rPr>
              <a:t>暮らしとおしゃれ</a:t>
            </a:r>
            <a:endParaRPr lang="en-US" altLang="ja-JP" sz="750" b="1" dirty="0">
              <a:solidFill>
                <a:schemeClr val="lt1"/>
              </a:solidFill>
              <a:latin typeface="Arial"/>
              <a:ea typeface="Arial"/>
              <a:cs typeface="Arial"/>
              <a:sym typeface="Arial"/>
            </a:endParaRPr>
          </a:p>
          <a:p>
            <a:pPr marL="0" marR="0" lvl="0" indent="0" algn="ctr" rtl="0">
              <a:spcBef>
                <a:spcPts val="0"/>
              </a:spcBef>
              <a:spcAft>
                <a:spcPts val="0"/>
              </a:spcAft>
              <a:buNone/>
            </a:pPr>
            <a:r>
              <a:rPr lang="ja-JP" altLang="en-US" sz="750" b="1" dirty="0">
                <a:solidFill>
                  <a:schemeClr val="lt1"/>
                </a:solidFill>
                <a:latin typeface="Arial"/>
                <a:ea typeface="Arial"/>
                <a:cs typeface="Arial"/>
                <a:sym typeface="Arial"/>
              </a:rPr>
              <a:t>オーディエンスデータ活用</a:t>
            </a:r>
            <a:endParaRPr sz="750" b="1" dirty="0">
              <a:solidFill>
                <a:schemeClr val="lt1"/>
              </a:solidFill>
              <a:latin typeface="Arial"/>
              <a:ea typeface="Arial"/>
              <a:cs typeface="Arial"/>
              <a:sym typeface="Arial"/>
            </a:endParaRPr>
          </a:p>
        </p:txBody>
      </p:sp>
      <p:sp>
        <p:nvSpPr>
          <p:cNvPr id="36" name="Google Shape;1077;p39">
            <a:extLst>
              <a:ext uri="{FF2B5EF4-FFF2-40B4-BE49-F238E27FC236}">
                <a16:creationId xmlns:a16="http://schemas.microsoft.com/office/drawing/2014/main" id="{388DA95A-9FFB-D345-3625-5F7B23BB9F01}"/>
              </a:ext>
            </a:extLst>
          </p:cNvPr>
          <p:cNvSpPr txBox="1"/>
          <p:nvPr/>
        </p:nvSpPr>
        <p:spPr>
          <a:xfrm>
            <a:off x="2144806" y="882206"/>
            <a:ext cx="6629400" cy="563136"/>
          </a:xfrm>
          <a:prstGeom prst="rect">
            <a:avLst/>
          </a:prstGeom>
          <a:noFill/>
          <a:ln>
            <a:noFill/>
          </a:ln>
        </p:spPr>
        <p:txBody>
          <a:bodyPr spcFirstLastPara="1" wrap="square" lIns="0" tIns="9050" rIns="0" bIns="0" anchor="t" anchorCtr="0">
            <a:spAutoFit/>
          </a:bodyPr>
          <a:lstStyle/>
          <a:p>
            <a:pPr marL="0" marR="0" lvl="0" indent="0" algn="ctr" rtl="0">
              <a:lnSpc>
                <a:spcPct val="100000"/>
              </a:lnSpc>
              <a:spcBef>
                <a:spcPts val="0"/>
              </a:spcBef>
              <a:spcAft>
                <a:spcPts val="0"/>
              </a:spcAft>
              <a:buNone/>
            </a:pP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アサインを</a:t>
            </a:r>
            <a:r>
              <a:rPr lang="ja-JP" altLang="en-US" sz="1200" dirty="0">
                <a:latin typeface="游ゴシック" panose="020B0400000000000000" pitchFamily="50" charset="-128"/>
                <a:ea typeface="游ゴシック" panose="020B0400000000000000" pitchFamily="50" charset="-128"/>
                <a:cs typeface="MS Gothic"/>
                <a:sym typeface="MS Gothic"/>
              </a:rPr>
              <a:t>して</a:t>
            </a: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オウンドサイトやインスタグラムに掲載するためのコンテンツ制作</a:t>
            </a:r>
            <a:r>
              <a:rPr lang="en-US" altLang="ja-JP"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1200" dirty="0">
                <a:latin typeface="游ゴシック" panose="020B0400000000000000" pitchFamily="50" charset="-128"/>
                <a:ea typeface="游ゴシック" panose="020B0400000000000000" pitchFamily="50" charset="-128"/>
                <a:cs typeface="MS Gothic"/>
                <a:sym typeface="MS Gothic"/>
              </a:rPr>
              <a:t>納品。</a:t>
            </a:r>
            <a:endParaRPr lang="en-US" altLang="ja-JP" sz="1200" dirty="0">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None/>
            </a:pPr>
            <a:r>
              <a:rPr lang="en-US" altLang="ja-JP" sz="1200"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1200" dirty="0">
                <a:solidFill>
                  <a:schemeClr val="tx1"/>
                </a:solidFill>
                <a:latin typeface="游ゴシック" panose="020B0400000000000000" pitchFamily="50" charset="-128"/>
                <a:ea typeface="游ゴシック" panose="020B0400000000000000" pitchFamily="50" charset="-128"/>
                <a:cs typeface="MS Gothic"/>
                <a:sym typeface="MS Gothic"/>
              </a:rPr>
              <a:t>暮らしとおしゃれの編集室</a:t>
            </a:r>
            <a:r>
              <a:rPr lang="en-US" altLang="ja-JP" sz="1200"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1200" dirty="0">
                <a:solidFill>
                  <a:schemeClr val="tx1"/>
                </a:solidFill>
                <a:latin typeface="游ゴシック" panose="020B0400000000000000" pitchFamily="50" charset="-128"/>
                <a:ea typeface="游ゴシック" panose="020B0400000000000000" pitchFamily="50" charset="-128"/>
                <a:cs typeface="MS Gothic"/>
                <a:sym typeface="MS Gothic"/>
              </a:rPr>
              <a:t>からの誘導記事を制作。また弊社保有のオーディエンスデータを活用した広告運用でオウンドサイトへ新規読者獲得誘導に寄与しています。</a:t>
            </a:r>
            <a:endParaRPr sz="12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p:txBody>
      </p:sp>
      <p:cxnSp>
        <p:nvCxnSpPr>
          <p:cNvPr id="5" name="直線矢印コネクタ 4">
            <a:extLst>
              <a:ext uri="{FF2B5EF4-FFF2-40B4-BE49-F238E27FC236}">
                <a16:creationId xmlns:a16="http://schemas.microsoft.com/office/drawing/2014/main" id="{D3729FE2-EB57-CD27-54C9-6E90AFF3AB53}"/>
              </a:ext>
            </a:extLst>
          </p:cNvPr>
          <p:cNvCxnSpPr/>
          <p:nvPr/>
        </p:nvCxnSpPr>
        <p:spPr>
          <a:xfrm flipH="1">
            <a:off x="5533465" y="2938179"/>
            <a:ext cx="5244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69159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39"/>
          <p:cNvSpPr txBox="1"/>
          <p:nvPr/>
        </p:nvSpPr>
        <p:spPr>
          <a:xfrm>
            <a:off x="267309" y="210436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75" name="Google Shape;1075;p39"/>
          <p:cNvSpPr txBox="1"/>
          <p:nvPr/>
        </p:nvSpPr>
        <p:spPr>
          <a:xfrm>
            <a:off x="324459" y="2330864"/>
            <a:ext cx="973500" cy="687206"/>
          </a:xfrm>
          <a:prstGeom prst="rect">
            <a:avLst/>
          </a:prstGeom>
          <a:noFill/>
          <a:ln>
            <a:noFill/>
          </a:ln>
        </p:spPr>
        <p:txBody>
          <a:bodyPr spcFirstLastPara="1" wrap="square" lIns="0" tIns="10000" rIns="0" bIns="0" anchor="t" anchorCtr="0">
            <a:spAutoFit/>
          </a:bodyPr>
          <a:lstStyle/>
          <a:p>
            <a:pPr marL="101597" marR="0" lvl="0" indent="0" algn="l" rtl="0">
              <a:lnSpc>
                <a:spcPct val="100000"/>
              </a:lnSpc>
              <a:spcBef>
                <a:spcPts val="0"/>
              </a:spcBef>
              <a:spcAft>
                <a:spcPts val="0"/>
              </a:spcAft>
              <a:buNone/>
            </a:pPr>
            <a:r>
              <a:rPr lang="ja" sz="15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広告事例</a:t>
            </a:r>
            <a:endParaRPr sz="1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ja" sz="15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ご自宅撮影</a:t>
            </a:r>
            <a:endParaRPr sz="1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76" name="Google Shape;1076;p39"/>
          <p:cNvSpPr txBox="1"/>
          <p:nvPr/>
        </p:nvSpPr>
        <p:spPr>
          <a:xfrm>
            <a:off x="1835727" y="259272"/>
            <a:ext cx="6996545" cy="486672"/>
          </a:xfrm>
          <a:prstGeom prst="rect">
            <a:avLst/>
          </a:prstGeom>
          <a:noFill/>
          <a:ln>
            <a:noFill/>
          </a:ln>
        </p:spPr>
        <p:txBody>
          <a:bodyPr spcFirstLastPara="1" wrap="square" lIns="0" tIns="9525" rIns="0" bIns="0" anchor="t" anchorCtr="0">
            <a:spAutoFit/>
          </a:bodyPr>
          <a:lstStyle/>
          <a:p>
            <a:pPr marL="609585" marR="0" lvl="0" indent="-596885" algn="ctr" rtl="0">
              <a:lnSpc>
                <a:spcPct val="100000"/>
              </a:lnSpc>
              <a:spcBef>
                <a:spcPts val="0"/>
              </a:spcBef>
              <a:spcAft>
                <a:spcPts val="0"/>
              </a:spcAft>
              <a:buNone/>
            </a:pPr>
            <a:r>
              <a:rPr lang="ja-JP" altLang="en-US" sz="1500" b="1" dirty="0">
                <a:solidFill>
                  <a:srgbClr val="FF0000"/>
                </a:solidFill>
                <a:latin typeface="游ゴシック" panose="020B0400000000000000" pitchFamily="50" charset="-128"/>
                <a:ea typeface="游ゴシック" panose="020B0400000000000000" pitchFamily="50" charset="-128"/>
                <a:cs typeface="MS Gothic"/>
                <a:sym typeface="MS Gothic"/>
              </a:rPr>
              <a:t>キャスティング＋インスタマガジン制作＋店舗連動展示</a:t>
            </a:r>
            <a:endParaRPr lang="en-US" altLang="ja-JP" sz="1500" b="1"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609585" marR="0" lvl="0" indent="-596885" algn="ctr" rtl="0">
              <a:lnSpc>
                <a:spcPct val="100000"/>
              </a:lnSpc>
              <a:spcBef>
                <a:spcPts val="0"/>
              </a:spcBef>
              <a:spcAft>
                <a:spcPts val="0"/>
              </a:spcAft>
              <a:buNone/>
            </a:pPr>
            <a:r>
              <a:rPr lang="ja-JP" altLang="en-US" sz="1600" b="1" u="none" strike="noStrike" cap="none" dirty="0">
                <a:solidFill>
                  <a:srgbClr val="1F1F1F"/>
                </a:solidFill>
                <a:latin typeface="Google Sans"/>
                <a:ea typeface="游ゴシック" panose="020B0400000000000000" pitchFamily="50" charset="-128"/>
                <a:cs typeface="MS Gothic"/>
                <a:sym typeface="MS Gothic"/>
              </a:rPr>
              <a:t>北千住ルミネ</a:t>
            </a:r>
            <a:r>
              <a:rPr lang="ja"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様</a:t>
            </a:r>
            <a:endParaRPr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77" name="Google Shape;1077;p39"/>
          <p:cNvSpPr txBox="1"/>
          <p:nvPr/>
        </p:nvSpPr>
        <p:spPr>
          <a:xfrm>
            <a:off x="1754841" y="882206"/>
            <a:ext cx="7174006" cy="686247"/>
          </a:xfrm>
          <a:prstGeom prst="rect">
            <a:avLst/>
          </a:prstGeom>
          <a:noFill/>
          <a:ln>
            <a:noFill/>
          </a:ln>
        </p:spPr>
        <p:txBody>
          <a:bodyPr spcFirstLastPara="1" wrap="square" lIns="0" tIns="9050" rIns="0" bIns="0" anchor="t" anchorCtr="0">
            <a:spAutoFit/>
          </a:bodyPr>
          <a:lstStyle/>
          <a:p>
            <a:pPr marL="0" marR="0" lvl="0" indent="0" algn="ctr" rtl="0">
              <a:lnSpc>
                <a:spcPct val="100000"/>
              </a:lnSpc>
              <a:spcBef>
                <a:spcPts val="0"/>
              </a:spcBef>
              <a:spcAft>
                <a:spcPts val="0"/>
              </a:spcAft>
              <a:buNone/>
            </a:pPr>
            <a:r>
              <a:rPr lang="ja-JP" altLang="en-US" sz="1200" dirty="0">
                <a:latin typeface="游ゴシック" panose="020B0400000000000000" pitchFamily="50" charset="-128"/>
                <a:ea typeface="游ゴシック" panose="020B0400000000000000" pitchFamily="50" charset="-128"/>
                <a:cs typeface="MS Gothic"/>
                <a:sym typeface="MS Gothic"/>
              </a:rPr>
              <a:t>インテリア系</a:t>
            </a: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インスタグラマーを起用しディスプレイ案を提案。</a:t>
            </a:r>
            <a:endParaRPr lang="en-US" altLang="ja-JP"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None/>
            </a:pP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おうち時間についてのインスタマガジンを全６本制作しました。</a:t>
            </a:r>
            <a:endParaRPr lang="en-US" altLang="ja-JP"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None/>
            </a:pP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北千住ルミネでは、インスタマガジンで紹介したシーンを再現した展示</a:t>
            </a:r>
            <a:r>
              <a:rPr lang="ja-JP" altLang="en-US" sz="1200" dirty="0">
                <a:latin typeface="游ゴシック" panose="020B0400000000000000" pitchFamily="50" charset="-128"/>
                <a:ea typeface="游ゴシック" panose="020B0400000000000000" pitchFamily="50" charset="-128"/>
                <a:cs typeface="MS Gothic"/>
                <a:sym typeface="MS Gothic"/>
              </a:rPr>
              <a:t>やポスター制作</a:t>
            </a: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も行いました。</a:t>
            </a:r>
            <a:r>
              <a:rPr kumimoji="1" lang="ja-JP" altLang="en-US" sz="800" dirty="0">
                <a:latin typeface="游ゴシック" panose="020B0400000000000000" pitchFamily="50" charset="-128"/>
                <a:ea typeface="游ゴシック" panose="020B0400000000000000" pitchFamily="50" charset="-128"/>
              </a:rPr>
              <a:t> </a:t>
            </a:r>
            <a:endParaRPr kumimoji="1" lang="en-US" altLang="ja-JP" sz="800" dirty="0">
              <a:latin typeface="游ゴシック" panose="020B0400000000000000" pitchFamily="50" charset="-128"/>
              <a:ea typeface="游ゴシック" panose="020B0400000000000000" pitchFamily="50" charset="-128"/>
            </a:endParaRPr>
          </a:p>
          <a:p>
            <a:pPr marL="0" marR="0" lvl="0" indent="0" algn="ctr" rtl="0">
              <a:lnSpc>
                <a:spcPct val="100000"/>
              </a:lnSpc>
              <a:spcBef>
                <a:spcPts val="0"/>
              </a:spcBef>
              <a:spcAft>
                <a:spcPts val="0"/>
              </a:spcAft>
              <a:buNone/>
            </a:pPr>
            <a:r>
              <a:rPr kumimoji="1" lang="ja-JP" altLang="en-US" sz="800" dirty="0">
                <a:latin typeface="游ゴシック" panose="020B0400000000000000" pitchFamily="50" charset="-128"/>
                <a:ea typeface="游ゴシック" panose="020B0400000000000000" pitchFamily="50" charset="-128"/>
              </a:rPr>
              <a:t>（インスタグラム配信元アカウント：</a:t>
            </a:r>
            <a:r>
              <a:rPr kumimoji="1" lang="en-US" altLang="ja-JP" sz="800" dirty="0">
                <a:latin typeface="游ゴシック" panose="020B0400000000000000" pitchFamily="50" charset="-128"/>
                <a:ea typeface="游ゴシック" panose="020B0400000000000000" pitchFamily="50" charset="-128"/>
              </a:rPr>
              <a:t>@comehome_staff</a:t>
            </a:r>
            <a:r>
              <a:rPr kumimoji="1" lang="ja-JP" altLang="en-US" sz="800" dirty="0">
                <a:latin typeface="游ゴシック" panose="020B0400000000000000" pitchFamily="50" charset="-128"/>
                <a:ea typeface="游ゴシック" panose="020B0400000000000000" pitchFamily="50" charset="-128"/>
              </a:rPr>
              <a:t>）。</a:t>
            </a: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現在</a:t>
            </a:r>
            <a:r>
              <a:rPr kumimoji="1" lang="en-US" altLang="ja-JP" sz="800" dirty="0">
                <a:latin typeface="游ゴシック" panose="020B0400000000000000" pitchFamily="50" charset="-128"/>
                <a:ea typeface="游ゴシック" panose="020B0400000000000000" pitchFamily="50" charset="-128"/>
              </a:rPr>
              <a:t>Come home</a:t>
            </a:r>
            <a:r>
              <a:rPr kumimoji="1" lang="ja-JP" altLang="en-US" sz="800" dirty="0">
                <a:latin typeface="游ゴシック" panose="020B0400000000000000" pitchFamily="50" charset="-128"/>
                <a:ea typeface="游ゴシック" panose="020B0400000000000000" pitchFamily="50" charset="-128"/>
              </a:rPr>
              <a:t>！</a:t>
            </a:r>
            <a:r>
              <a:rPr kumimoji="1" lang="en-US" altLang="ja-JP" sz="800" dirty="0">
                <a:latin typeface="游ゴシック" panose="020B0400000000000000" pitchFamily="50" charset="-128"/>
                <a:ea typeface="游ゴシック" panose="020B0400000000000000" pitchFamily="50" charset="-128"/>
              </a:rPr>
              <a:t>Web</a:t>
            </a:r>
            <a:r>
              <a:rPr kumimoji="1" lang="ja-JP" altLang="en-US" sz="800" dirty="0">
                <a:latin typeface="游ゴシック" panose="020B0400000000000000" pitchFamily="50" charset="-128"/>
                <a:ea typeface="游ゴシック" panose="020B0400000000000000" pitchFamily="50" charset="-128"/>
              </a:rPr>
              <a:t>は、</a:t>
            </a: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暮らしとおしゃれの編集室</a:t>
            </a: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へお引越し</a:t>
            </a:r>
            <a:endParaRPr lang="en-US" alt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94" name="Google Shape;1094;p39"/>
          <p:cNvSpPr/>
          <p:nvPr/>
        </p:nvSpPr>
        <p:spPr>
          <a:xfrm>
            <a:off x="-2458" y="0"/>
            <a:ext cx="1619726" cy="5143500"/>
          </a:xfrm>
          <a:custGeom>
            <a:avLst/>
            <a:gdLst/>
            <a:ahLst/>
            <a:cxnLst/>
            <a:rect l="l" t="t" r="r" b="b"/>
            <a:pathLst>
              <a:path w="2159635" h="6858000" extrusionOk="0">
                <a:moveTo>
                  <a:pt x="2159508" y="0"/>
                </a:moveTo>
                <a:lnTo>
                  <a:pt x="0" y="0"/>
                </a:lnTo>
                <a:lnTo>
                  <a:pt x="0" y="6858000"/>
                </a:lnTo>
                <a:lnTo>
                  <a:pt x="2159508" y="6858000"/>
                </a:lnTo>
                <a:lnTo>
                  <a:pt x="2159508" y="0"/>
                </a:lnTo>
                <a:close/>
              </a:path>
            </a:pathLst>
          </a:custGeom>
          <a:solidFill>
            <a:srgbClr val="FF8427"/>
          </a:solidFill>
          <a:ln>
            <a:solidFill>
              <a:srgbClr val="FFC000"/>
            </a:solid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95" name="Google Shape;1095;p39"/>
          <p:cNvSpPr txBox="1"/>
          <p:nvPr/>
        </p:nvSpPr>
        <p:spPr>
          <a:xfrm>
            <a:off x="271575" y="199006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96" name="Google Shape;1096;p39"/>
          <p:cNvSpPr txBox="1"/>
          <p:nvPr/>
        </p:nvSpPr>
        <p:spPr>
          <a:xfrm>
            <a:off x="232713" y="2216145"/>
            <a:ext cx="1164000" cy="1379703"/>
          </a:xfrm>
          <a:prstGeom prst="rect">
            <a:avLst/>
          </a:prstGeom>
          <a:noFill/>
          <a:ln>
            <a:noFill/>
          </a:ln>
        </p:spPr>
        <p:txBody>
          <a:bodyPr spcFirstLastPara="1" wrap="square" lIns="0" tIns="10000" rIns="0" bIns="0" anchor="t" anchorCtr="0">
            <a:spAutoFit/>
          </a:bodyPr>
          <a:lstStyle/>
          <a:p>
            <a:pPr marL="0" marR="0" lvl="0" indent="0" algn="ctr" rtl="0">
              <a:lnSpc>
                <a:spcPct val="100000"/>
              </a:lnSpc>
              <a:spcBef>
                <a:spcPts val="0"/>
              </a:spcBef>
              <a:spcAft>
                <a:spcPts val="0"/>
              </a:spcAft>
              <a:buNone/>
            </a:pPr>
            <a:r>
              <a:rPr lang="ja" sz="15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広告事例</a:t>
            </a:r>
            <a:endParaRPr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15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インスタ</a:t>
            </a:r>
            <a:endParaRPr lang="en-US" altLang="ja-JP" sz="15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15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マガジン</a:t>
            </a:r>
            <a:endParaRPr lang="en-US" altLang="ja-JP" sz="15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1500" b="1" dirty="0">
                <a:solidFill>
                  <a:schemeClr val="bg1"/>
                </a:solidFill>
                <a:latin typeface="游ゴシック" panose="020B0400000000000000" pitchFamily="50" charset="-128"/>
                <a:ea typeface="游ゴシック" panose="020B0400000000000000" pitchFamily="50" charset="-128"/>
                <a:cs typeface="MS Gothic"/>
                <a:sym typeface="MS Gothic"/>
              </a:rPr>
              <a:t>＋</a:t>
            </a:r>
            <a:endParaRPr lang="en-US" altLang="ja-JP" sz="1500" b="1" dirty="0">
              <a:solidFill>
                <a:schemeClr val="bg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15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店舗連動展示</a:t>
            </a:r>
            <a:endParaRPr sz="15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p:txBody>
      </p:sp>
      <p:sp>
        <p:nvSpPr>
          <p:cNvPr id="1097" name="Google Shape;1097;p39"/>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38</a:t>
            </a:fld>
            <a:endParaRPr/>
          </a:p>
        </p:txBody>
      </p:sp>
      <p:grpSp>
        <p:nvGrpSpPr>
          <p:cNvPr id="25" name="グループ化 24">
            <a:extLst>
              <a:ext uri="{FF2B5EF4-FFF2-40B4-BE49-F238E27FC236}">
                <a16:creationId xmlns:a16="http://schemas.microsoft.com/office/drawing/2014/main" id="{BFFCFEEF-ECE8-39E8-E778-5F6041E07443}"/>
              </a:ext>
            </a:extLst>
          </p:cNvPr>
          <p:cNvGrpSpPr/>
          <p:nvPr/>
        </p:nvGrpSpPr>
        <p:grpSpPr>
          <a:xfrm>
            <a:off x="1759890" y="3383795"/>
            <a:ext cx="6047641" cy="1695373"/>
            <a:chOff x="1773335" y="3424139"/>
            <a:chExt cx="6047641" cy="1695373"/>
          </a:xfrm>
        </p:grpSpPr>
        <p:pic>
          <p:nvPicPr>
            <p:cNvPr id="15" name="図 14">
              <a:extLst>
                <a:ext uri="{FF2B5EF4-FFF2-40B4-BE49-F238E27FC236}">
                  <a16:creationId xmlns:a16="http://schemas.microsoft.com/office/drawing/2014/main" id="{7D170EFE-2215-147D-895C-F7A9434C71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75010" y="3424139"/>
              <a:ext cx="1129554" cy="1414940"/>
            </a:xfrm>
            <a:prstGeom prst="rect">
              <a:avLst/>
            </a:prstGeom>
            <a:ln w="12700">
              <a:solidFill>
                <a:srgbClr val="7E7E7E"/>
              </a:solidFill>
            </a:ln>
          </p:spPr>
        </p:pic>
        <p:pic>
          <p:nvPicPr>
            <p:cNvPr id="17" name="図 16">
              <a:extLst>
                <a:ext uri="{FF2B5EF4-FFF2-40B4-BE49-F238E27FC236}">
                  <a16:creationId xmlns:a16="http://schemas.microsoft.com/office/drawing/2014/main" id="{75739019-ABC4-E371-338A-01FB5BF51A8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05418" y="3435723"/>
              <a:ext cx="1145616" cy="1425388"/>
            </a:xfrm>
            <a:prstGeom prst="rect">
              <a:avLst/>
            </a:prstGeom>
            <a:ln w="12700">
              <a:solidFill>
                <a:srgbClr val="7E7E7E"/>
              </a:solidFill>
            </a:ln>
          </p:spPr>
        </p:pic>
        <p:pic>
          <p:nvPicPr>
            <p:cNvPr id="19" name="図 18">
              <a:extLst>
                <a:ext uri="{FF2B5EF4-FFF2-40B4-BE49-F238E27FC236}">
                  <a16:creationId xmlns:a16="http://schemas.microsoft.com/office/drawing/2014/main" id="{7E424352-46AE-4006-C8BD-C82DA7B5A15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29100" y="3448797"/>
              <a:ext cx="1136277" cy="1432486"/>
            </a:xfrm>
            <a:prstGeom prst="rect">
              <a:avLst/>
            </a:prstGeom>
            <a:ln w="12700">
              <a:solidFill>
                <a:srgbClr val="7E7E7E"/>
              </a:solidFill>
            </a:ln>
          </p:spPr>
        </p:pic>
        <p:pic>
          <p:nvPicPr>
            <p:cNvPr id="21" name="図 20">
              <a:extLst>
                <a:ext uri="{FF2B5EF4-FFF2-40B4-BE49-F238E27FC236}">
                  <a16:creationId xmlns:a16="http://schemas.microsoft.com/office/drawing/2014/main" id="{585038B9-8378-F599-743B-069E5D67E14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432613" y="3444022"/>
              <a:ext cx="1163512" cy="1450708"/>
            </a:xfrm>
            <a:prstGeom prst="rect">
              <a:avLst/>
            </a:prstGeom>
            <a:ln w="12700">
              <a:solidFill>
                <a:srgbClr val="7E7E7E"/>
              </a:solidFill>
            </a:ln>
          </p:spPr>
        </p:pic>
        <p:pic>
          <p:nvPicPr>
            <p:cNvPr id="23" name="図 22">
              <a:extLst>
                <a:ext uri="{FF2B5EF4-FFF2-40B4-BE49-F238E27FC236}">
                  <a16:creationId xmlns:a16="http://schemas.microsoft.com/office/drawing/2014/main" id="{8E5C2F5C-D9E9-EA17-C63B-25462BF7320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669742" y="3461186"/>
              <a:ext cx="1151234" cy="1440267"/>
            </a:xfrm>
            <a:prstGeom prst="rect">
              <a:avLst/>
            </a:prstGeom>
            <a:ln w="12700">
              <a:solidFill>
                <a:srgbClr val="7E7E7E"/>
              </a:solidFill>
            </a:ln>
          </p:spPr>
        </p:pic>
        <p:sp>
          <p:nvSpPr>
            <p:cNvPr id="33" name="テキスト ボックス 32">
              <a:extLst>
                <a:ext uri="{FF2B5EF4-FFF2-40B4-BE49-F238E27FC236}">
                  <a16:creationId xmlns:a16="http://schemas.microsoft.com/office/drawing/2014/main" id="{D7A9E527-0027-6612-0095-889146CBA87D}"/>
                </a:ext>
              </a:extLst>
            </p:cNvPr>
            <p:cNvSpPr txBox="1"/>
            <p:nvPr/>
          </p:nvSpPr>
          <p:spPr>
            <a:xfrm>
              <a:off x="1773335" y="4818914"/>
              <a:ext cx="553010" cy="215444"/>
            </a:xfrm>
            <a:prstGeom prst="rect">
              <a:avLst/>
            </a:prstGeom>
            <a:noFill/>
          </p:spPr>
          <p:txBody>
            <a:bodyPr wrap="square">
              <a:spAutoFit/>
            </a:bodyPr>
            <a:lstStyle/>
            <a:p>
              <a:r>
                <a:rPr kumimoji="1" lang="en-US" altLang="ja-JP" sz="800" dirty="0">
                  <a:latin typeface="游ゴシック" panose="020B0400000000000000" pitchFamily="50" charset="-128"/>
                  <a:ea typeface="游ゴシック" panose="020B0400000000000000" pitchFamily="50" charset="-128"/>
                </a:rPr>
                <a:t> </a:t>
              </a:r>
              <a:r>
                <a:rPr kumimoji="1" lang="ja-JP" altLang="en-US" sz="800" dirty="0">
                  <a:latin typeface="游ゴシック" panose="020B0400000000000000" pitchFamily="50" charset="-128"/>
                  <a:ea typeface="游ゴシック" panose="020B0400000000000000" pitchFamily="50" charset="-128"/>
                </a:rPr>
                <a:t>第</a:t>
              </a:r>
              <a:r>
                <a:rPr kumimoji="1" lang="en-US" altLang="ja-JP" sz="800" dirty="0">
                  <a:latin typeface="游ゴシック" panose="020B0400000000000000" pitchFamily="50" charset="-128"/>
                  <a:ea typeface="游ゴシック" panose="020B0400000000000000" pitchFamily="50" charset="-128"/>
                </a:rPr>
                <a:t>2</a:t>
              </a:r>
              <a:r>
                <a:rPr kumimoji="1" lang="ja-JP" altLang="en-US" sz="800" dirty="0">
                  <a:latin typeface="游ゴシック" panose="020B0400000000000000" pitchFamily="50" charset="-128"/>
                  <a:ea typeface="游ゴシック" panose="020B0400000000000000" pitchFamily="50" charset="-128"/>
                </a:rPr>
                <a:t>回　</a:t>
              </a:r>
              <a:endParaRPr lang="ja-JP" altLang="en-US" sz="800" dirty="0"/>
            </a:p>
          </p:txBody>
        </p:sp>
        <p:sp>
          <p:nvSpPr>
            <p:cNvPr id="34" name="テキスト ボックス 33">
              <a:extLst>
                <a:ext uri="{FF2B5EF4-FFF2-40B4-BE49-F238E27FC236}">
                  <a16:creationId xmlns:a16="http://schemas.microsoft.com/office/drawing/2014/main" id="{AA70B349-A30F-04E4-1B26-436E2E30A0A4}"/>
                </a:ext>
              </a:extLst>
            </p:cNvPr>
            <p:cNvSpPr txBox="1"/>
            <p:nvPr/>
          </p:nvSpPr>
          <p:spPr>
            <a:xfrm>
              <a:off x="3021669" y="4850291"/>
              <a:ext cx="541802" cy="215444"/>
            </a:xfrm>
            <a:prstGeom prst="rect">
              <a:avLst/>
            </a:prstGeom>
            <a:noFill/>
          </p:spPr>
          <p:txBody>
            <a:bodyPr wrap="square">
              <a:spAutoFit/>
            </a:bodyPr>
            <a:lstStyle/>
            <a:p>
              <a:r>
                <a:rPr kumimoji="1" lang="en-US" altLang="ja-JP" sz="800" dirty="0">
                  <a:latin typeface="游ゴシック" panose="020B0400000000000000" pitchFamily="50" charset="-128"/>
                  <a:ea typeface="游ゴシック" panose="020B0400000000000000" pitchFamily="50" charset="-128"/>
                </a:rPr>
                <a:t> </a:t>
              </a:r>
              <a:r>
                <a:rPr kumimoji="1" lang="ja-JP" altLang="en-US" sz="800" dirty="0">
                  <a:latin typeface="游ゴシック" panose="020B0400000000000000" pitchFamily="50" charset="-128"/>
                  <a:ea typeface="游ゴシック" panose="020B0400000000000000" pitchFamily="50" charset="-128"/>
                </a:rPr>
                <a:t>第</a:t>
              </a:r>
              <a:r>
                <a:rPr kumimoji="1" lang="en-US" altLang="ja-JP" sz="800" dirty="0">
                  <a:latin typeface="游ゴシック" panose="020B0400000000000000" pitchFamily="50" charset="-128"/>
                  <a:ea typeface="游ゴシック" panose="020B0400000000000000" pitchFamily="50" charset="-128"/>
                </a:rPr>
                <a:t>3</a:t>
              </a:r>
              <a:r>
                <a:rPr kumimoji="1" lang="ja-JP" altLang="en-US" sz="800" dirty="0">
                  <a:latin typeface="游ゴシック" panose="020B0400000000000000" pitchFamily="50" charset="-128"/>
                  <a:ea typeface="游ゴシック" panose="020B0400000000000000" pitchFamily="50" charset="-128"/>
                </a:rPr>
                <a:t>回　</a:t>
              </a:r>
              <a:endParaRPr lang="ja-JP" altLang="en-US" sz="800" dirty="0"/>
            </a:p>
          </p:txBody>
        </p:sp>
        <p:sp>
          <p:nvSpPr>
            <p:cNvPr id="35" name="テキスト ボックス 34">
              <a:extLst>
                <a:ext uri="{FF2B5EF4-FFF2-40B4-BE49-F238E27FC236}">
                  <a16:creationId xmlns:a16="http://schemas.microsoft.com/office/drawing/2014/main" id="{7BC96264-B340-1D5D-544C-E0700503A283}"/>
                </a:ext>
              </a:extLst>
            </p:cNvPr>
            <p:cNvSpPr txBox="1"/>
            <p:nvPr/>
          </p:nvSpPr>
          <p:spPr>
            <a:xfrm>
              <a:off x="4222943" y="4874940"/>
              <a:ext cx="541802" cy="215444"/>
            </a:xfrm>
            <a:prstGeom prst="rect">
              <a:avLst/>
            </a:prstGeom>
            <a:noFill/>
          </p:spPr>
          <p:txBody>
            <a:bodyPr wrap="square">
              <a:spAutoFit/>
            </a:bodyPr>
            <a:lstStyle/>
            <a:p>
              <a:r>
                <a:rPr kumimoji="1" lang="en-US" altLang="ja-JP" sz="800" dirty="0">
                  <a:latin typeface="游ゴシック" panose="020B0400000000000000" pitchFamily="50" charset="-128"/>
                  <a:ea typeface="游ゴシック" panose="020B0400000000000000" pitchFamily="50" charset="-128"/>
                </a:rPr>
                <a:t> </a:t>
              </a:r>
              <a:r>
                <a:rPr kumimoji="1" lang="ja-JP" altLang="en-US" sz="800" dirty="0">
                  <a:latin typeface="游ゴシック" panose="020B0400000000000000" pitchFamily="50" charset="-128"/>
                  <a:ea typeface="游ゴシック" panose="020B0400000000000000" pitchFamily="50" charset="-128"/>
                </a:rPr>
                <a:t>第</a:t>
              </a:r>
              <a:r>
                <a:rPr kumimoji="1" lang="en-US" altLang="ja-JP" sz="800" dirty="0">
                  <a:latin typeface="游ゴシック" panose="020B0400000000000000" pitchFamily="50" charset="-128"/>
                  <a:ea typeface="游ゴシック" panose="020B0400000000000000" pitchFamily="50" charset="-128"/>
                </a:rPr>
                <a:t>4</a:t>
              </a:r>
              <a:r>
                <a:rPr kumimoji="1" lang="ja-JP" altLang="en-US" sz="800" dirty="0">
                  <a:latin typeface="游ゴシック" panose="020B0400000000000000" pitchFamily="50" charset="-128"/>
                  <a:ea typeface="游ゴシック" panose="020B0400000000000000" pitchFamily="50" charset="-128"/>
                </a:rPr>
                <a:t>回　</a:t>
              </a:r>
              <a:endParaRPr lang="ja-JP" altLang="en-US" sz="800" dirty="0"/>
            </a:p>
          </p:txBody>
        </p:sp>
        <p:sp>
          <p:nvSpPr>
            <p:cNvPr id="36" name="テキスト ボックス 35">
              <a:extLst>
                <a:ext uri="{FF2B5EF4-FFF2-40B4-BE49-F238E27FC236}">
                  <a16:creationId xmlns:a16="http://schemas.microsoft.com/office/drawing/2014/main" id="{DC792CC1-2458-0C14-A2A9-622430858549}"/>
                </a:ext>
              </a:extLst>
            </p:cNvPr>
            <p:cNvSpPr txBox="1"/>
            <p:nvPr/>
          </p:nvSpPr>
          <p:spPr>
            <a:xfrm>
              <a:off x="5424219" y="4886140"/>
              <a:ext cx="541802" cy="215444"/>
            </a:xfrm>
            <a:prstGeom prst="rect">
              <a:avLst/>
            </a:prstGeom>
            <a:noFill/>
          </p:spPr>
          <p:txBody>
            <a:bodyPr wrap="square">
              <a:spAutoFit/>
            </a:bodyPr>
            <a:lstStyle/>
            <a:p>
              <a:r>
                <a:rPr kumimoji="1" lang="en-US" altLang="ja-JP" sz="800" dirty="0">
                  <a:latin typeface="游ゴシック" panose="020B0400000000000000" pitchFamily="50" charset="-128"/>
                  <a:ea typeface="游ゴシック" panose="020B0400000000000000" pitchFamily="50" charset="-128"/>
                </a:rPr>
                <a:t> </a:t>
              </a:r>
              <a:r>
                <a:rPr kumimoji="1" lang="ja-JP" altLang="en-US" sz="800" dirty="0">
                  <a:latin typeface="游ゴシック" panose="020B0400000000000000" pitchFamily="50" charset="-128"/>
                  <a:ea typeface="游ゴシック" panose="020B0400000000000000" pitchFamily="50" charset="-128"/>
                </a:rPr>
                <a:t>第</a:t>
              </a:r>
              <a:r>
                <a:rPr kumimoji="1" lang="en-US" altLang="ja-JP" sz="800" dirty="0">
                  <a:latin typeface="游ゴシック" panose="020B0400000000000000" pitchFamily="50" charset="-128"/>
                  <a:ea typeface="游ゴシック" panose="020B0400000000000000" pitchFamily="50" charset="-128"/>
                </a:rPr>
                <a:t>5</a:t>
              </a:r>
              <a:r>
                <a:rPr kumimoji="1" lang="ja-JP" altLang="en-US" sz="800" dirty="0">
                  <a:latin typeface="游ゴシック" panose="020B0400000000000000" pitchFamily="50" charset="-128"/>
                  <a:ea typeface="游ゴシック" panose="020B0400000000000000" pitchFamily="50" charset="-128"/>
                </a:rPr>
                <a:t>回　</a:t>
              </a:r>
              <a:endParaRPr lang="ja-JP" altLang="en-US" sz="800" dirty="0"/>
            </a:p>
          </p:txBody>
        </p:sp>
        <p:sp>
          <p:nvSpPr>
            <p:cNvPr id="37" name="テキスト ボックス 36">
              <a:extLst>
                <a:ext uri="{FF2B5EF4-FFF2-40B4-BE49-F238E27FC236}">
                  <a16:creationId xmlns:a16="http://schemas.microsoft.com/office/drawing/2014/main" id="{BACDCB2B-7594-0B1C-775F-68DD902AA701}"/>
                </a:ext>
              </a:extLst>
            </p:cNvPr>
            <p:cNvSpPr txBox="1"/>
            <p:nvPr/>
          </p:nvSpPr>
          <p:spPr>
            <a:xfrm>
              <a:off x="6672554" y="4904068"/>
              <a:ext cx="541802" cy="215444"/>
            </a:xfrm>
            <a:prstGeom prst="rect">
              <a:avLst/>
            </a:prstGeom>
            <a:noFill/>
          </p:spPr>
          <p:txBody>
            <a:bodyPr wrap="square">
              <a:spAutoFit/>
            </a:bodyPr>
            <a:lstStyle/>
            <a:p>
              <a:r>
                <a:rPr kumimoji="1" lang="en-US" altLang="ja-JP" sz="800" dirty="0">
                  <a:latin typeface="游ゴシック" panose="020B0400000000000000" pitchFamily="50" charset="-128"/>
                  <a:ea typeface="游ゴシック" panose="020B0400000000000000" pitchFamily="50" charset="-128"/>
                </a:rPr>
                <a:t> </a:t>
              </a:r>
              <a:r>
                <a:rPr kumimoji="1" lang="ja-JP" altLang="en-US" sz="800" dirty="0">
                  <a:latin typeface="游ゴシック" panose="020B0400000000000000" pitchFamily="50" charset="-128"/>
                  <a:ea typeface="游ゴシック" panose="020B0400000000000000" pitchFamily="50" charset="-128"/>
                </a:rPr>
                <a:t>第</a:t>
              </a:r>
              <a:r>
                <a:rPr kumimoji="1" lang="en-US" altLang="ja-JP" sz="800" dirty="0">
                  <a:latin typeface="游ゴシック" panose="020B0400000000000000" pitchFamily="50" charset="-128"/>
                  <a:ea typeface="游ゴシック" panose="020B0400000000000000" pitchFamily="50" charset="-128"/>
                </a:rPr>
                <a:t>6</a:t>
              </a:r>
              <a:r>
                <a:rPr kumimoji="1" lang="ja-JP" altLang="en-US" sz="800" dirty="0">
                  <a:latin typeface="游ゴシック" panose="020B0400000000000000" pitchFamily="50" charset="-128"/>
                  <a:ea typeface="游ゴシック" panose="020B0400000000000000" pitchFamily="50" charset="-128"/>
                </a:rPr>
                <a:t>回　</a:t>
              </a:r>
              <a:endParaRPr lang="ja-JP" altLang="en-US" sz="800" dirty="0"/>
            </a:p>
          </p:txBody>
        </p:sp>
      </p:grpSp>
      <p:grpSp>
        <p:nvGrpSpPr>
          <p:cNvPr id="44" name="グループ化 43">
            <a:extLst>
              <a:ext uri="{FF2B5EF4-FFF2-40B4-BE49-F238E27FC236}">
                <a16:creationId xmlns:a16="http://schemas.microsoft.com/office/drawing/2014/main" id="{505731F2-76E1-67B1-C109-2E02C309C494}"/>
              </a:ext>
            </a:extLst>
          </p:cNvPr>
          <p:cNvGrpSpPr/>
          <p:nvPr/>
        </p:nvGrpSpPr>
        <p:grpSpPr>
          <a:xfrm>
            <a:off x="1707776" y="1748905"/>
            <a:ext cx="6784040" cy="1645690"/>
            <a:chOff x="1815353" y="1734670"/>
            <a:chExt cx="6831105" cy="1645690"/>
          </a:xfrm>
        </p:grpSpPr>
        <p:sp>
          <p:nvSpPr>
            <p:cNvPr id="43" name="四角形: 角を丸くする 42">
              <a:extLst>
                <a:ext uri="{FF2B5EF4-FFF2-40B4-BE49-F238E27FC236}">
                  <a16:creationId xmlns:a16="http://schemas.microsoft.com/office/drawing/2014/main" id="{6B07C607-33EC-3E71-0260-0D8E7E925625}"/>
                </a:ext>
              </a:extLst>
            </p:cNvPr>
            <p:cNvSpPr/>
            <p:nvPr/>
          </p:nvSpPr>
          <p:spPr>
            <a:xfrm>
              <a:off x="1815353" y="1956552"/>
              <a:ext cx="6831105" cy="1136272"/>
            </a:xfrm>
            <a:prstGeom prst="roundRect">
              <a:avLst/>
            </a:prstGeom>
            <a:solidFill>
              <a:schemeClr val="bg2">
                <a:lumMod val="20000"/>
                <a:lumOff val="8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a:extLst>
                <a:ext uri="{FF2B5EF4-FFF2-40B4-BE49-F238E27FC236}">
                  <a16:creationId xmlns:a16="http://schemas.microsoft.com/office/drawing/2014/main" id="{53D7A739-3E8D-4B5F-BAD9-5607B731B18B}"/>
                </a:ext>
              </a:extLst>
            </p:cNvPr>
            <p:cNvGrpSpPr/>
            <p:nvPr/>
          </p:nvGrpSpPr>
          <p:grpSpPr>
            <a:xfrm>
              <a:off x="2129698" y="1734670"/>
              <a:ext cx="6245481" cy="1645690"/>
              <a:chOff x="1766622" y="1734670"/>
              <a:chExt cx="6245481" cy="1645690"/>
            </a:xfrm>
          </p:grpSpPr>
          <p:grpSp>
            <p:nvGrpSpPr>
              <p:cNvPr id="26" name="グループ化 25">
                <a:extLst>
                  <a:ext uri="{FF2B5EF4-FFF2-40B4-BE49-F238E27FC236}">
                    <a16:creationId xmlns:a16="http://schemas.microsoft.com/office/drawing/2014/main" id="{AB7BC874-9B59-4A44-DAAF-90E002B41EA6}"/>
                  </a:ext>
                </a:extLst>
              </p:cNvPr>
              <p:cNvGrpSpPr/>
              <p:nvPr/>
            </p:nvGrpSpPr>
            <p:grpSpPr>
              <a:xfrm>
                <a:off x="1766622" y="1747147"/>
                <a:ext cx="1153651" cy="1633213"/>
                <a:chOff x="1766622" y="1747147"/>
                <a:chExt cx="1153651" cy="1633213"/>
              </a:xfrm>
            </p:grpSpPr>
            <p:pic>
              <p:nvPicPr>
                <p:cNvPr id="8" name="図 7">
                  <a:extLst>
                    <a:ext uri="{FF2B5EF4-FFF2-40B4-BE49-F238E27FC236}">
                      <a16:creationId xmlns:a16="http://schemas.microsoft.com/office/drawing/2014/main" id="{AA89F3C0-5292-51FF-1C9F-1A94FCB8A80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781736" y="1747147"/>
                  <a:ext cx="1138537" cy="1447499"/>
                </a:xfrm>
                <a:prstGeom prst="rect">
                  <a:avLst/>
                </a:prstGeom>
                <a:ln w="12700">
                  <a:solidFill>
                    <a:srgbClr val="7E7E7E"/>
                  </a:solidFill>
                </a:ln>
              </p:spPr>
            </p:pic>
            <p:sp>
              <p:nvSpPr>
                <p:cNvPr id="39" name="テキスト ボックス 38">
                  <a:extLst>
                    <a:ext uri="{FF2B5EF4-FFF2-40B4-BE49-F238E27FC236}">
                      <a16:creationId xmlns:a16="http://schemas.microsoft.com/office/drawing/2014/main" id="{F88D45DA-C7A3-0E8C-CAD3-90341CACFE90}"/>
                    </a:ext>
                  </a:extLst>
                </p:cNvPr>
                <p:cNvSpPr txBox="1"/>
                <p:nvPr/>
              </p:nvSpPr>
              <p:spPr>
                <a:xfrm>
                  <a:off x="1766622" y="3164916"/>
                  <a:ext cx="1072007" cy="215444"/>
                </a:xfrm>
                <a:prstGeom prst="rect">
                  <a:avLst/>
                </a:prstGeom>
                <a:noFill/>
              </p:spPr>
              <p:txBody>
                <a:bodyPr wrap="square">
                  <a:spAutoFit/>
                </a:bodyPr>
                <a:lstStyle/>
                <a:p>
                  <a:r>
                    <a:rPr kumimoji="1" lang="en-US" altLang="ja-JP" sz="800" dirty="0">
                      <a:latin typeface="游ゴシック" panose="020B0400000000000000" pitchFamily="50" charset="-128"/>
                      <a:ea typeface="游ゴシック" panose="020B0400000000000000" pitchFamily="50" charset="-128"/>
                    </a:rPr>
                    <a:t> </a:t>
                  </a:r>
                  <a:r>
                    <a:rPr kumimoji="1" lang="ja-JP" altLang="en-US" sz="800" dirty="0">
                      <a:latin typeface="游ゴシック" panose="020B0400000000000000" pitchFamily="50" charset="-128"/>
                      <a:ea typeface="游ゴシック" panose="020B0400000000000000" pitchFamily="50" charset="-128"/>
                    </a:rPr>
                    <a:t>第</a:t>
                  </a:r>
                  <a:r>
                    <a:rPr kumimoji="1" lang="en-US" altLang="ja-JP" sz="800" dirty="0">
                      <a:latin typeface="游ゴシック" panose="020B0400000000000000" pitchFamily="50" charset="-128"/>
                      <a:ea typeface="游ゴシック" panose="020B0400000000000000" pitchFamily="50" charset="-128"/>
                    </a:rPr>
                    <a:t>1</a:t>
                  </a:r>
                  <a:r>
                    <a:rPr kumimoji="1" lang="ja-JP" altLang="en-US" sz="800" dirty="0">
                      <a:latin typeface="游ゴシック" panose="020B0400000000000000" pitchFamily="50" charset="-128"/>
                      <a:ea typeface="游ゴシック" panose="020B0400000000000000" pitchFamily="50" charset="-128"/>
                    </a:rPr>
                    <a:t>回（全</a:t>
                  </a:r>
                  <a:r>
                    <a:rPr kumimoji="1" lang="en-US" altLang="ja-JP" sz="800" dirty="0">
                      <a:latin typeface="游ゴシック" panose="020B0400000000000000" pitchFamily="50" charset="-128"/>
                      <a:ea typeface="游ゴシック" panose="020B0400000000000000" pitchFamily="50" charset="-128"/>
                    </a:rPr>
                    <a:t>10</a:t>
                  </a:r>
                  <a:r>
                    <a:rPr kumimoji="1" lang="ja-JP" altLang="en-US" sz="800" dirty="0">
                      <a:latin typeface="游ゴシック" panose="020B0400000000000000" pitchFamily="50" charset="-128"/>
                      <a:ea typeface="游ゴシック" panose="020B0400000000000000" pitchFamily="50" charset="-128"/>
                    </a:rPr>
                    <a:t>枚）　</a:t>
                  </a:r>
                  <a:endParaRPr lang="ja-JP" altLang="en-US" sz="800" dirty="0"/>
                </a:p>
              </p:txBody>
            </p:sp>
          </p:grpSp>
          <p:pic>
            <p:nvPicPr>
              <p:cNvPr id="28" name="図 27">
                <a:extLst>
                  <a:ext uri="{FF2B5EF4-FFF2-40B4-BE49-F238E27FC236}">
                    <a16:creationId xmlns:a16="http://schemas.microsoft.com/office/drawing/2014/main" id="{A8CDD95E-47D7-F3C2-7539-1736BCF6E0A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082959" y="1758202"/>
                <a:ext cx="1146141" cy="1435105"/>
              </a:xfrm>
              <a:prstGeom prst="rect">
                <a:avLst/>
              </a:prstGeom>
              <a:ln w="12700">
                <a:solidFill>
                  <a:srgbClr val="7E7E7E"/>
                </a:solidFill>
              </a:ln>
            </p:spPr>
          </p:pic>
          <p:pic>
            <p:nvPicPr>
              <p:cNvPr id="30" name="図 29">
                <a:extLst>
                  <a:ext uri="{FF2B5EF4-FFF2-40B4-BE49-F238E27FC236}">
                    <a16:creationId xmlns:a16="http://schemas.microsoft.com/office/drawing/2014/main" id="{53A1101F-7812-2233-DF5E-043CBB92444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350123" y="1754840"/>
                <a:ext cx="1183342" cy="1464261"/>
              </a:xfrm>
              <a:prstGeom prst="rect">
                <a:avLst/>
              </a:prstGeom>
              <a:ln w="12700">
                <a:solidFill>
                  <a:srgbClr val="7E7E7E"/>
                </a:solidFill>
              </a:ln>
            </p:spPr>
          </p:pic>
          <p:pic>
            <p:nvPicPr>
              <p:cNvPr id="32" name="図 31">
                <a:extLst>
                  <a:ext uri="{FF2B5EF4-FFF2-40B4-BE49-F238E27FC236}">
                    <a16:creationId xmlns:a16="http://schemas.microsoft.com/office/drawing/2014/main" id="{0EA6977B-45F9-728A-9277-0F0213284BB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600701" y="1745430"/>
                <a:ext cx="1174143" cy="1475142"/>
              </a:xfrm>
              <a:prstGeom prst="rect">
                <a:avLst/>
              </a:prstGeom>
              <a:ln w="12700">
                <a:solidFill>
                  <a:srgbClr val="7E7E7E"/>
                </a:solidFill>
              </a:ln>
            </p:spPr>
          </p:pic>
          <p:pic>
            <p:nvPicPr>
              <p:cNvPr id="40" name="図 39">
                <a:extLst>
                  <a:ext uri="{FF2B5EF4-FFF2-40B4-BE49-F238E27FC236}">
                    <a16:creationId xmlns:a16="http://schemas.microsoft.com/office/drawing/2014/main" id="{53DC4863-01BC-7F63-9A30-ACAA6906C9E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844552" y="1734670"/>
                <a:ext cx="1167551" cy="1472453"/>
              </a:xfrm>
              <a:prstGeom prst="rect">
                <a:avLst/>
              </a:prstGeom>
              <a:ln w="12700">
                <a:solidFill>
                  <a:srgbClr val="7E7E7E"/>
                </a:solidFill>
              </a:ln>
            </p:spPr>
          </p:pic>
        </p:grpSp>
      </p:grpSp>
      <p:grpSp>
        <p:nvGrpSpPr>
          <p:cNvPr id="47" name="グループ化 46">
            <a:extLst>
              <a:ext uri="{FF2B5EF4-FFF2-40B4-BE49-F238E27FC236}">
                <a16:creationId xmlns:a16="http://schemas.microsoft.com/office/drawing/2014/main" id="{C98E60EA-B2F4-39E4-EA53-F16CFEAA436E}"/>
              </a:ext>
            </a:extLst>
          </p:cNvPr>
          <p:cNvGrpSpPr/>
          <p:nvPr/>
        </p:nvGrpSpPr>
        <p:grpSpPr>
          <a:xfrm>
            <a:off x="7853083" y="3523115"/>
            <a:ext cx="1290917" cy="1284208"/>
            <a:chOff x="7853083" y="3523115"/>
            <a:chExt cx="1290917" cy="1284208"/>
          </a:xfrm>
        </p:grpSpPr>
        <p:pic>
          <p:nvPicPr>
            <p:cNvPr id="46" name="図 45">
              <a:extLst>
                <a:ext uri="{FF2B5EF4-FFF2-40B4-BE49-F238E27FC236}">
                  <a16:creationId xmlns:a16="http://schemas.microsoft.com/office/drawing/2014/main" id="{98BC51F8-7E6A-5CE2-7338-F99505A7306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001213" y="4044202"/>
              <a:ext cx="763121" cy="763121"/>
            </a:xfrm>
            <a:prstGeom prst="rect">
              <a:avLst/>
            </a:prstGeom>
          </p:spPr>
        </p:pic>
        <p:sp>
          <p:nvSpPr>
            <p:cNvPr id="55" name="テキスト ボックス 54">
              <a:extLst>
                <a:ext uri="{FF2B5EF4-FFF2-40B4-BE49-F238E27FC236}">
                  <a16:creationId xmlns:a16="http://schemas.microsoft.com/office/drawing/2014/main" id="{4735D542-E833-7176-0A9B-6D1CB0C6DE79}"/>
                </a:ext>
              </a:extLst>
            </p:cNvPr>
            <p:cNvSpPr txBox="1"/>
            <p:nvPr/>
          </p:nvSpPr>
          <p:spPr>
            <a:xfrm>
              <a:off x="7853083" y="3523115"/>
              <a:ext cx="1290917" cy="553998"/>
            </a:xfrm>
            <a:prstGeom prst="rect">
              <a:avLst/>
            </a:prstGeom>
            <a:noFill/>
          </p:spPr>
          <p:txBody>
            <a:bodyPr wrap="square" rtlCol="0">
              <a:spAutoFit/>
            </a:bodyPr>
            <a:lstStyle/>
            <a:p>
              <a:r>
                <a:rPr kumimoji="1" lang="ja-JP" altLang="en-US" sz="1000" dirty="0"/>
                <a:t>▼事例 </a:t>
              </a:r>
              <a:endParaRPr kumimoji="1" lang="en-US" altLang="ja-JP" sz="1000" dirty="0"/>
            </a:p>
            <a:p>
              <a:r>
                <a:rPr kumimoji="1" lang="ja-JP" altLang="en-US" sz="1000" dirty="0"/>
                <a:t>第１回投稿</a:t>
              </a:r>
              <a:endParaRPr kumimoji="1" lang="en-US" altLang="ja-JP" sz="1000" dirty="0"/>
            </a:p>
            <a:p>
              <a:r>
                <a:rPr kumimoji="1" lang="ja-JP" altLang="en-US" sz="10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北千住ルミネ様</a:t>
              </a:r>
              <a:endParaRPr kumimoji="1" lang="en-US" altLang="ja-JP" sz="10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p:txBody>
        </p:sp>
      </p:grpSp>
      <p:pic>
        <p:nvPicPr>
          <p:cNvPr id="57" name="Google Shape;140;p19">
            <a:extLst>
              <a:ext uri="{FF2B5EF4-FFF2-40B4-BE49-F238E27FC236}">
                <a16:creationId xmlns:a16="http://schemas.microsoft.com/office/drawing/2014/main" id="{EC2AF1FB-FEDB-AC1E-C69C-1673F3035201}"/>
              </a:ext>
            </a:extLst>
          </p:cNvPr>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8630524" y="3706682"/>
            <a:ext cx="158876" cy="158876"/>
          </a:xfrm>
          <a:prstGeom prst="rect">
            <a:avLst/>
          </a:prstGeom>
          <a:noFill/>
          <a:ln>
            <a:noFill/>
          </a:ln>
        </p:spPr>
      </p:pic>
      <p:pic>
        <p:nvPicPr>
          <p:cNvPr id="38" name="Google Shape;1187;p43">
            <a:extLst>
              <a:ext uri="{FF2B5EF4-FFF2-40B4-BE49-F238E27FC236}">
                <a16:creationId xmlns:a16="http://schemas.microsoft.com/office/drawing/2014/main" id="{4F10C999-32C3-0CC3-FAD3-72E2035A1262}"/>
              </a:ext>
            </a:extLst>
          </p:cNvPr>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654768" y="1727948"/>
            <a:ext cx="369016" cy="326725"/>
          </a:xfrm>
          <a:prstGeom prst="rect">
            <a:avLst/>
          </a:prstGeom>
          <a:noFill/>
          <a:ln>
            <a:noFill/>
          </a:ln>
        </p:spPr>
      </p:pic>
    </p:spTree>
    <p:extLst>
      <p:ext uri="{BB962C8B-B14F-4D97-AF65-F5344CB8AC3E}">
        <p14:creationId xmlns:p14="http://schemas.microsoft.com/office/powerpoint/2010/main" val="155230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39"/>
          <p:cNvSpPr txBox="1"/>
          <p:nvPr/>
        </p:nvSpPr>
        <p:spPr>
          <a:xfrm>
            <a:off x="267309" y="210436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75" name="Google Shape;1075;p39"/>
          <p:cNvSpPr txBox="1"/>
          <p:nvPr/>
        </p:nvSpPr>
        <p:spPr>
          <a:xfrm>
            <a:off x="324459" y="2330864"/>
            <a:ext cx="973500" cy="687206"/>
          </a:xfrm>
          <a:prstGeom prst="rect">
            <a:avLst/>
          </a:prstGeom>
          <a:noFill/>
          <a:ln>
            <a:noFill/>
          </a:ln>
        </p:spPr>
        <p:txBody>
          <a:bodyPr spcFirstLastPara="1" wrap="square" lIns="0" tIns="10000" rIns="0" bIns="0" anchor="t" anchorCtr="0">
            <a:spAutoFit/>
          </a:bodyPr>
          <a:lstStyle/>
          <a:p>
            <a:pPr marL="101597" marR="0" lvl="0" indent="0" algn="l" rtl="0">
              <a:lnSpc>
                <a:spcPct val="100000"/>
              </a:lnSpc>
              <a:spcBef>
                <a:spcPts val="0"/>
              </a:spcBef>
              <a:spcAft>
                <a:spcPts val="0"/>
              </a:spcAft>
              <a:buNone/>
            </a:pPr>
            <a:r>
              <a:rPr lang="ja" sz="15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広告事例</a:t>
            </a:r>
            <a:endParaRPr sz="1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ja" sz="15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ご自宅撮影</a:t>
            </a:r>
            <a:endParaRPr sz="1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76" name="Google Shape;1076;p39"/>
          <p:cNvSpPr txBox="1"/>
          <p:nvPr/>
        </p:nvSpPr>
        <p:spPr>
          <a:xfrm>
            <a:off x="1848516" y="151696"/>
            <a:ext cx="7117683" cy="471283"/>
          </a:xfrm>
          <a:prstGeom prst="rect">
            <a:avLst/>
          </a:prstGeom>
          <a:noFill/>
          <a:ln>
            <a:noFill/>
          </a:ln>
        </p:spPr>
        <p:txBody>
          <a:bodyPr spcFirstLastPara="1" wrap="square" lIns="0" tIns="9525" rIns="0" bIns="0" anchor="t" anchorCtr="0">
            <a:spAutoFit/>
          </a:bodyPr>
          <a:lstStyle/>
          <a:p>
            <a:pPr marL="609585" marR="0" lvl="0" indent="-596885" algn="ctr" rtl="0">
              <a:lnSpc>
                <a:spcPct val="100000"/>
              </a:lnSpc>
              <a:spcBef>
                <a:spcPts val="0"/>
              </a:spcBef>
              <a:spcAft>
                <a:spcPts val="0"/>
              </a:spcAft>
              <a:buNone/>
            </a:pPr>
            <a:r>
              <a:rPr lang="ja-JP" altLang="en-US" sz="1500" b="1" dirty="0">
                <a:solidFill>
                  <a:srgbClr val="FF0000"/>
                </a:solidFill>
                <a:latin typeface="游ゴシック" panose="020B0400000000000000" pitchFamily="50" charset="-128"/>
                <a:ea typeface="游ゴシック" panose="020B0400000000000000" pitchFamily="50" charset="-128"/>
                <a:cs typeface="MS Gothic"/>
                <a:sym typeface="MS Gothic"/>
              </a:rPr>
              <a:t>調味料や冷凍食品まで様々な“おいしいもの”</a:t>
            </a:r>
            <a:br>
              <a:rPr lang="en-US" altLang="ja-JP" sz="1500" b="1" dirty="0">
                <a:solidFill>
                  <a:srgbClr val="FF0000"/>
                </a:solidFill>
                <a:latin typeface="游ゴシック" panose="020B0400000000000000" pitchFamily="50" charset="-128"/>
                <a:ea typeface="游ゴシック" panose="020B0400000000000000" pitchFamily="50" charset="-128"/>
                <a:cs typeface="MS Gothic"/>
                <a:sym typeface="MS Gothic"/>
              </a:rPr>
            </a:br>
            <a:endParaRPr lang="en-US" altLang="ja" sz="1500" b="1" dirty="0">
              <a:solidFill>
                <a:srgbClr val="FF0000"/>
              </a:solidFill>
              <a:latin typeface="游ゴシック" panose="020B0400000000000000" pitchFamily="50" charset="-128"/>
              <a:ea typeface="游ゴシック" panose="020B0400000000000000" pitchFamily="50" charset="-128"/>
              <a:cs typeface="MS Gothic"/>
              <a:sym typeface="MS Gothic"/>
            </a:endParaRPr>
          </a:p>
        </p:txBody>
      </p:sp>
      <p:sp>
        <p:nvSpPr>
          <p:cNvPr id="1077" name="Google Shape;1077;p39"/>
          <p:cNvSpPr txBox="1"/>
          <p:nvPr/>
        </p:nvSpPr>
        <p:spPr>
          <a:xfrm>
            <a:off x="1770401" y="680500"/>
            <a:ext cx="2242800" cy="378470"/>
          </a:xfrm>
          <a:prstGeom prst="rect">
            <a:avLst/>
          </a:prstGeom>
          <a:noFill/>
          <a:ln>
            <a:noFill/>
          </a:ln>
        </p:spPr>
        <p:txBody>
          <a:bodyPr spcFirstLastPara="1" wrap="square" lIns="0" tIns="9050" rIns="0" bIns="0" anchor="t" anchorCtr="0">
            <a:spAutoFit/>
          </a:bodyPr>
          <a:lstStyle/>
          <a:p>
            <a:pPr marL="0" marR="0" lvl="0" indent="0" rtl="0">
              <a:lnSpc>
                <a:spcPct val="100000"/>
              </a:lnSpc>
              <a:spcBef>
                <a:spcPts val="0"/>
              </a:spcBef>
              <a:spcAft>
                <a:spcPts val="0"/>
              </a:spcAft>
              <a:buNone/>
            </a:pP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編集部が実際に商品を使って料理を作っています。</a:t>
            </a:r>
            <a:endParaRPr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94" name="Google Shape;1094;p39"/>
          <p:cNvSpPr/>
          <p:nvPr/>
        </p:nvSpPr>
        <p:spPr>
          <a:xfrm>
            <a:off x="-2458" y="0"/>
            <a:ext cx="1619726" cy="5143500"/>
          </a:xfrm>
          <a:custGeom>
            <a:avLst/>
            <a:gdLst/>
            <a:ahLst/>
            <a:cxnLst/>
            <a:rect l="l" t="t" r="r" b="b"/>
            <a:pathLst>
              <a:path w="2159635" h="6858000" extrusionOk="0">
                <a:moveTo>
                  <a:pt x="2159508" y="0"/>
                </a:moveTo>
                <a:lnTo>
                  <a:pt x="0" y="0"/>
                </a:lnTo>
                <a:lnTo>
                  <a:pt x="0" y="6858000"/>
                </a:lnTo>
                <a:lnTo>
                  <a:pt x="2159508" y="6858000"/>
                </a:lnTo>
                <a:lnTo>
                  <a:pt x="2159508" y="0"/>
                </a:lnTo>
                <a:close/>
              </a:path>
            </a:pathLst>
          </a:custGeom>
          <a:solidFill>
            <a:srgbClr val="FF8427"/>
          </a:solidFill>
          <a:ln>
            <a:solidFill>
              <a:srgbClr val="FFC000"/>
            </a:solid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95" name="Google Shape;1095;p39"/>
          <p:cNvSpPr txBox="1"/>
          <p:nvPr/>
        </p:nvSpPr>
        <p:spPr>
          <a:xfrm>
            <a:off x="271575" y="199006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096" name="Google Shape;1096;p39"/>
          <p:cNvSpPr txBox="1"/>
          <p:nvPr/>
        </p:nvSpPr>
        <p:spPr>
          <a:xfrm>
            <a:off x="232713" y="2216145"/>
            <a:ext cx="1164000" cy="1379703"/>
          </a:xfrm>
          <a:prstGeom prst="rect">
            <a:avLst/>
          </a:prstGeom>
          <a:noFill/>
          <a:ln>
            <a:noFill/>
          </a:ln>
        </p:spPr>
        <p:txBody>
          <a:bodyPr spcFirstLastPara="1" wrap="square" lIns="0" tIns="10000" rIns="0" bIns="0" anchor="t" anchorCtr="0">
            <a:spAutoFit/>
          </a:bodyPr>
          <a:lstStyle/>
          <a:p>
            <a:pPr marL="0" marR="0" lvl="0" indent="0" algn="ctr" rtl="0">
              <a:lnSpc>
                <a:spcPct val="100000"/>
              </a:lnSpc>
              <a:spcBef>
                <a:spcPts val="0"/>
              </a:spcBef>
              <a:spcAft>
                <a:spcPts val="0"/>
              </a:spcAft>
              <a:buNone/>
            </a:pPr>
            <a:r>
              <a:rPr lang="ja" sz="15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広告事例</a:t>
            </a:r>
            <a:endParaRPr lang="ja" altLang="en-US" sz="15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lang="ja-JP" altLang="en-US" sz="14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1500" b="1" dirty="0">
                <a:solidFill>
                  <a:schemeClr val="lt1"/>
                </a:solidFill>
                <a:latin typeface="游ゴシック" panose="020B0400000000000000" pitchFamily="50" charset="-128"/>
                <a:ea typeface="游ゴシック" panose="020B0400000000000000" pitchFamily="50" charset="-128"/>
                <a:cs typeface="MS Gothic"/>
                <a:sym typeface="MS Gothic"/>
              </a:rPr>
              <a:t>おいしいもの</a:t>
            </a:r>
            <a:endParaRPr lang="en-US" altLang="ja-JP" sz="1500" b="1" dirty="0">
              <a:solidFill>
                <a:schemeClr val="lt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endParaRPr lang="en-US" altLang="ja-JP" sz="1500" b="1"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1500" b="1"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rPr>
              <a:t>実際に調理して撮影</a:t>
            </a:r>
          </a:p>
        </p:txBody>
      </p:sp>
      <p:sp>
        <p:nvSpPr>
          <p:cNvPr id="1097" name="Google Shape;1097;p39"/>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39</a:t>
            </a:fld>
            <a:endParaRPr/>
          </a:p>
        </p:txBody>
      </p:sp>
      <p:sp>
        <p:nvSpPr>
          <p:cNvPr id="21" name="Google Shape;1076;p39">
            <a:extLst>
              <a:ext uri="{FF2B5EF4-FFF2-40B4-BE49-F238E27FC236}">
                <a16:creationId xmlns:a16="http://schemas.microsoft.com/office/drawing/2014/main" id="{7A83861D-885A-EBF7-A0C1-7694A6E3E9FA}"/>
              </a:ext>
            </a:extLst>
          </p:cNvPr>
          <p:cNvSpPr txBox="1"/>
          <p:nvPr/>
        </p:nvSpPr>
        <p:spPr>
          <a:xfrm>
            <a:off x="6971440" y="427005"/>
            <a:ext cx="1946829" cy="255839"/>
          </a:xfrm>
          <a:prstGeom prst="rect">
            <a:avLst/>
          </a:prstGeom>
          <a:noFill/>
          <a:ln>
            <a:noFill/>
          </a:ln>
        </p:spPr>
        <p:txBody>
          <a:bodyPr spcFirstLastPara="1" wrap="square" lIns="0" tIns="9525" rIns="0" bIns="0" anchor="t" anchorCtr="0">
            <a:spAutoFit/>
          </a:bodyPr>
          <a:lstStyle/>
          <a:p>
            <a:pPr marL="609585" marR="0" lvl="0" indent="-596885" algn="ctr" rtl="0">
              <a:lnSpc>
                <a:spcPct val="100000"/>
              </a:lnSpc>
              <a:spcBef>
                <a:spcPts val="0"/>
              </a:spcBef>
              <a:spcAft>
                <a:spcPts val="0"/>
              </a:spcAft>
              <a:buNone/>
            </a:pPr>
            <a:r>
              <a:rPr lang="ja-JP" altLang="en-US" sz="1600" b="0" i="0" dirty="0">
                <a:solidFill>
                  <a:srgbClr val="1F1F1F"/>
                </a:solidFill>
                <a:effectLst/>
                <a:latin typeface="Google Sans"/>
              </a:rPr>
              <a:t>西京味噌</a:t>
            </a:r>
            <a:r>
              <a:rPr lang="ja"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様</a:t>
            </a:r>
            <a:endParaRPr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22" name="Google Shape;1077;p39">
            <a:extLst>
              <a:ext uri="{FF2B5EF4-FFF2-40B4-BE49-F238E27FC236}">
                <a16:creationId xmlns:a16="http://schemas.microsoft.com/office/drawing/2014/main" id="{3AAA6A98-D991-3C74-819B-67244F112C4C}"/>
              </a:ext>
            </a:extLst>
          </p:cNvPr>
          <p:cNvSpPr txBox="1"/>
          <p:nvPr/>
        </p:nvSpPr>
        <p:spPr>
          <a:xfrm>
            <a:off x="4411132" y="695610"/>
            <a:ext cx="2167467" cy="378470"/>
          </a:xfrm>
          <a:prstGeom prst="rect">
            <a:avLst/>
          </a:prstGeom>
          <a:noFill/>
          <a:ln>
            <a:noFill/>
          </a:ln>
        </p:spPr>
        <p:txBody>
          <a:bodyPr spcFirstLastPara="1" wrap="square" lIns="0" tIns="9050" rIns="0" bIns="0" anchor="t" anchorCtr="0">
            <a:spAutoFit/>
          </a:bodyPr>
          <a:lstStyle/>
          <a:p>
            <a:pPr marL="0" marR="0" lvl="0" indent="0" rtl="0">
              <a:lnSpc>
                <a:spcPct val="100000"/>
              </a:lnSpc>
              <a:spcBef>
                <a:spcPts val="0"/>
              </a:spcBef>
              <a:spcAft>
                <a:spcPts val="0"/>
              </a:spcAft>
              <a:buNone/>
            </a:pP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人気連載に出てくる器店主さんたちを起用して商品紹介。</a:t>
            </a:r>
            <a:endParaRPr lang="en-US" alt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45" name="Google Shape;1076;p39">
            <a:extLst>
              <a:ext uri="{FF2B5EF4-FFF2-40B4-BE49-F238E27FC236}">
                <a16:creationId xmlns:a16="http://schemas.microsoft.com/office/drawing/2014/main" id="{7F3AF138-1A6E-E689-0B68-82ACCCFAA161}"/>
              </a:ext>
            </a:extLst>
          </p:cNvPr>
          <p:cNvSpPr txBox="1"/>
          <p:nvPr/>
        </p:nvSpPr>
        <p:spPr>
          <a:xfrm>
            <a:off x="4276812" y="414403"/>
            <a:ext cx="2449862" cy="255839"/>
          </a:xfrm>
          <a:prstGeom prst="rect">
            <a:avLst/>
          </a:prstGeom>
          <a:noFill/>
          <a:ln>
            <a:noFill/>
          </a:ln>
        </p:spPr>
        <p:txBody>
          <a:bodyPr spcFirstLastPara="1" wrap="square" lIns="0" tIns="9525" rIns="0" bIns="0" anchor="t" anchorCtr="0">
            <a:spAutoFit/>
          </a:bodyPr>
          <a:lstStyle/>
          <a:p>
            <a:pPr marL="609585" marR="0" lvl="0" indent="-596885" algn="ctr" rtl="0">
              <a:lnSpc>
                <a:spcPct val="100000"/>
              </a:lnSpc>
              <a:spcBef>
                <a:spcPts val="0"/>
              </a:spcBef>
              <a:spcAft>
                <a:spcPts val="0"/>
              </a:spcAft>
              <a:buNone/>
            </a:pPr>
            <a:r>
              <a:rPr lang="zh-TW" altLang="en-US" sz="1600" b="0" i="0" dirty="0">
                <a:solidFill>
                  <a:srgbClr val="1F1F1F"/>
                </a:solidFill>
                <a:effectLst/>
                <a:latin typeface="Google Sans"/>
              </a:rPr>
              <a:t>日本生活協同組合連合会</a:t>
            </a:r>
            <a:r>
              <a:rPr lang="ja"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様</a:t>
            </a:r>
            <a:endParaRPr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48" name="Google Shape;1076;p39">
            <a:extLst>
              <a:ext uri="{FF2B5EF4-FFF2-40B4-BE49-F238E27FC236}">
                <a16:creationId xmlns:a16="http://schemas.microsoft.com/office/drawing/2014/main" id="{3BCE07BE-DFA7-6C82-425D-BC59A7ABAD04}"/>
              </a:ext>
            </a:extLst>
          </p:cNvPr>
          <p:cNvSpPr txBox="1"/>
          <p:nvPr/>
        </p:nvSpPr>
        <p:spPr>
          <a:xfrm>
            <a:off x="1975466" y="436175"/>
            <a:ext cx="1946829" cy="255839"/>
          </a:xfrm>
          <a:prstGeom prst="rect">
            <a:avLst/>
          </a:prstGeom>
          <a:noFill/>
          <a:ln>
            <a:noFill/>
          </a:ln>
        </p:spPr>
        <p:txBody>
          <a:bodyPr spcFirstLastPara="1" wrap="square" lIns="0" tIns="9525" rIns="0" bIns="0" anchor="t" anchorCtr="0">
            <a:spAutoFit/>
          </a:bodyPr>
          <a:lstStyle/>
          <a:p>
            <a:pPr marL="609585" marR="0" lvl="0" indent="-596885" algn="ctr" rtl="0">
              <a:lnSpc>
                <a:spcPct val="100000"/>
              </a:lnSpc>
              <a:spcBef>
                <a:spcPts val="0"/>
              </a:spcBef>
              <a:spcAft>
                <a:spcPts val="0"/>
              </a:spcAft>
              <a:buNone/>
            </a:pPr>
            <a:r>
              <a:rPr lang="ja-JP" altLang="en-US" sz="1600" b="1" u="none" strike="noStrike" cap="none" dirty="0">
                <a:solidFill>
                  <a:srgbClr val="1F1F1F"/>
                </a:solidFill>
                <a:latin typeface="Google Sans"/>
                <a:ea typeface="游ゴシック" panose="020B0400000000000000" pitchFamily="50" charset="-128"/>
                <a:cs typeface="MS Gothic"/>
                <a:sym typeface="MS Gothic"/>
              </a:rPr>
              <a:t>馬路村</a:t>
            </a:r>
            <a:r>
              <a:rPr lang="ja"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様</a:t>
            </a:r>
            <a:endParaRPr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nvGrpSpPr>
          <p:cNvPr id="43" name="グループ化 42">
            <a:extLst>
              <a:ext uri="{FF2B5EF4-FFF2-40B4-BE49-F238E27FC236}">
                <a16:creationId xmlns:a16="http://schemas.microsoft.com/office/drawing/2014/main" id="{73EA3E2D-DD80-603D-D675-B7B5E2A11066}"/>
              </a:ext>
            </a:extLst>
          </p:cNvPr>
          <p:cNvGrpSpPr/>
          <p:nvPr/>
        </p:nvGrpSpPr>
        <p:grpSpPr>
          <a:xfrm>
            <a:off x="1945676" y="1182532"/>
            <a:ext cx="6929384" cy="3840560"/>
            <a:chOff x="1945676" y="1182532"/>
            <a:chExt cx="6929384" cy="3840560"/>
          </a:xfrm>
        </p:grpSpPr>
        <p:pic>
          <p:nvPicPr>
            <p:cNvPr id="5" name="図 4">
              <a:extLst>
                <a:ext uri="{FF2B5EF4-FFF2-40B4-BE49-F238E27FC236}">
                  <a16:creationId xmlns:a16="http://schemas.microsoft.com/office/drawing/2014/main" id="{2A6B86B4-4F14-FF2C-7A59-FC74C5EF6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91618" y="1186747"/>
              <a:ext cx="1965148" cy="1493740"/>
            </a:xfrm>
            <a:prstGeom prst="rect">
              <a:avLst/>
            </a:prstGeom>
          </p:spPr>
        </p:pic>
        <p:pic>
          <p:nvPicPr>
            <p:cNvPr id="9" name="図 8">
              <a:extLst>
                <a:ext uri="{FF2B5EF4-FFF2-40B4-BE49-F238E27FC236}">
                  <a16:creationId xmlns:a16="http://schemas.microsoft.com/office/drawing/2014/main" id="{DC346875-7097-21EC-DF8C-DFCE5C64273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68264" y="2729746"/>
              <a:ext cx="2006796" cy="1510064"/>
            </a:xfrm>
            <a:prstGeom prst="rect">
              <a:avLst/>
            </a:prstGeom>
          </p:spPr>
        </p:pic>
        <p:pic>
          <p:nvPicPr>
            <p:cNvPr id="30" name="図 29">
              <a:extLst>
                <a:ext uri="{FF2B5EF4-FFF2-40B4-BE49-F238E27FC236}">
                  <a16:creationId xmlns:a16="http://schemas.microsoft.com/office/drawing/2014/main" id="{BC19F64A-D85D-1E42-84E0-9BCEAD47EA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45676" y="1196484"/>
              <a:ext cx="2045014" cy="1466687"/>
            </a:xfrm>
            <a:prstGeom prst="rect">
              <a:avLst/>
            </a:prstGeom>
          </p:spPr>
        </p:pic>
        <p:pic>
          <p:nvPicPr>
            <p:cNvPr id="32" name="図 31">
              <a:extLst>
                <a:ext uri="{FF2B5EF4-FFF2-40B4-BE49-F238E27FC236}">
                  <a16:creationId xmlns:a16="http://schemas.microsoft.com/office/drawing/2014/main" id="{B7B19748-9EB1-D31B-3C92-297CCA6A853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945676" y="2763824"/>
              <a:ext cx="2055681" cy="1486509"/>
            </a:xfrm>
            <a:prstGeom prst="rect">
              <a:avLst/>
            </a:prstGeom>
          </p:spPr>
        </p:pic>
        <p:pic>
          <p:nvPicPr>
            <p:cNvPr id="34" name="図 33">
              <a:extLst>
                <a:ext uri="{FF2B5EF4-FFF2-40B4-BE49-F238E27FC236}">
                  <a16:creationId xmlns:a16="http://schemas.microsoft.com/office/drawing/2014/main" id="{E60F2EA2-3249-E3E9-AE8A-7983CC4A50B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510122" y="1182532"/>
              <a:ext cx="2035056" cy="1523352"/>
            </a:xfrm>
            <a:prstGeom prst="rect">
              <a:avLst/>
            </a:prstGeom>
          </p:spPr>
        </p:pic>
        <p:pic>
          <p:nvPicPr>
            <p:cNvPr id="36" name="図 35">
              <a:extLst>
                <a:ext uri="{FF2B5EF4-FFF2-40B4-BE49-F238E27FC236}">
                  <a16:creationId xmlns:a16="http://schemas.microsoft.com/office/drawing/2014/main" id="{99796B03-F5BE-AF99-C820-999888E8CC5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503247" y="2770701"/>
              <a:ext cx="2048807" cy="1467713"/>
            </a:xfrm>
            <a:prstGeom prst="rect">
              <a:avLst/>
            </a:prstGeom>
          </p:spPr>
        </p:pic>
        <p:pic>
          <p:nvPicPr>
            <p:cNvPr id="38" name="図 37">
              <a:extLst>
                <a:ext uri="{FF2B5EF4-FFF2-40B4-BE49-F238E27FC236}">
                  <a16:creationId xmlns:a16="http://schemas.microsoft.com/office/drawing/2014/main" id="{3C5AD91F-EC99-E81A-A72B-58E3E795C9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86941" y="4346057"/>
              <a:ext cx="677035" cy="677035"/>
            </a:xfrm>
            <a:prstGeom prst="rect">
              <a:avLst/>
            </a:prstGeom>
          </p:spPr>
        </p:pic>
        <p:pic>
          <p:nvPicPr>
            <p:cNvPr id="40" name="図 39">
              <a:extLst>
                <a:ext uri="{FF2B5EF4-FFF2-40B4-BE49-F238E27FC236}">
                  <a16:creationId xmlns:a16="http://schemas.microsoft.com/office/drawing/2014/main" id="{92C260D2-9ABD-6B31-C9FC-5DBBA37B86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620605" y="4327344"/>
              <a:ext cx="651056" cy="651056"/>
            </a:xfrm>
            <a:prstGeom prst="rect">
              <a:avLst/>
            </a:prstGeom>
          </p:spPr>
        </p:pic>
        <p:pic>
          <p:nvPicPr>
            <p:cNvPr id="42" name="図 41">
              <a:extLst>
                <a:ext uri="{FF2B5EF4-FFF2-40B4-BE49-F238E27FC236}">
                  <a16:creationId xmlns:a16="http://schemas.microsoft.com/office/drawing/2014/main" id="{E37B750A-B6FD-B18B-AB66-F15D516BEA2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187417" y="4332817"/>
              <a:ext cx="626362" cy="626362"/>
            </a:xfrm>
            <a:prstGeom prst="rect">
              <a:avLst/>
            </a:prstGeom>
          </p:spPr>
        </p:pic>
      </p:grpSp>
      <p:sp>
        <p:nvSpPr>
          <p:cNvPr id="54" name="Google Shape;1077;p39">
            <a:extLst>
              <a:ext uri="{FF2B5EF4-FFF2-40B4-BE49-F238E27FC236}">
                <a16:creationId xmlns:a16="http://schemas.microsoft.com/office/drawing/2014/main" id="{1B5153AA-65A1-763C-D614-3B4F39BBD7A4}"/>
              </a:ext>
            </a:extLst>
          </p:cNvPr>
          <p:cNvSpPr txBox="1"/>
          <p:nvPr/>
        </p:nvSpPr>
        <p:spPr>
          <a:xfrm>
            <a:off x="6937960" y="648542"/>
            <a:ext cx="2206039" cy="563136"/>
          </a:xfrm>
          <a:prstGeom prst="rect">
            <a:avLst/>
          </a:prstGeom>
          <a:noFill/>
          <a:ln>
            <a:noFill/>
          </a:ln>
        </p:spPr>
        <p:txBody>
          <a:bodyPr spcFirstLastPara="1" wrap="square" lIns="0" tIns="9050" rIns="0" bIns="0" anchor="t" anchorCtr="0">
            <a:spAutoFit/>
          </a:bodyPr>
          <a:lstStyle/>
          <a:p>
            <a:pPr marL="0" marR="0" lvl="0" indent="0" rtl="0">
              <a:lnSpc>
                <a:spcPct val="100000"/>
              </a:lnSpc>
              <a:spcBef>
                <a:spcPts val="0"/>
              </a:spcBef>
              <a:spcAft>
                <a:spcPts val="0"/>
              </a:spcAft>
              <a:buNone/>
            </a:pPr>
            <a:r>
              <a:rPr lang="ja-JP" altLang="en-US" sz="1200" dirty="0">
                <a:latin typeface="游ゴシック" panose="020B0400000000000000" pitchFamily="50" charset="-128"/>
                <a:ea typeface="游ゴシック" panose="020B0400000000000000" pitchFamily="50" charset="-128"/>
                <a:cs typeface="MS Gothic"/>
                <a:sym typeface="MS Gothic"/>
              </a:rPr>
              <a:t>アレンジレシピを紹介。汁物に限定されないレシピで新しい視点が生まれました。</a:t>
            </a:r>
            <a:endParaRPr lang="en-US" alt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Tree>
    <p:extLst>
      <p:ext uri="{BB962C8B-B14F-4D97-AF65-F5344CB8AC3E}">
        <p14:creationId xmlns:p14="http://schemas.microsoft.com/office/powerpoint/2010/main" val="230396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7" name="Google Shape;127;p19"/>
          <p:cNvSpPr txBox="1"/>
          <p:nvPr/>
        </p:nvSpPr>
        <p:spPr>
          <a:xfrm>
            <a:off x="2603092" y="213890"/>
            <a:ext cx="3937821" cy="194284"/>
          </a:xfrm>
          <a:prstGeom prst="rect">
            <a:avLst/>
          </a:prstGeom>
          <a:noFill/>
          <a:ln>
            <a:noFill/>
          </a:ln>
        </p:spPr>
        <p:txBody>
          <a:bodyPr spcFirstLastPara="1" wrap="square" lIns="0" tIns="9525" rIns="0" bIns="0" anchor="t" anchorCtr="0">
            <a:spAutoFit/>
          </a:bodyPr>
          <a:lstStyle/>
          <a:p>
            <a:pPr marL="12700" algn="ctr">
              <a:buSzPts val="1200"/>
            </a:pPr>
            <a:r>
              <a:rPr lang="ja" altLang="en-US" sz="1200" b="1" u="sng" dirty="0">
                <a:latin typeface="游ゴシック" panose="020B0400000000000000" pitchFamily="50" charset="-128"/>
                <a:ea typeface="游ゴシック" panose="020B0400000000000000" pitchFamily="50" charset="-128"/>
              </a:rPr>
              <a:t>編集部ができること</a:t>
            </a:r>
            <a:endParaRPr sz="1200" b="1" dirty="0">
              <a:latin typeface="游ゴシック" panose="020B0400000000000000" pitchFamily="50" charset="-128"/>
              <a:ea typeface="游ゴシック" panose="020B0400000000000000" pitchFamily="50" charset="-128"/>
            </a:endParaRPr>
          </a:p>
        </p:txBody>
      </p:sp>
      <p:sp>
        <p:nvSpPr>
          <p:cNvPr id="128" name="Google Shape;128;p19"/>
          <p:cNvSpPr txBox="1">
            <a:spLocks noGrp="1"/>
          </p:cNvSpPr>
          <p:nvPr>
            <p:ph type="title" idx="4294967295"/>
          </p:nvPr>
        </p:nvSpPr>
        <p:spPr>
          <a:xfrm>
            <a:off x="895211" y="641351"/>
            <a:ext cx="7362825" cy="379430"/>
          </a:xfrm>
          <a:prstGeom prst="rect">
            <a:avLst/>
          </a:prstGeom>
          <a:noFill/>
          <a:ln>
            <a:noFill/>
          </a:ln>
        </p:spPr>
        <p:txBody>
          <a:bodyPr spcFirstLastPara="1" vert="horz" wrap="square" lIns="0" tIns="10000" rIns="0" bIns="0" rtlCol="0" anchor="t" anchorCtr="0">
            <a:spAutoFit/>
          </a:bodyPr>
          <a:lstStyle/>
          <a:p>
            <a:pPr marL="12700" algn="ctr"/>
            <a:r>
              <a:rPr lang="ja-JP" altLang="en-US" sz="2400" b="1" dirty="0">
                <a:latin typeface="游ゴシック" panose="020B0400000000000000" pitchFamily="50" charset="-128"/>
                <a:ea typeface="游ゴシック" panose="020B0400000000000000" pitchFamily="50" charset="-128"/>
                <a:cs typeface="Arial"/>
                <a:sym typeface="Arial"/>
              </a:rPr>
              <a:t>「暮らしとおしゃれ編集部</a:t>
            </a:r>
            <a:r>
              <a:rPr lang="ja" altLang="ja-JP" sz="2400" b="1" dirty="0">
                <a:latin typeface="游ゴシック" panose="020B0400000000000000" pitchFamily="50" charset="-128"/>
                <a:ea typeface="游ゴシック" panose="020B0400000000000000" pitchFamily="50" charset="-128"/>
                <a:cs typeface="Arial"/>
                <a:sym typeface="Arial"/>
              </a:rPr>
              <a:t>の発信スタイル</a:t>
            </a:r>
            <a:r>
              <a:rPr lang="ja" altLang="en-US" sz="2400" b="1" dirty="0">
                <a:latin typeface="游ゴシック" panose="020B0400000000000000" pitchFamily="50" charset="-128"/>
                <a:ea typeface="游ゴシック" panose="020B0400000000000000" pitchFamily="50" charset="-128"/>
                <a:cs typeface="Arial"/>
                <a:sym typeface="Arial"/>
              </a:rPr>
              <a:t>」</a:t>
            </a:r>
            <a:endParaRPr sz="2400" b="1" dirty="0">
              <a:latin typeface="游ゴシック" panose="020B0400000000000000" pitchFamily="50" charset="-128"/>
              <a:ea typeface="游ゴシック" panose="020B0400000000000000" pitchFamily="50" charset="-128"/>
              <a:cs typeface="Arial"/>
              <a:sym typeface="Arial"/>
            </a:endParaRPr>
          </a:p>
        </p:txBody>
      </p:sp>
      <p:sp>
        <p:nvSpPr>
          <p:cNvPr id="166" name="Google Shape;166;p19"/>
          <p:cNvSpPr txBox="1">
            <a:spLocks noGrp="1"/>
          </p:cNvSpPr>
          <p:nvPr>
            <p:ph type="sldNum" idx="12"/>
          </p:nvPr>
        </p:nvSpPr>
        <p:spPr>
          <a:xfrm>
            <a:off x="8806814" y="4883889"/>
            <a:ext cx="265125" cy="158012"/>
          </a:xfrm>
          <a:prstGeom prst="rect">
            <a:avLst/>
          </a:prstGeom>
          <a:noFill/>
          <a:ln>
            <a:noFill/>
          </a:ln>
        </p:spPr>
        <p:txBody>
          <a:bodyPr spcFirstLastPara="1" vert="horz" wrap="square" lIns="91425" tIns="45700" rIns="91425" bIns="45700" rtlCol="0" anchor="ctr" anchorCtr="0">
            <a:noAutofit/>
          </a:bodyPr>
          <a:lstStyle/>
          <a:p>
            <a:pPr>
              <a:buSzPts val="900"/>
            </a:pPr>
            <a:fld id="{00000000-1234-1234-1234-123412341234}" type="slidenum">
              <a:rPr lang="en-US" altLang="ja"/>
              <a:pPr>
                <a:buSzPts val="900"/>
              </a:pPr>
              <a:t>4</a:t>
            </a:fld>
            <a:endParaRPr/>
          </a:p>
        </p:txBody>
      </p:sp>
      <p:sp>
        <p:nvSpPr>
          <p:cNvPr id="129" name="Google Shape;129;p19"/>
          <p:cNvSpPr txBox="1"/>
          <p:nvPr/>
        </p:nvSpPr>
        <p:spPr>
          <a:xfrm>
            <a:off x="141863" y="1149181"/>
            <a:ext cx="8854889" cy="163506"/>
          </a:xfrm>
          <a:prstGeom prst="rect">
            <a:avLst/>
          </a:prstGeom>
          <a:noFill/>
          <a:ln>
            <a:noFill/>
          </a:ln>
        </p:spPr>
        <p:txBody>
          <a:bodyPr spcFirstLastPara="1" wrap="square" lIns="0" tIns="9525" rIns="0" bIns="0" anchor="t" anchorCtr="0">
            <a:spAutoFit/>
          </a:bodyPr>
          <a:lstStyle/>
          <a:p>
            <a:pPr marL="12700" algn="ctr">
              <a:buSzPts val="900"/>
            </a:pPr>
            <a:r>
              <a:rPr lang="ja" altLang="en-US" sz="1000" b="1" u="sng" dirty="0">
                <a:solidFill>
                  <a:srgbClr val="FF0000"/>
                </a:solidFill>
                <a:latin typeface="游ゴシック" panose="020B0400000000000000" pitchFamily="50" charset="-128"/>
                <a:ea typeface="游ゴシック" panose="020B0400000000000000" pitchFamily="50" charset="-128"/>
              </a:rPr>
              <a:t>雑誌・</a:t>
            </a:r>
            <a:r>
              <a:rPr lang="en-US" altLang="ja" sz="1000" b="1" u="sng" dirty="0">
                <a:solidFill>
                  <a:srgbClr val="FF0000"/>
                </a:solidFill>
                <a:latin typeface="游ゴシック" panose="020B0400000000000000" pitchFamily="50" charset="-128"/>
                <a:ea typeface="游ゴシック" panose="020B0400000000000000" pitchFamily="50" charset="-128"/>
              </a:rPr>
              <a:t>WEB</a:t>
            </a:r>
            <a:r>
              <a:rPr lang="ja" altLang="en-US" sz="1000" b="1" u="sng" dirty="0">
                <a:solidFill>
                  <a:srgbClr val="FF0000"/>
                </a:solidFill>
                <a:latin typeface="游ゴシック" panose="020B0400000000000000" pitchFamily="50" charset="-128"/>
                <a:ea typeface="游ゴシック" panose="020B0400000000000000" pitchFamily="50" charset="-128"/>
              </a:rPr>
              <a:t>・</a:t>
            </a:r>
            <a:r>
              <a:rPr lang="en-US" altLang="ja" sz="1000" b="1" u="sng" dirty="0">
                <a:solidFill>
                  <a:srgbClr val="FF0000"/>
                </a:solidFill>
                <a:latin typeface="游ゴシック" panose="020B0400000000000000" pitchFamily="50" charset="-128"/>
                <a:ea typeface="游ゴシック" panose="020B0400000000000000" pitchFamily="50" charset="-128"/>
              </a:rPr>
              <a:t>SNS</a:t>
            </a:r>
            <a:r>
              <a:rPr lang="ja" altLang="en-US" sz="1000" b="1" u="sng" dirty="0">
                <a:solidFill>
                  <a:srgbClr val="FF0000"/>
                </a:solidFill>
                <a:latin typeface="游ゴシック" panose="020B0400000000000000" pitchFamily="50" charset="-128"/>
                <a:ea typeface="游ゴシック" panose="020B0400000000000000" pitchFamily="50" charset="-128"/>
              </a:rPr>
              <a:t>・イベント</a:t>
            </a:r>
            <a:r>
              <a:rPr lang="ja-JP" altLang="en-US" sz="1000" b="1" u="sng" dirty="0">
                <a:solidFill>
                  <a:srgbClr val="FF0000"/>
                </a:solidFill>
                <a:latin typeface="游ゴシック" panose="020B0400000000000000" pitchFamily="50" charset="-128"/>
                <a:ea typeface="游ゴシック" panose="020B0400000000000000" pitchFamily="50" charset="-128"/>
              </a:rPr>
              <a:t>。今後は音声メディアや</a:t>
            </a:r>
            <a:r>
              <a:rPr lang="en-US" altLang="ja-JP" sz="1000" b="1" u="sng" dirty="0">
                <a:solidFill>
                  <a:srgbClr val="FF0000"/>
                </a:solidFill>
                <a:latin typeface="游ゴシック" panose="020B0400000000000000" pitchFamily="50" charset="-128"/>
                <a:ea typeface="游ゴシック" panose="020B0400000000000000" pitchFamily="50" charset="-128"/>
              </a:rPr>
              <a:t>EC</a:t>
            </a:r>
            <a:r>
              <a:rPr lang="ja-JP" altLang="en-US" sz="1000" dirty="0">
                <a:latin typeface="游ゴシック" panose="020B0400000000000000" pitchFamily="50" charset="-128"/>
                <a:ea typeface="游ゴシック" panose="020B0400000000000000" pitchFamily="50" charset="-128"/>
              </a:rPr>
              <a:t>も通</a:t>
            </a:r>
            <a:r>
              <a:rPr lang="ja" altLang="en-US" sz="1000" dirty="0">
                <a:latin typeface="游ゴシック" panose="020B0400000000000000" pitchFamily="50" charset="-128"/>
                <a:ea typeface="游ゴシック" panose="020B0400000000000000" pitchFamily="50" charset="-128"/>
              </a:rPr>
              <a:t>して、読者とのコミュニケーションを深めることができます。</a:t>
            </a:r>
            <a:endParaRPr sz="1000" dirty="0">
              <a:latin typeface="游ゴシック" panose="020B0400000000000000" pitchFamily="50" charset="-128"/>
              <a:ea typeface="游ゴシック" panose="020B0400000000000000" pitchFamily="50" charset="-128"/>
            </a:endParaRPr>
          </a:p>
        </p:txBody>
      </p:sp>
      <p:grpSp>
        <p:nvGrpSpPr>
          <p:cNvPr id="13" name="グループ化 12">
            <a:extLst>
              <a:ext uri="{FF2B5EF4-FFF2-40B4-BE49-F238E27FC236}">
                <a16:creationId xmlns:a16="http://schemas.microsoft.com/office/drawing/2014/main" id="{E40D6071-0BB5-0DDF-758D-455EF8584B51}"/>
              </a:ext>
            </a:extLst>
          </p:cNvPr>
          <p:cNvGrpSpPr/>
          <p:nvPr/>
        </p:nvGrpSpPr>
        <p:grpSpPr>
          <a:xfrm>
            <a:off x="29116" y="1581594"/>
            <a:ext cx="8973254" cy="3568213"/>
            <a:chOff x="29116" y="1581594"/>
            <a:chExt cx="8973254" cy="3568213"/>
          </a:xfrm>
        </p:grpSpPr>
        <p:grpSp>
          <p:nvGrpSpPr>
            <p:cNvPr id="11" name="グループ化 10">
              <a:extLst>
                <a:ext uri="{FF2B5EF4-FFF2-40B4-BE49-F238E27FC236}">
                  <a16:creationId xmlns:a16="http://schemas.microsoft.com/office/drawing/2014/main" id="{1FF69A8C-7578-A8DA-4592-7E050D8509D4}"/>
                </a:ext>
              </a:extLst>
            </p:cNvPr>
            <p:cNvGrpSpPr/>
            <p:nvPr/>
          </p:nvGrpSpPr>
          <p:grpSpPr>
            <a:xfrm>
              <a:off x="6585729" y="3295649"/>
              <a:ext cx="1787588" cy="1531988"/>
              <a:chOff x="6388416" y="3751846"/>
              <a:chExt cx="1695453" cy="1531988"/>
            </a:xfrm>
          </p:grpSpPr>
          <p:graphicFrame>
            <p:nvGraphicFramePr>
              <p:cNvPr id="120" name="Google Shape;120;p19"/>
              <p:cNvGraphicFramePr/>
              <p:nvPr>
                <p:extLst>
                  <p:ext uri="{D42A27DB-BD31-4B8C-83A1-F6EECF244321}">
                    <p14:modId xmlns:p14="http://schemas.microsoft.com/office/powerpoint/2010/main" val="3424013166"/>
                  </p:ext>
                </p:extLst>
              </p:nvPr>
            </p:nvGraphicFramePr>
            <p:xfrm>
              <a:off x="6552109" y="3751900"/>
              <a:ext cx="1531760" cy="1531934"/>
            </p:xfrm>
            <a:graphic>
              <a:graphicData uri="http://schemas.openxmlformats.org/drawingml/2006/table">
                <a:tbl>
                  <a:tblPr firstRow="1" bandRow="1">
                    <a:noFill/>
                  </a:tblPr>
                  <a:tblGrid>
                    <a:gridCol w="887750">
                      <a:extLst>
                        <a:ext uri="{9D8B030D-6E8A-4147-A177-3AD203B41FA5}">
                          <a16:colId xmlns:a16="http://schemas.microsoft.com/office/drawing/2014/main" val="20000"/>
                        </a:ext>
                      </a:extLst>
                    </a:gridCol>
                    <a:gridCol w="727250">
                      <a:extLst>
                        <a:ext uri="{9D8B030D-6E8A-4147-A177-3AD203B41FA5}">
                          <a16:colId xmlns:a16="http://schemas.microsoft.com/office/drawing/2014/main" val="20001"/>
                        </a:ext>
                      </a:extLst>
                    </a:gridCol>
                  </a:tblGrid>
                  <a:tr h="206661">
                    <a:tc>
                      <a:txBody>
                        <a:bodyPr/>
                        <a:lstStyle/>
                        <a:p>
                          <a:pPr marL="101600" marR="0" lvl="0" indent="0" algn="l" rtl="0">
                            <a:lnSpc>
                              <a:spcPct val="113375"/>
                            </a:lnSpc>
                            <a:spcBef>
                              <a:spcPts val="0"/>
                            </a:spcBef>
                            <a:spcAft>
                              <a:spcPts val="0"/>
                            </a:spcAft>
                            <a:buClr>
                              <a:srgbClr val="000000"/>
                            </a:buClr>
                            <a:buSzPts val="1200"/>
                            <a:buFont typeface="Arial"/>
                            <a:buNone/>
                          </a:pPr>
                          <a:r>
                            <a:rPr lang="en-US" altLang="ja-JP" sz="1200" u="none" strike="noStrike" cap="none" dirty="0">
                              <a:latin typeface="游ゴシック" panose="020B0400000000000000" pitchFamily="50" charset="-128"/>
                              <a:ea typeface="游ゴシック" panose="020B0400000000000000" pitchFamily="50" charset="-128"/>
                              <a:cs typeface="Arial"/>
                              <a:sym typeface="Arial"/>
                            </a:rPr>
                            <a:t>X</a:t>
                          </a:r>
                          <a:r>
                            <a:rPr lang="ja-JP" altLang="en-US" sz="1200" u="none" strike="noStrike" cap="none" dirty="0">
                              <a:latin typeface="游ゴシック" panose="020B0400000000000000" pitchFamily="50" charset="-128"/>
                              <a:ea typeface="游ゴシック" panose="020B0400000000000000" pitchFamily="50" charset="-128"/>
                              <a:cs typeface="Arial"/>
                              <a:sym typeface="Arial"/>
                            </a:rPr>
                            <a:t>　</a:t>
                          </a:r>
                          <a:r>
                            <a:rPr lang="en-US" altLang="ja-JP" sz="700" u="none" strike="noStrike" cap="none" dirty="0">
                              <a:latin typeface="游ゴシック" panose="020B0400000000000000" pitchFamily="50" charset="-128"/>
                              <a:ea typeface="游ゴシック" panose="020B0400000000000000" pitchFamily="50" charset="-128"/>
                              <a:cs typeface="Arial"/>
                              <a:sym typeface="Arial"/>
                            </a:rPr>
                            <a:t>(</a:t>
                          </a:r>
                          <a:r>
                            <a:rPr lang="ja-JP" altLang="en-US" sz="700" u="none" strike="noStrike" cap="none" dirty="0">
                              <a:latin typeface="游ゴシック" panose="020B0400000000000000" pitchFamily="50" charset="-128"/>
                              <a:ea typeface="游ゴシック" panose="020B0400000000000000" pitchFamily="50" charset="-128"/>
                              <a:cs typeface="Arial"/>
                              <a:sym typeface="Arial"/>
                            </a:rPr>
                            <a:t>旧</a:t>
                          </a:r>
                          <a:r>
                            <a:rPr lang="ja" sz="700" u="none" strike="noStrike" cap="none" dirty="0">
                              <a:latin typeface="游ゴシック" panose="020B0400000000000000" pitchFamily="50" charset="-128"/>
                              <a:ea typeface="游ゴシック" panose="020B0400000000000000" pitchFamily="50" charset="-128"/>
                              <a:cs typeface="Arial"/>
                              <a:sym typeface="Arial"/>
                            </a:rPr>
                            <a:t>Twitter</a:t>
                          </a:r>
                          <a:r>
                            <a:rPr lang="en-US" altLang="ja-JP" sz="700" u="none" strike="noStrike" cap="none" dirty="0">
                              <a:latin typeface="游ゴシック" panose="020B0400000000000000" pitchFamily="50" charset="-128"/>
                              <a:ea typeface="游ゴシック" panose="020B0400000000000000" pitchFamily="50" charset="-128"/>
                              <a:cs typeface="Arial"/>
                              <a:sym typeface="Arial"/>
                            </a:rPr>
                            <a:t>)</a:t>
                          </a:r>
                          <a:endParaRPr sz="1200" u="none" strike="noStrike" cap="none" dirty="0">
                            <a:latin typeface="游ゴシック" panose="020B0400000000000000" pitchFamily="50" charset="-128"/>
                            <a:ea typeface="游ゴシック" panose="020B0400000000000000" pitchFamily="50" charset="-128"/>
                            <a:cs typeface="Arial"/>
                            <a:sym typeface="Arial"/>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1F1F1"/>
                        </a:solidFill>
                      </a:tcPr>
                    </a:tc>
                    <a:tc>
                      <a:txBody>
                        <a:bodyPr/>
                        <a:lstStyle/>
                        <a:p>
                          <a:pPr marL="0" marR="88900" lvl="0" indent="0" algn="r" rtl="0">
                            <a:lnSpc>
                              <a:spcPct val="110250"/>
                            </a:lnSpc>
                            <a:spcBef>
                              <a:spcPts val="0"/>
                            </a:spcBef>
                            <a:spcAft>
                              <a:spcPts val="0"/>
                            </a:spcAft>
                            <a:buClr>
                              <a:srgbClr val="000000"/>
                            </a:buClr>
                            <a:buSzPts val="1200"/>
                            <a:buFont typeface="Arial"/>
                            <a:buNone/>
                          </a:pPr>
                          <a:r>
                            <a:rPr lang="ja" sz="1200" u="none" strike="noStrike" cap="none" dirty="0">
                              <a:latin typeface="游ゴシック" panose="020B0400000000000000" pitchFamily="50" charset="-128"/>
                              <a:ea typeface="游ゴシック" panose="020B0400000000000000" pitchFamily="50" charset="-128"/>
                              <a:cs typeface="Arial"/>
                              <a:sym typeface="Arial"/>
                            </a:rPr>
                            <a:t>2,</a:t>
                          </a:r>
                          <a:r>
                            <a:rPr lang="en-US" altLang="ja" sz="1200" u="none" strike="noStrike" cap="none" dirty="0">
                              <a:latin typeface="游ゴシック" panose="020B0400000000000000" pitchFamily="50" charset="-128"/>
                              <a:ea typeface="游ゴシック" panose="020B0400000000000000" pitchFamily="50" charset="-128"/>
                              <a:cs typeface="Arial"/>
                              <a:sym typeface="Arial"/>
                            </a:rPr>
                            <a:t>700</a:t>
                          </a:r>
                          <a:r>
                            <a:rPr lang="ja" sz="1200" u="none" strike="noStrike" cap="none" dirty="0">
                              <a:latin typeface="游ゴシック" panose="020B0400000000000000" pitchFamily="50" charset="-128"/>
                              <a:ea typeface="游ゴシック" panose="020B0400000000000000" pitchFamily="50" charset="-128"/>
                              <a:cs typeface="Arial"/>
                              <a:sym typeface="Arial"/>
                            </a:rPr>
                            <a:t>-</a:t>
                          </a:r>
                          <a:endParaRPr sz="1200" u="none" strike="noStrike" cap="none" dirty="0">
                            <a:latin typeface="游ゴシック" panose="020B0400000000000000" pitchFamily="50" charset="-128"/>
                            <a:ea typeface="游ゴシック" panose="020B0400000000000000" pitchFamily="50" charset="-128"/>
                            <a:cs typeface="Arial"/>
                            <a:sym typeface="Arial"/>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0"/>
                      </a:ext>
                    </a:extLst>
                  </a:tr>
                  <a:tr h="243769">
                    <a:tc>
                      <a:txBody>
                        <a:bodyPr/>
                        <a:lstStyle/>
                        <a:p>
                          <a:pPr marL="101600" marR="0" lvl="0" indent="0" algn="l" rtl="0">
                            <a:lnSpc>
                              <a:spcPct val="100000"/>
                            </a:lnSpc>
                            <a:spcBef>
                              <a:spcPts val="0"/>
                            </a:spcBef>
                            <a:spcAft>
                              <a:spcPts val="0"/>
                            </a:spcAft>
                            <a:buClr>
                              <a:srgbClr val="000000"/>
                            </a:buClr>
                            <a:buSzPts val="1200"/>
                            <a:buFont typeface="Arial"/>
                            <a:buNone/>
                          </a:pPr>
                          <a:endParaRPr lang="en-US" altLang="ja" sz="1200" u="none" strike="noStrike" cap="none" dirty="0">
                            <a:latin typeface="游ゴシック" panose="020B0400000000000000" pitchFamily="50" charset="-128"/>
                            <a:ea typeface="游ゴシック" panose="020B0400000000000000" pitchFamily="50" charset="-128"/>
                            <a:cs typeface="Arial"/>
                            <a:sym typeface="Arial"/>
                          </a:endParaRPr>
                        </a:p>
                        <a:p>
                          <a:pPr marL="101600" marR="0" lvl="0" indent="0" algn="l" rtl="0">
                            <a:lnSpc>
                              <a:spcPct val="100000"/>
                            </a:lnSpc>
                            <a:spcBef>
                              <a:spcPts val="0"/>
                            </a:spcBef>
                            <a:spcAft>
                              <a:spcPts val="0"/>
                            </a:spcAft>
                            <a:buClr>
                              <a:srgbClr val="000000"/>
                            </a:buClr>
                            <a:buSzPts val="1200"/>
                            <a:buFont typeface="Arial"/>
                            <a:buNone/>
                          </a:pPr>
                          <a:r>
                            <a:rPr lang="ja" sz="1200" u="none" strike="noStrike" cap="none" dirty="0">
                              <a:latin typeface="游ゴシック" panose="020B0400000000000000" pitchFamily="50" charset="-128"/>
                              <a:ea typeface="游ゴシック" panose="020B0400000000000000" pitchFamily="50" charset="-128"/>
                              <a:cs typeface="Arial"/>
                              <a:sym typeface="Arial"/>
                            </a:rPr>
                            <a:t>Facebook</a:t>
                          </a:r>
                          <a:endParaRPr sz="1200" u="none" strike="noStrike" cap="none" dirty="0">
                            <a:latin typeface="游ゴシック" panose="020B0400000000000000" pitchFamily="50" charset="-128"/>
                            <a:ea typeface="游ゴシック" panose="020B0400000000000000" pitchFamily="50" charset="-128"/>
                            <a:cs typeface="Arial"/>
                            <a:sym typeface="Arial"/>
                          </a:endParaRPr>
                        </a:p>
                      </a:txBody>
                      <a:tcPr marL="0" marR="0" marT="2810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1F1F1"/>
                        </a:solidFill>
                      </a:tcPr>
                    </a:tc>
                    <a:tc>
                      <a:txBody>
                        <a:bodyPr/>
                        <a:lstStyle/>
                        <a:p>
                          <a:pPr marL="0" marR="88900" lvl="0" indent="0" algn="r" rtl="0">
                            <a:lnSpc>
                              <a:spcPct val="100000"/>
                            </a:lnSpc>
                            <a:spcBef>
                              <a:spcPts val="0"/>
                            </a:spcBef>
                            <a:spcAft>
                              <a:spcPts val="0"/>
                            </a:spcAft>
                            <a:buClr>
                              <a:srgbClr val="000000"/>
                            </a:buClr>
                            <a:buSzPts val="1200"/>
                            <a:buFont typeface="Arial"/>
                            <a:buNone/>
                          </a:pPr>
                          <a:endParaRPr lang="en-US" altLang="ja" sz="1200" u="none" strike="noStrike" cap="none" dirty="0">
                            <a:latin typeface="游ゴシック" panose="020B0400000000000000" pitchFamily="50" charset="-128"/>
                            <a:ea typeface="游ゴシック" panose="020B0400000000000000" pitchFamily="50" charset="-128"/>
                            <a:cs typeface="Arial"/>
                            <a:sym typeface="Arial"/>
                          </a:endParaRPr>
                        </a:p>
                        <a:p>
                          <a:pPr marL="0" marR="88900" lvl="0" indent="0" algn="r" rtl="0">
                            <a:lnSpc>
                              <a:spcPct val="100000"/>
                            </a:lnSpc>
                            <a:spcBef>
                              <a:spcPts val="0"/>
                            </a:spcBef>
                            <a:spcAft>
                              <a:spcPts val="0"/>
                            </a:spcAft>
                            <a:buClr>
                              <a:srgbClr val="000000"/>
                            </a:buClr>
                            <a:buSzPts val="1200"/>
                            <a:buFont typeface="Arial"/>
                            <a:buNone/>
                          </a:pPr>
                          <a:r>
                            <a:rPr lang="ja" sz="1200" u="none" strike="noStrike" cap="none" dirty="0">
                              <a:latin typeface="游ゴシック" panose="020B0400000000000000" pitchFamily="50" charset="-128"/>
                              <a:ea typeface="游ゴシック" panose="020B0400000000000000" pitchFamily="50" charset="-128"/>
                              <a:cs typeface="Arial"/>
                              <a:sym typeface="Arial"/>
                            </a:rPr>
                            <a:t>6,6</a:t>
                          </a:r>
                          <a:r>
                            <a:rPr lang="en-US" altLang="ja-JP" sz="1200" u="none" strike="noStrike" cap="none" dirty="0">
                              <a:latin typeface="游ゴシック" panose="020B0400000000000000" pitchFamily="50" charset="-128"/>
                              <a:ea typeface="游ゴシック" panose="020B0400000000000000" pitchFamily="50" charset="-128"/>
                              <a:cs typeface="Arial"/>
                              <a:sym typeface="Arial"/>
                            </a:rPr>
                            <a:t>0</a:t>
                          </a:r>
                          <a:r>
                            <a:rPr lang="ja" sz="1200" u="none" strike="noStrike" cap="none" dirty="0">
                              <a:latin typeface="游ゴシック" panose="020B0400000000000000" pitchFamily="50" charset="-128"/>
                              <a:ea typeface="游ゴシック" panose="020B0400000000000000" pitchFamily="50" charset="-128"/>
                              <a:cs typeface="Arial"/>
                              <a:sym typeface="Arial"/>
                            </a:rPr>
                            <a:t>0-</a:t>
                          </a:r>
                          <a:endParaRPr sz="1200" u="none" strike="noStrike" cap="none" dirty="0">
                            <a:latin typeface="游ゴシック" panose="020B0400000000000000" pitchFamily="50" charset="-128"/>
                            <a:ea typeface="游ゴシック" panose="020B0400000000000000" pitchFamily="50" charset="-128"/>
                            <a:cs typeface="Arial"/>
                            <a:sym typeface="Arial"/>
                          </a:endParaRPr>
                        </a:p>
                      </a:txBody>
                      <a:tcPr marL="0" marR="0" marT="23825"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243623">
                    <a:tc>
                      <a:txBody>
                        <a:bodyPr/>
                        <a:lstStyle/>
                        <a:p>
                          <a:pPr marL="101600" marR="0" lvl="0" indent="0" algn="l" rtl="0">
                            <a:lnSpc>
                              <a:spcPct val="100000"/>
                            </a:lnSpc>
                            <a:spcBef>
                              <a:spcPts val="0"/>
                            </a:spcBef>
                            <a:spcAft>
                              <a:spcPts val="0"/>
                            </a:spcAft>
                            <a:buClr>
                              <a:srgbClr val="000000"/>
                            </a:buClr>
                            <a:buSzPts val="1200"/>
                            <a:buFont typeface="Arial"/>
                            <a:buNone/>
                          </a:pPr>
                          <a:endParaRPr lang="en-US" altLang="ja" sz="1200" u="none" strike="noStrike" cap="none" dirty="0">
                            <a:latin typeface="游ゴシック" panose="020B0400000000000000" pitchFamily="50" charset="-128"/>
                            <a:ea typeface="游ゴシック" panose="020B0400000000000000" pitchFamily="50" charset="-128"/>
                            <a:cs typeface="Arial"/>
                            <a:sym typeface="Arial"/>
                          </a:endParaRPr>
                        </a:p>
                        <a:p>
                          <a:pPr marL="101600" marR="0" lvl="0" indent="0" algn="l" rtl="0">
                            <a:lnSpc>
                              <a:spcPct val="100000"/>
                            </a:lnSpc>
                            <a:spcBef>
                              <a:spcPts val="0"/>
                            </a:spcBef>
                            <a:spcAft>
                              <a:spcPts val="0"/>
                            </a:spcAft>
                            <a:buClr>
                              <a:srgbClr val="000000"/>
                            </a:buClr>
                            <a:buSzPts val="1200"/>
                            <a:buFont typeface="Arial"/>
                            <a:buNone/>
                          </a:pPr>
                          <a:r>
                            <a:rPr lang="ja" sz="1200" u="none" strike="noStrike" cap="none" dirty="0">
                              <a:latin typeface="游ゴシック" panose="020B0400000000000000" pitchFamily="50" charset="-128"/>
                              <a:ea typeface="游ゴシック" panose="020B0400000000000000" pitchFamily="50" charset="-128"/>
                              <a:cs typeface="Arial"/>
                              <a:sym typeface="Arial"/>
                            </a:rPr>
                            <a:t>Instagram</a:t>
                          </a:r>
                          <a:endParaRPr sz="1200" u="none" strike="noStrike" cap="none" dirty="0">
                            <a:latin typeface="游ゴシック" panose="020B0400000000000000" pitchFamily="50" charset="-128"/>
                            <a:ea typeface="游ゴシック" panose="020B0400000000000000" pitchFamily="50" charset="-128"/>
                            <a:cs typeface="Arial"/>
                            <a:sym typeface="Arial"/>
                          </a:endParaRPr>
                        </a:p>
                      </a:txBody>
                      <a:tcPr marL="0" marR="0" marT="2810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1F1F1"/>
                        </a:solidFill>
                      </a:tcPr>
                    </a:tc>
                    <a:tc>
                      <a:txBody>
                        <a:bodyPr/>
                        <a:lstStyle/>
                        <a:p>
                          <a:pPr marL="0" marR="88900" lvl="0" indent="0" algn="r" rtl="0">
                            <a:lnSpc>
                              <a:spcPct val="100000"/>
                            </a:lnSpc>
                            <a:spcBef>
                              <a:spcPts val="0"/>
                            </a:spcBef>
                            <a:spcAft>
                              <a:spcPts val="0"/>
                            </a:spcAft>
                            <a:buClr>
                              <a:srgbClr val="000000"/>
                            </a:buClr>
                            <a:buSzPts val="1200"/>
                            <a:buFont typeface="Arial"/>
                            <a:buNone/>
                          </a:pPr>
                          <a:endParaRPr lang="en-US" altLang="ja-JP" sz="1200" u="none" strike="noStrike" cap="none" dirty="0">
                            <a:latin typeface="游ゴシック" panose="020B0400000000000000" pitchFamily="50" charset="-128"/>
                            <a:ea typeface="游ゴシック" panose="020B0400000000000000" pitchFamily="50" charset="-128"/>
                            <a:cs typeface="Arial"/>
                            <a:sym typeface="Arial"/>
                          </a:endParaRPr>
                        </a:p>
                        <a:p>
                          <a:pPr marL="0" marR="88900" lvl="0" indent="0" algn="r" rtl="0">
                            <a:lnSpc>
                              <a:spcPct val="100000"/>
                            </a:lnSpc>
                            <a:spcBef>
                              <a:spcPts val="0"/>
                            </a:spcBef>
                            <a:spcAft>
                              <a:spcPts val="0"/>
                            </a:spcAft>
                            <a:buClr>
                              <a:srgbClr val="000000"/>
                            </a:buClr>
                            <a:buSzPts val="1200"/>
                            <a:buFont typeface="Arial"/>
                            <a:buNone/>
                          </a:pPr>
                          <a:r>
                            <a:rPr lang="en-US" altLang="ja-JP" sz="1200" u="none" strike="noStrike" cap="none" dirty="0">
                              <a:latin typeface="游ゴシック" panose="020B0400000000000000" pitchFamily="50" charset="-128"/>
                              <a:ea typeface="游ゴシック" panose="020B0400000000000000" pitchFamily="50" charset="-128"/>
                              <a:cs typeface="Arial"/>
                              <a:sym typeface="Arial"/>
                            </a:rPr>
                            <a:t>53</a:t>
                          </a:r>
                          <a:r>
                            <a:rPr lang="ja" sz="1200" u="none" strike="noStrike" cap="none" dirty="0">
                              <a:latin typeface="游ゴシック" panose="020B0400000000000000" pitchFamily="50" charset="-128"/>
                              <a:ea typeface="游ゴシック" panose="020B0400000000000000" pitchFamily="50" charset="-128"/>
                              <a:cs typeface="Arial"/>
                              <a:sym typeface="Arial"/>
                            </a:rPr>
                            <a:t>,</a:t>
                          </a:r>
                          <a:r>
                            <a:rPr lang="en-US" altLang="ja" sz="1200" u="none" strike="noStrike" cap="none" dirty="0">
                              <a:latin typeface="游ゴシック" panose="020B0400000000000000" pitchFamily="50" charset="-128"/>
                              <a:ea typeface="游ゴシック" panose="020B0400000000000000" pitchFamily="50" charset="-128"/>
                              <a:cs typeface="Arial"/>
                              <a:sym typeface="Arial"/>
                            </a:rPr>
                            <a:t>6</a:t>
                          </a:r>
                          <a:r>
                            <a:rPr lang="ja" sz="1200" u="none" strike="noStrike" cap="none" dirty="0">
                              <a:latin typeface="游ゴシック" panose="020B0400000000000000" pitchFamily="50" charset="-128"/>
                              <a:ea typeface="游ゴシック" panose="020B0400000000000000" pitchFamily="50" charset="-128"/>
                              <a:cs typeface="Arial"/>
                              <a:sym typeface="Arial"/>
                            </a:rPr>
                            <a:t>00-</a:t>
                          </a:r>
                          <a:endParaRPr sz="1200" u="none" strike="noStrike" cap="none" dirty="0">
                            <a:latin typeface="游ゴシック" panose="020B0400000000000000" pitchFamily="50" charset="-128"/>
                            <a:ea typeface="游ゴシック" panose="020B0400000000000000" pitchFamily="50" charset="-128"/>
                            <a:cs typeface="Arial"/>
                            <a:sym typeface="Arial"/>
                          </a:endParaRPr>
                        </a:p>
                      </a:txBody>
                      <a:tcPr marL="0" marR="0" marT="23825"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2"/>
                      </a:ext>
                    </a:extLst>
                  </a:tr>
                  <a:tr h="243381">
                    <a:tc>
                      <a:txBody>
                        <a:bodyPr/>
                        <a:lstStyle/>
                        <a:p>
                          <a:pPr marL="101600" marR="0" lvl="0" indent="0" algn="l" rtl="0">
                            <a:lnSpc>
                              <a:spcPct val="100000"/>
                            </a:lnSpc>
                            <a:spcBef>
                              <a:spcPts val="0"/>
                            </a:spcBef>
                            <a:spcAft>
                              <a:spcPts val="0"/>
                            </a:spcAft>
                            <a:buClr>
                              <a:srgbClr val="000000"/>
                            </a:buClr>
                            <a:buSzPts val="1200"/>
                            <a:buFont typeface="Arial"/>
                            <a:buNone/>
                          </a:pPr>
                          <a:endParaRPr lang="en-US" altLang="ja" sz="1200" u="none" strike="noStrike" cap="none" dirty="0">
                            <a:latin typeface="游ゴシック" panose="020B0400000000000000" pitchFamily="50" charset="-128"/>
                            <a:ea typeface="游ゴシック" panose="020B0400000000000000" pitchFamily="50" charset="-128"/>
                            <a:cs typeface="Arial"/>
                            <a:sym typeface="Arial"/>
                          </a:endParaRPr>
                        </a:p>
                        <a:p>
                          <a:pPr marL="101600" marR="0" lvl="0" indent="0" algn="l" rtl="0">
                            <a:lnSpc>
                              <a:spcPct val="100000"/>
                            </a:lnSpc>
                            <a:spcBef>
                              <a:spcPts val="0"/>
                            </a:spcBef>
                            <a:spcAft>
                              <a:spcPts val="0"/>
                            </a:spcAft>
                            <a:buClr>
                              <a:srgbClr val="000000"/>
                            </a:buClr>
                            <a:buSzPts val="1200"/>
                            <a:buFont typeface="Arial"/>
                            <a:buNone/>
                          </a:pPr>
                          <a:r>
                            <a:rPr lang="ja" sz="1200" u="none" strike="noStrike" cap="none" dirty="0">
                              <a:latin typeface="游ゴシック" panose="020B0400000000000000" pitchFamily="50" charset="-128"/>
                              <a:ea typeface="游ゴシック" panose="020B0400000000000000" pitchFamily="50" charset="-128"/>
                              <a:cs typeface="Arial"/>
                              <a:sym typeface="Arial"/>
                            </a:rPr>
                            <a:t>YouTube</a:t>
                          </a:r>
                          <a:endParaRPr sz="1200" u="none" strike="noStrike" cap="none" dirty="0">
                            <a:latin typeface="游ゴシック" panose="020B0400000000000000" pitchFamily="50" charset="-128"/>
                            <a:ea typeface="游ゴシック" panose="020B0400000000000000" pitchFamily="50" charset="-128"/>
                            <a:cs typeface="Arial"/>
                            <a:sym typeface="Arial"/>
                          </a:endParaRPr>
                        </a:p>
                      </a:txBody>
                      <a:tcPr marL="0" marR="0" marT="2810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1F1F1"/>
                        </a:solidFill>
                      </a:tcPr>
                    </a:tc>
                    <a:tc>
                      <a:txBody>
                        <a:bodyPr/>
                        <a:lstStyle/>
                        <a:p>
                          <a:pPr marL="0" marR="88900" lvl="0" indent="0" algn="r" rtl="0">
                            <a:lnSpc>
                              <a:spcPct val="100000"/>
                            </a:lnSpc>
                            <a:spcBef>
                              <a:spcPts val="0"/>
                            </a:spcBef>
                            <a:spcAft>
                              <a:spcPts val="0"/>
                            </a:spcAft>
                            <a:buClr>
                              <a:srgbClr val="000000"/>
                            </a:buClr>
                            <a:buSzPts val="1200"/>
                            <a:buFont typeface="Arial"/>
                            <a:buNone/>
                          </a:pPr>
                          <a:endParaRPr lang="en-US" altLang="ja" sz="1200" u="none" strike="noStrike" cap="none" dirty="0">
                            <a:latin typeface="游ゴシック" panose="020B0400000000000000" pitchFamily="50" charset="-128"/>
                            <a:ea typeface="游ゴシック" panose="020B0400000000000000" pitchFamily="50" charset="-128"/>
                            <a:cs typeface="Arial"/>
                            <a:sym typeface="Arial"/>
                          </a:endParaRPr>
                        </a:p>
                        <a:p>
                          <a:pPr marL="0" marR="88900" lvl="0" indent="0" algn="r" rtl="0">
                            <a:lnSpc>
                              <a:spcPct val="100000"/>
                            </a:lnSpc>
                            <a:spcBef>
                              <a:spcPts val="0"/>
                            </a:spcBef>
                            <a:spcAft>
                              <a:spcPts val="0"/>
                            </a:spcAft>
                            <a:buClr>
                              <a:srgbClr val="000000"/>
                            </a:buClr>
                            <a:buSzPts val="1200"/>
                            <a:buFont typeface="Arial"/>
                            <a:buNone/>
                          </a:pPr>
                          <a:r>
                            <a:rPr lang="ja" sz="1200" u="none" strike="noStrike" cap="none" dirty="0">
                              <a:latin typeface="游ゴシック" panose="020B0400000000000000" pitchFamily="50" charset="-128"/>
                              <a:ea typeface="游ゴシック" panose="020B0400000000000000" pitchFamily="50" charset="-128"/>
                              <a:cs typeface="Arial"/>
                              <a:sym typeface="Arial"/>
                            </a:rPr>
                            <a:t>1</a:t>
                          </a:r>
                          <a:r>
                            <a:rPr lang="en-US" altLang="ja-JP" sz="1200" u="none" strike="noStrike" cap="none" dirty="0">
                              <a:latin typeface="游ゴシック" panose="020B0400000000000000" pitchFamily="50" charset="-128"/>
                              <a:ea typeface="游ゴシック" panose="020B0400000000000000" pitchFamily="50" charset="-128"/>
                              <a:cs typeface="Arial"/>
                              <a:sym typeface="Arial"/>
                            </a:rPr>
                            <a:t>4</a:t>
                          </a:r>
                          <a:r>
                            <a:rPr lang="ja" sz="1200" u="none" strike="noStrike" cap="none" dirty="0">
                              <a:latin typeface="游ゴシック" panose="020B0400000000000000" pitchFamily="50" charset="-128"/>
                              <a:ea typeface="游ゴシック" panose="020B0400000000000000" pitchFamily="50" charset="-128"/>
                              <a:cs typeface="Arial"/>
                              <a:sym typeface="Arial"/>
                            </a:rPr>
                            <a:t>,</a:t>
                          </a:r>
                          <a:r>
                            <a:rPr lang="en-US" altLang="ja" sz="1200" u="none" strike="noStrike" cap="none" dirty="0">
                              <a:latin typeface="游ゴシック" panose="020B0400000000000000" pitchFamily="50" charset="-128"/>
                              <a:ea typeface="游ゴシック" panose="020B0400000000000000" pitchFamily="50" charset="-128"/>
                              <a:cs typeface="Arial"/>
                              <a:sym typeface="Arial"/>
                            </a:rPr>
                            <a:t>4</a:t>
                          </a:r>
                          <a:r>
                            <a:rPr lang="ja" sz="1200" u="none" strike="noStrike" cap="none" dirty="0">
                              <a:latin typeface="游ゴシック" panose="020B0400000000000000" pitchFamily="50" charset="-128"/>
                              <a:ea typeface="游ゴシック" panose="020B0400000000000000" pitchFamily="50" charset="-128"/>
                              <a:cs typeface="Arial"/>
                              <a:sym typeface="Arial"/>
                            </a:rPr>
                            <a:t>00-</a:t>
                          </a:r>
                          <a:endParaRPr sz="1200" u="none" strike="noStrike" cap="none" dirty="0">
                            <a:latin typeface="游ゴシック" panose="020B0400000000000000" pitchFamily="50" charset="-128"/>
                            <a:ea typeface="游ゴシック" panose="020B0400000000000000" pitchFamily="50" charset="-128"/>
                            <a:cs typeface="Arial"/>
                            <a:sym typeface="Arial"/>
                          </a:endParaRPr>
                        </a:p>
                      </a:txBody>
                      <a:tcPr marL="0" marR="0" marT="23825"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3"/>
                      </a:ext>
                    </a:extLst>
                  </a:tr>
                  <a:tr h="139220">
                    <a:tc>
                      <a:txBody>
                        <a:bodyPr/>
                        <a:lstStyle/>
                        <a:p>
                          <a:pPr marL="101600" marR="0" lvl="0" indent="0" algn="l" rtl="0">
                            <a:lnSpc>
                              <a:spcPct val="108624"/>
                            </a:lnSpc>
                            <a:spcBef>
                              <a:spcPts val="0"/>
                            </a:spcBef>
                            <a:spcAft>
                              <a:spcPts val="0"/>
                            </a:spcAft>
                            <a:buClr>
                              <a:srgbClr val="000000"/>
                            </a:buClr>
                            <a:buSzPts val="600"/>
                            <a:buFont typeface="Arial"/>
                            <a:buNone/>
                          </a:pPr>
                          <a:r>
                            <a:rPr lang="ja" sz="700" u="none" strike="noStrike" cap="none" dirty="0">
                              <a:latin typeface="游ゴシック" panose="020B0400000000000000" pitchFamily="50" charset="-128"/>
                              <a:ea typeface="游ゴシック" panose="020B0400000000000000" pitchFamily="50" charset="-128"/>
                              <a:cs typeface="Arial"/>
                              <a:sym typeface="Arial"/>
                            </a:rPr>
                            <a:t>※202</a:t>
                          </a:r>
                          <a:r>
                            <a:rPr lang="en-US" altLang="ja-JP" sz="700" u="none" strike="noStrike" cap="none" dirty="0">
                              <a:latin typeface="游ゴシック" panose="020B0400000000000000" pitchFamily="50" charset="-128"/>
                              <a:ea typeface="游ゴシック" panose="020B0400000000000000" pitchFamily="50" charset="-128"/>
                              <a:cs typeface="Arial"/>
                              <a:sym typeface="Arial"/>
                            </a:rPr>
                            <a:t>4</a:t>
                          </a:r>
                          <a:r>
                            <a:rPr lang="ja" sz="700" u="none" strike="noStrike" cap="none" dirty="0">
                              <a:latin typeface="游ゴシック" panose="020B0400000000000000" pitchFamily="50" charset="-128"/>
                              <a:ea typeface="游ゴシック" panose="020B0400000000000000" pitchFamily="50" charset="-128"/>
                              <a:cs typeface="Arial"/>
                              <a:sym typeface="Arial"/>
                            </a:rPr>
                            <a:t>年</a:t>
                          </a:r>
                          <a:r>
                            <a:rPr lang="en-US" altLang="ja" sz="700" u="none" strike="noStrike" cap="none" dirty="0">
                              <a:latin typeface="游ゴシック" panose="020B0400000000000000" pitchFamily="50" charset="-128"/>
                              <a:ea typeface="游ゴシック" panose="020B0400000000000000" pitchFamily="50" charset="-128"/>
                              <a:cs typeface="Arial"/>
                              <a:sym typeface="Arial"/>
                            </a:rPr>
                            <a:t>6</a:t>
                          </a:r>
                          <a:r>
                            <a:rPr lang="ja" sz="700" u="none" strike="noStrike" cap="none" dirty="0">
                              <a:latin typeface="游ゴシック" panose="020B0400000000000000" pitchFamily="50" charset="-128"/>
                              <a:ea typeface="游ゴシック" panose="020B0400000000000000" pitchFamily="50" charset="-128"/>
                              <a:cs typeface="Arial"/>
                              <a:sym typeface="Arial"/>
                            </a:rPr>
                            <a:t>月時点</a:t>
                          </a:r>
                          <a:endParaRPr sz="700" u="none" strike="noStrike" cap="none" dirty="0">
                            <a:latin typeface="游ゴシック" panose="020B0400000000000000" pitchFamily="50" charset="-128"/>
                            <a:ea typeface="游ゴシック" panose="020B0400000000000000" pitchFamily="50" charset="-128"/>
                            <a:cs typeface="Arial"/>
                            <a:sym typeface="Arial"/>
                          </a:endParaRPr>
                        </a:p>
                      </a:txBody>
                      <a:tcPr marL="0" marR="0" marT="31425"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1F1F1"/>
                        </a:solidFill>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dirty="0">
                            <a:latin typeface="游ゴシック" panose="020B0400000000000000" pitchFamily="50" charset="-128"/>
                            <a:ea typeface="游ゴシック" panose="020B0400000000000000" pitchFamily="50" charset="-128"/>
                            <a:cs typeface="Arial"/>
                            <a:sym typeface="Arial"/>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4"/>
                      </a:ext>
                    </a:extLst>
                  </a:tr>
                </a:tbl>
              </a:graphicData>
            </a:graphic>
          </p:graphicFrame>
          <p:pic>
            <p:nvPicPr>
              <p:cNvPr id="139" name="Google Shape;139;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97233" y="4176193"/>
                <a:ext cx="158876" cy="158877"/>
              </a:xfrm>
              <a:prstGeom prst="rect">
                <a:avLst/>
              </a:prstGeom>
              <a:noFill/>
              <a:ln>
                <a:noFill/>
              </a:ln>
            </p:spPr>
          </p:pic>
          <p:pic>
            <p:nvPicPr>
              <p:cNvPr id="140" name="Google Shape;140;p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90375" y="4531156"/>
                <a:ext cx="158876" cy="158876"/>
              </a:xfrm>
              <a:prstGeom prst="rect">
                <a:avLst/>
              </a:prstGeom>
              <a:noFill/>
              <a:ln>
                <a:noFill/>
              </a:ln>
            </p:spPr>
          </p:pic>
          <p:pic>
            <p:nvPicPr>
              <p:cNvPr id="141" name="Google Shape;141;p1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97233" y="4977128"/>
                <a:ext cx="145161" cy="101726"/>
              </a:xfrm>
              <a:prstGeom prst="rect">
                <a:avLst/>
              </a:prstGeom>
              <a:noFill/>
              <a:ln>
                <a:noFill/>
              </a:ln>
            </p:spPr>
          </p:pic>
          <p:pic>
            <p:nvPicPr>
              <p:cNvPr id="6" name="図 5">
                <a:extLst>
                  <a:ext uri="{FF2B5EF4-FFF2-40B4-BE49-F238E27FC236}">
                    <a16:creationId xmlns:a16="http://schemas.microsoft.com/office/drawing/2014/main" id="{2673130B-EBCC-D893-BAE3-A76D4C62181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88416" y="3751846"/>
                <a:ext cx="162793" cy="166388"/>
              </a:xfrm>
              <a:prstGeom prst="rect">
                <a:avLst/>
              </a:prstGeom>
            </p:spPr>
          </p:pic>
        </p:grpSp>
        <p:grpSp>
          <p:nvGrpSpPr>
            <p:cNvPr id="7" name="グループ化 6">
              <a:extLst>
                <a:ext uri="{FF2B5EF4-FFF2-40B4-BE49-F238E27FC236}">
                  <a16:creationId xmlns:a16="http://schemas.microsoft.com/office/drawing/2014/main" id="{F5237E7C-7F4C-E64B-B51A-1EDC7824CC44}"/>
                </a:ext>
              </a:extLst>
            </p:cNvPr>
            <p:cNvGrpSpPr/>
            <p:nvPr/>
          </p:nvGrpSpPr>
          <p:grpSpPr>
            <a:xfrm>
              <a:off x="46188" y="1638894"/>
              <a:ext cx="2796401" cy="1234397"/>
              <a:chOff x="46188" y="1638894"/>
              <a:chExt cx="2796401" cy="1234397"/>
            </a:xfrm>
          </p:grpSpPr>
          <p:graphicFrame>
            <p:nvGraphicFramePr>
              <p:cNvPr id="121" name="Google Shape;121;p19"/>
              <p:cNvGraphicFramePr/>
              <p:nvPr>
                <p:extLst>
                  <p:ext uri="{D42A27DB-BD31-4B8C-83A1-F6EECF244321}">
                    <p14:modId xmlns:p14="http://schemas.microsoft.com/office/powerpoint/2010/main" val="1242319842"/>
                  </p:ext>
                </p:extLst>
              </p:nvPr>
            </p:nvGraphicFramePr>
            <p:xfrm>
              <a:off x="903152" y="1747231"/>
              <a:ext cx="1870250" cy="1064942"/>
            </p:xfrm>
            <a:graphic>
              <a:graphicData uri="http://schemas.openxmlformats.org/drawingml/2006/table">
                <a:tbl>
                  <a:tblPr firstRow="1" bandRow="1">
                    <a:noFill/>
                  </a:tblPr>
                  <a:tblGrid>
                    <a:gridCol w="1870250">
                      <a:extLst>
                        <a:ext uri="{9D8B030D-6E8A-4147-A177-3AD203B41FA5}">
                          <a16:colId xmlns:a16="http://schemas.microsoft.com/office/drawing/2014/main" val="20000"/>
                        </a:ext>
                      </a:extLst>
                    </a:gridCol>
                  </a:tblGrid>
                  <a:tr h="186725">
                    <a:tc>
                      <a:txBody>
                        <a:bodyPr/>
                        <a:lstStyle/>
                        <a:p>
                          <a:pPr marL="101600" marR="0" lvl="0" indent="0" algn="l" rtl="0">
                            <a:lnSpc>
                              <a:spcPct val="110714"/>
                            </a:lnSpc>
                            <a:spcBef>
                              <a:spcPts val="0"/>
                            </a:spcBef>
                            <a:spcAft>
                              <a:spcPts val="0"/>
                            </a:spcAft>
                            <a:buClr>
                              <a:srgbClr val="000000"/>
                            </a:buClr>
                            <a:buSzPts val="1100"/>
                            <a:buFont typeface="Arial"/>
                            <a:buNone/>
                          </a:pPr>
                          <a:r>
                            <a:rPr lang="ja" sz="1200" u="none" strike="noStrike" cap="none" dirty="0">
                              <a:latin typeface="游ゴシック" panose="020B0400000000000000" pitchFamily="50" charset="-128"/>
                              <a:ea typeface="游ゴシック" panose="020B0400000000000000" pitchFamily="50" charset="-128"/>
                              <a:cs typeface="Arial"/>
                              <a:sym typeface="Arial"/>
                            </a:rPr>
                            <a:t>伊勢丹新宿店　　計9回</a:t>
                          </a:r>
                          <a:endParaRPr sz="1200" u="none" strike="noStrike" cap="none" dirty="0">
                            <a:latin typeface="游ゴシック" panose="020B0400000000000000" pitchFamily="50" charset="-128"/>
                            <a:ea typeface="游ゴシック" panose="020B0400000000000000" pitchFamily="50" charset="-128"/>
                            <a:cs typeface="Arial"/>
                            <a:sym typeface="Arial"/>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0"/>
                      </a:ext>
                    </a:extLst>
                  </a:tr>
                  <a:tr h="226325">
                    <a:tc>
                      <a:txBody>
                        <a:bodyPr/>
                        <a:lstStyle/>
                        <a:p>
                          <a:pPr marL="101600" marR="0" lvl="0" indent="0" algn="l" rtl="0">
                            <a:lnSpc>
                              <a:spcPct val="100000"/>
                            </a:lnSpc>
                            <a:spcBef>
                              <a:spcPts val="0"/>
                            </a:spcBef>
                            <a:spcAft>
                              <a:spcPts val="0"/>
                            </a:spcAft>
                            <a:buClr>
                              <a:srgbClr val="000000"/>
                            </a:buClr>
                            <a:buSzPts val="1100"/>
                            <a:buFont typeface="Arial"/>
                            <a:buNone/>
                          </a:pPr>
                          <a:r>
                            <a:rPr lang="ja" sz="1200" u="none" strike="noStrike" cap="none" dirty="0">
                              <a:latin typeface="游ゴシック" panose="020B0400000000000000" pitchFamily="50" charset="-128"/>
                              <a:ea typeface="游ゴシック" panose="020B0400000000000000" pitchFamily="50" charset="-128"/>
                              <a:cs typeface="Arial"/>
                              <a:sym typeface="Arial"/>
                            </a:rPr>
                            <a:t>三越日本橋本店　計5回</a:t>
                          </a:r>
                          <a:endParaRPr sz="1200" u="none" strike="noStrike" cap="none" dirty="0">
                            <a:latin typeface="游ゴシック" panose="020B0400000000000000" pitchFamily="50" charset="-128"/>
                            <a:ea typeface="游ゴシック" panose="020B0400000000000000" pitchFamily="50" charset="-128"/>
                            <a:cs typeface="Arial"/>
                            <a:sym typeface="Arial"/>
                          </a:endParaRPr>
                        </a:p>
                      </a:txBody>
                      <a:tcPr marL="0" marR="0" marT="24775"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385225">
                    <a:tc>
                      <a:txBody>
                        <a:bodyPr/>
                        <a:lstStyle/>
                        <a:p>
                          <a:pPr marL="101600" marR="0" lvl="0" indent="0" algn="l" rtl="0">
                            <a:lnSpc>
                              <a:spcPct val="114285"/>
                            </a:lnSpc>
                            <a:spcBef>
                              <a:spcPts val="0"/>
                            </a:spcBef>
                            <a:spcAft>
                              <a:spcPts val="0"/>
                            </a:spcAft>
                            <a:buClr>
                              <a:srgbClr val="000000"/>
                            </a:buClr>
                            <a:buSzPts val="1100"/>
                            <a:buFont typeface="Arial"/>
                            <a:buNone/>
                          </a:pPr>
                          <a:r>
                            <a:rPr lang="ja" sz="1200" u="none" strike="noStrike" cap="none" dirty="0">
                              <a:latin typeface="游ゴシック" panose="020B0400000000000000" pitchFamily="50" charset="-128"/>
                              <a:ea typeface="游ゴシック" panose="020B0400000000000000" pitchFamily="50" charset="-128"/>
                              <a:cs typeface="Arial"/>
                              <a:sym typeface="Arial"/>
                            </a:rPr>
                            <a:t>阪急うめだ本店　計</a:t>
                          </a:r>
                          <a:r>
                            <a:rPr lang="en-US" altLang="ja-JP" sz="1200" u="none" strike="noStrike" cap="none" dirty="0">
                              <a:latin typeface="游ゴシック" panose="020B0400000000000000" pitchFamily="50" charset="-128"/>
                              <a:ea typeface="游ゴシック" panose="020B0400000000000000" pitchFamily="50" charset="-128"/>
                              <a:cs typeface="Arial"/>
                              <a:sym typeface="Arial"/>
                            </a:rPr>
                            <a:t>9</a:t>
                          </a:r>
                          <a:r>
                            <a:rPr lang="ja" sz="1200" u="none" strike="noStrike" cap="none" dirty="0">
                              <a:latin typeface="游ゴシック" panose="020B0400000000000000" pitchFamily="50" charset="-128"/>
                              <a:ea typeface="游ゴシック" panose="020B0400000000000000" pitchFamily="50" charset="-128"/>
                              <a:cs typeface="Arial"/>
                              <a:sym typeface="Arial"/>
                            </a:rPr>
                            <a:t>回</a:t>
                          </a:r>
                          <a:endParaRPr sz="1200" u="none" strike="noStrike" cap="none" dirty="0">
                            <a:latin typeface="游ゴシック" panose="020B0400000000000000" pitchFamily="50" charset="-128"/>
                            <a:ea typeface="游ゴシック" panose="020B0400000000000000" pitchFamily="50" charset="-128"/>
                            <a:cs typeface="Arial"/>
                            <a:sym typeface="Arial"/>
                          </a:endParaRPr>
                        </a:p>
                        <a:p>
                          <a:pPr marL="101600" marR="0" lvl="0" indent="0" algn="l" rtl="0">
                            <a:lnSpc>
                              <a:spcPct val="114285"/>
                            </a:lnSpc>
                            <a:spcBef>
                              <a:spcPts val="0"/>
                            </a:spcBef>
                            <a:spcAft>
                              <a:spcPts val="0"/>
                            </a:spcAft>
                            <a:buClr>
                              <a:srgbClr val="000000"/>
                            </a:buClr>
                            <a:buSzPts val="1100"/>
                            <a:buFont typeface="Arial"/>
                            <a:buNone/>
                          </a:pPr>
                          <a:r>
                            <a:rPr lang="ja" sz="1200" u="none" strike="noStrike" cap="none" dirty="0">
                              <a:latin typeface="游ゴシック" panose="020B0400000000000000" pitchFamily="50" charset="-128"/>
                              <a:ea typeface="游ゴシック" panose="020B0400000000000000" pitchFamily="50" charset="-128"/>
                              <a:cs typeface="Arial"/>
                              <a:sym typeface="Arial"/>
                            </a:rPr>
                            <a:t>大丸札幌店　　　計</a:t>
                          </a:r>
                          <a:r>
                            <a:rPr lang="en-US" altLang="ja-JP" sz="1200" u="none" strike="noStrike" cap="none" dirty="0">
                              <a:latin typeface="游ゴシック" panose="020B0400000000000000" pitchFamily="50" charset="-128"/>
                              <a:ea typeface="游ゴシック" panose="020B0400000000000000" pitchFamily="50" charset="-128"/>
                              <a:cs typeface="Arial"/>
                              <a:sym typeface="Arial"/>
                            </a:rPr>
                            <a:t>3</a:t>
                          </a:r>
                          <a:r>
                            <a:rPr lang="ja" sz="1200" u="none" strike="noStrike" cap="none" dirty="0">
                              <a:latin typeface="游ゴシック" panose="020B0400000000000000" pitchFamily="50" charset="-128"/>
                              <a:ea typeface="游ゴシック" panose="020B0400000000000000" pitchFamily="50" charset="-128"/>
                              <a:cs typeface="Arial"/>
                              <a:sym typeface="Arial"/>
                            </a:rPr>
                            <a:t>回</a:t>
                          </a:r>
                          <a:endParaRPr lang="en-US" altLang="ja" sz="1200" u="none" strike="noStrike" cap="none" dirty="0">
                            <a:latin typeface="游ゴシック" panose="020B0400000000000000" pitchFamily="50" charset="-128"/>
                            <a:ea typeface="游ゴシック" panose="020B0400000000000000" pitchFamily="50" charset="-128"/>
                            <a:cs typeface="Arial"/>
                            <a:sym typeface="Arial"/>
                          </a:endParaRPr>
                        </a:p>
                        <a:p>
                          <a:pPr marL="101600" marR="0" lvl="0" indent="0" algn="l" rtl="0">
                            <a:lnSpc>
                              <a:spcPct val="114285"/>
                            </a:lnSpc>
                            <a:spcBef>
                              <a:spcPts val="0"/>
                            </a:spcBef>
                            <a:spcAft>
                              <a:spcPts val="0"/>
                            </a:spcAft>
                            <a:buClr>
                              <a:srgbClr val="000000"/>
                            </a:buClr>
                            <a:buSzPts val="1100"/>
                            <a:buFont typeface="Arial"/>
                            <a:buNone/>
                          </a:pPr>
                          <a:r>
                            <a:rPr lang="ja-JP" altLang="en-US" sz="1200" u="none" strike="noStrike" cap="none" dirty="0">
                              <a:latin typeface="游ゴシック" panose="020B0400000000000000" pitchFamily="50" charset="-128"/>
                              <a:ea typeface="游ゴシック" panose="020B0400000000000000" pitchFamily="50" charset="-128"/>
                              <a:cs typeface="Arial"/>
                              <a:sym typeface="Arial"/>
                            </a:rPr>
                            <a:t>博多阪急　　　　計</a:t>
                          </a:r>
                          <a:r>
                            <a:rPr lang="en-US" altLang="ja-JP" sz="1200" u="none" strike="noStrike" cap="none" dirty="0">
                              <a:latin typeface="游ゴシック" panose="020B0400000000000000" pitchFamily="50" charset="-128"/>
                              <a:ea typeface="游ゴシック" panose="020B0400000000000000" pitchFamily="50" charset="-128"/>
                              <a:cs typeface="Arial"/>
                              <a:sym typeface="Arial"/>
                            </a:rPr>
                            <a:t>1</a:t>
                          </a:r>
                          <a:r>
                            <a:rPr lang="ja-JP" altLang="en-US" sz="1200" u="none" strike="noStrike" cap="none" dirty="0">
                              <a:latin typeface="游ゴシック" panose="020B0400000000000000" pitchFamily="50" charset="-128"/>
                              <a:ea typeface="游ゴシック" panose="020B0400000000000000" pitchFamily="50" charset="-128"/>
                              <a:cs typeface="Arial"/>
                              <a:sym typeface="Arial"/>
                            </a:rPr>
                            <a:t>回</a:t>
                          </a:r>
                          <a:endParaRPr sz="1200" u="none" strike="noStrike" cap="none" dirty="0">
                            <a:latin typeface="游ゴシック" panose="020B0400000000000000" pitchFamily="50" charset="-128"/>
                            <a:ea typeface="游ゴシック" panose="020B0400000000000000" pitchFamily="50" charset="-128"/>
                            <a:cs typeface="Arial"/>
                            <a:sym typeface="Arial"/>
                          </a:endParaRPr>
                        </a:p>
                      </a:txBody>
                      <a:tcPr marL="0" marR="0" marT="2715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2"/>
                      </a:ext>
                    </a:extLst>
                  </a:tr>
                </a:tbl>
              </a:graphicData>
            </a:graphic>
          </p:graphicFrame>
          <p:grpSp>
            <p:nvGrpSpPr>
              <p:cNvPr id="122" name="Google Shape;122;p19"/>
              <p:cNvGrpSpPr/>
              <p:nvPr/>
            </p:nvGrpSpPr>
            <p:grpSpPr>
              <a:xfrm>
                <a:off x="147530" y="1760419"/>
                <a:ext cx="719691" cy="810711"/>
                <a:chOff x="477880" y="1793367"/>
                <a:chExt cx="760095" cy="810710"/>
              </a:xfrm>
            </p:grpSpPr>
            <p:pic>
              <p:nvPicPr>
                <p:cNvPr id="123" name="Google Shape;123;p1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77881" y="1793367"/>
                  <a:ext cx="342900" cy="121158"/>
                </a:xfrm>
                <a:prstGeom prst="rect">
                  <a:avLst/>
                </a:prstGeom>
                <a:noFill/>
                <a:ln>
                  <a:noFill/>
                </a:ln>
              </p:spPr>
            </p:pic>
            <p:pic>
              <p:nvPicPr>
                <p:cNvPr id="124" name="Google Shape;124;p1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77880" y="2200073"/>
                  <a:ext cx="760095" cy="216027"/>
                </a:xfrm>
                <a:prstGeom prst="rect">
                  <a:avLst/>
                </a:prstGeom>
                <a:noFill/>
                <a:ln>
                  <a:noFill/>
                </a:ln>
              </p:spPr>
            </p:pic>
            <p:pic>
              <p:nvPicPr>
                <p:cNvPr id="125" name="Google Shape;125;p1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77880" y="1996149"/>
                  <a:ext cx="652652" cy="122300"/>
                </a:xfrm>
                <a:prstGeom prst="rect">
                  <a:avLst/>
                </a:prstGeom>
                <a:noFill/>
                <a:ln>
                  <a:noFill/>
                </a:ln>
              </p:spPr>
            </p:pic>
            <p:pic>
              <p:nvPicPr>
                <p:cNvPr id="126" name="Google Shape;126;p19"/>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77880" y="2497725"/>
                  <a:ext cx="709014" cy="106352"/>
                </a:xfrm>
                <a:prstGeom prst="rect">
                  <a:avLst/>
                </a:prstGeom>
                <a:noFill/>
                <a:ln>
                  <a:noFill/>
                </a:ln>
              </p:spPr>
            </p:pic>
          </p:grpSp>
          <p:sp>
            <p:nvSpPr>
              <p:cNvPr id="157" name="Google Shape;157;p19"/>
              <p:cNvSpPr/>
              <p:nvPr/>
            </p:nvSpPr>
            <p:spPr>
              <a:xfrm rot="5400000">
                <a:off x="2673613" y="2222606"/>
                <a:ext cx="205444" cy="132508"/>
              </a:xfrm>
              <a:prstGeom prst="triangle">
                <a:avLst>
                  <a:gd name="adj" fmla="val 50000"/>
                </a:avLst>
              </a:prstGeom>
              <a:solidFill>
                <a:srgbClr val="FF0000"/>
              </a:solidFill>
              <a:ln>
                <a:noFill/>
              </a:ln>
            </p:spPr>
            <p:txBody>
              <a:bodyPr spcFirstLastPara="1" wrap="square" lIns="91425" tIns="45700" rIns="91425" bIns="45700" anchor="ctr" anchorCtr="0">
                <a:noAutofit/>
              </a:bodyPr>
              <a:lstStyle/>
              <a:p>
                <a:pPr algn="ctr">
                  <a:buClr>
                    <a:srgbClr val="000000"/>
                  </a:buClr>
                  <a:buSzPts val="1400"/>
                </a:pPr>
                <a:endParaRPr dirty="0">
                  <a:solidFill>
                    <a:schemeClr val="lt1"/>
                  </a:solidFill>
                  <a:latin typeface="游ゴシック" panose="020B0400000000000000" pitchFamily="50" charset="-128"/>
                  <a:ea typeface="游ゴシック" panose="020B0400000000000000" pitchFamily="50" charset="-128"/>
                </a:endParaRPr>
              </a:p>
            </p:txBody>
          </p:sp>
          <p:sp>
            <p:nvSpPr>
              <p:cNvPr id="158" name="Google Shape;158;p19"/>
              <p:cNvSpPr/>
              <p:nvPr/>
            </p:nvSpPr>
            <p:spPr>
              <a:xfrm>
                <a:off x="46188" y="1638894"/>
                <a:ext cx="2663893" cy="1234397"/>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dirty="0">
                  <a:solidFill>
                    <a:schemeClr val="lt1"/>
                  </a:solidFill>
                  <a:latin typeface="游ゴシック" panose="020B0400000000000000" pitchFamily="50" charset="-128"/>
                  <a:ea typeface="游ゴシック" panose="020B0400000000000000" pitchFamily="50" charset="-128"/>
                </a:endParaRPr>
              </a:p>
            </p:txBody>
          </p:sp>
          <p:pic>
            <p:nvPicPr>
              <p:cNvPr id="9" name="図 8">
                <a:extLst>
                  <a:ext uri="{FF2B5EF4-FFF2-40B4-BE49-F238E27FC236}">
                    <a16:creationId xmlns:a16="http://schemas.microsoft.com/office/drawing/2014/main" id="{8EE70792-83DE-3B26-F1E1-481FC511922E}"/>
                  </a:ext>
                </a:extLst>
              </p:cNvPr>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7529" y="2620691"/>
                <a:ext cx="698119" cy="199294"/>
              </a:xfrm>
              <a:prstGeom prst="rect">
                <a:avLst/>
              </a:prstGeom>
            </p:spPr>
          </p:pic>
        </p:grpSp>
        <p:grpSp>
          <p:nvGrpSpPr>
            <p:cNvPr id="12" name="グループ化 11">
              <a:extLst>
                <a:ext uri="{FF2B5EF4-FFF2-40B4-BE49-F238E27FC236}">
                  <a16:creationId xmlns:a16="http://schemas.microsoft.com/office/drawing/2014/main" id="{BD61F07E-F3F0-4E8F-9267-A1572970B860}"/>
                </a:ext>
              </a:extLst>
            </p:cNvPr>
            <p:cNvGrpSpPr/>
            <p:nvPr/>
          </p:nvGrpSpPr>
          <p:grpSpPr>
            <a:xfrm>
              <a:off x="2842057" y="1581594"/>
              <a:ext cx="3218785" cy="3388725"/>
              <a:chOff x="2842057" y="1581594"/>
              <a:chExt cx="3218785" cy="3388725"/>
            </a:xfrm>
          </p:grpSpPr>
          <p:sp>
            <p:nvSpPr>
              <p:cNvPr id="5" name="楕円 4">
                <a:extLst>
                  <a:ext uri="{FF2B5EF4-FFF2-40B4-BE49-F238E27FC236}">
                    <a16:creationId xmlns:a16="http://schemas.microsoft.com/office/drawing/2014/main" id="{68E65810-EBEB-ED53-2EFF-5759DCB5ED61}"/>
                  </a:ext>
                </a:extLst>
              </p:cNvPr>
              <p:cNvSpPr/>
              <p:nvPr/>
            </p:nvSpPr>
            <p:spPr>
              <a:xfrm>
                <a:off x="3218873" y="1990434"/>
                <a:ext cx="2624066" cy="2461318"/>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grpSp>
            <p:nvGrpSpPr>
              <p:cNvPr id="142" name="Google Shape;142;p19"/>
              <p:cNvGrpSpPr/>
              <p:nvPr/>
            </p:nvGrpSpPr>
            <p:grpSpPr>
              <a:xfrm>
                <a:off x="2858029" y="3363359"/>
                <a:ext cx="826364" cy="715422"/>
                <a:chOff x="2953320" y="3758614"/>
                <a:chExt cx="783772" cy="715422"/>
              </a:xfrm>
            </p:grpSpPr>
            <p:sp>
              <p:nvSpPr>
                <p:cNvPr id="143" name="Google Shape;143;p19"/>
                <p:cNvSpPr/>
                <p:nvPr/>
              </p:nvSpPr>
              <p:spPr>
                <a:xfrm>
                  <a:off x="2987495" y="3758614"/>
                  <a:ext cx="715422" cy="715422"/>
                </a:xfrm>
                <a:prstGeom prst="ellipse">
                  <a:avLst/>
                </a:prstGeom>
                <a:solidFill>
                  <a:schemeClr val="lt1"/>
                </a:solidFill>
                <a:ln w="19050" cap="flat" cmpd="sng">
                  <a:solidFill>
                    <a:schemeClr val="dk2"/>
                  </a:solidFill>
                  <a:prstDash val="dash"/>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dirty="0">
                    <a:solidFill>
                      <a:schemeClr val="lt1"/>
                    </a:solidFill>
                    <a:latin typeface="游ゴシック" panose="020B0400000000000000" pitchFamily="50" charset="-128"/>
                    <a:ea typeface="游ゴシック" panose="020B0400000000000000" pitchFamily="50" charset="-128"/>
                  </a:endParaRPr>
                </a:p>
              </p:txBody>
            </p:sp>
            <p:sp>
              <p:nvSpPr>
                <p:cNvPr id="144" name="Google Shape;144;p19"/>
                <p:cNvSpPr txBox="1"/>
                <p:nvPr/>
              </p:nvSpPr>
              <p:spPr>
                <a:xfrm>
                  <a:off x="2953320" y="4025951"/>
                  <a:ext cx="783772" cy="276959"/>
                </a:xfrm>
                <a:prstGeom prst="rect">
                  <a:avLst/>
                </a:prstGeom>
                <a:noFill/>
                <a:ln>
                  <a:noFill/>
                </a:ln>
              </p:spPr>
              <p:txBody>
                <a:bodyPr spcFirstLastPara="1" wrap="square" lIns="91425" tIns="45700" rIns="91425" bIns="45700" anchor="t" anchorCtr="0">
                  <a:spAutoFit/>
                </a:bodyPr>
                <a:lstStyle/>
                <a:p>
                  <a:pPr algn="ctr">
                    <a:buClr>
                      <a:srgbClr val="000000"/>
                    </a:buClr>
                    <a:buSzPts val="1200"/>
                  </a:pPr>
                  <a:r>
                    <a:rPr lang="ja" altLang="en-US" sz="1200" dirty="0">
                      <a:latin typeface="游ゴシック" panose="020B0400000000000000" pitchFamily="50" charset="-128"/>
                      <a:ea typeface="游ゴシック" panose="020B0400000000000000" pitchFamily="50" charset="-128"/>
                    </a:rPr>
                    <a:t>雑誌</a:t>
                  </a:r>
                  <a:endParaRPr dirty="0">
                    <a:latin typeface="游ゴシック" panose="020B0400000000000000" pitchFamily="50" charset="-128"/>
                    <a:ea typeface="游ゴシック" panose="020B0400000000000000" pitchFamily="50" charset="-128"/>
                  </a:endParaRPr>
                </a:p>
              </p:txBody>
            </p:sp>
          </p:grpSp>
          <p:grpSp>
            <p:nvGrpSpPr>
              <p:cNvPr id="145" name="Google Shape;145;p19"/>
              <p:cNvGrpSpPr/>
              <p:nvPr/>
            </p:nvGrpSpPr>
            <p:grpSpPr>
              <a:xfrm>
                <a:off x="5234478" y="3363359"/>
                <a:ext cx="826364" cy="715422"/>
                <a:chOff x="2953320" y="3758614"/>
                <a:chExt cx="783772" cy="715422"/>
              </a:xfrm>
            </p:grpSpPr>
            <p:sp>
              <p:nvSpPr>
                <p:cNvPr id="146" name="Google Shape;146;p19"/>
                <p:cNvSpPr/>
                <p:nvPr/>
              </p:nvSpPr>
              <p:spPr>
                <a:xfrm>
                  <a:off x="2987495" y="3758614"/>
                  <a:ext cx="715422" cy="715422"/>
                </a:xfrm>
                <a:prstGeom prst="ellipse">
                  <a:avLst/>
                </a:prstGeom>
                <a:solidFill>
                  <a:schemeClr val="lt1"/>
                </a:solidFill>
                <a:ln w="19050" cap="flat" cmpd="sng">
                  <a:solidFill>
                    <a:schemeClr val="dk2"/>
                  </a:solidFill>
                  <a:prstDash val="dash"/>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dirty="0">
                    <a:solidFill>
                      <a:schemeClr val="lt1"/>
                    </a:solidFill>
                    <a:latin typeface="游ゴシック" panose="020B0400000000000000" pitchFamily="50" charset="-128"/>
                    <a:ea typeface="游ゴシック" panose="020B0400000000000000" pitchFamily="50" charset="-128"/>
                  </a:endParaRPr>
                </a:p>
              </p:txBody>
            </p:sp>
            <p:sp>
              <p:nvSpPr>
                <p:cNvPr id="147" name="Google Shape;147;p19"/>
                <p:cNvSpPr txBox="1"/>
                <p:nvPr/>
              </p:nvSpPr>
              <p:spPr>
                <a:xfrm>
                  <a:off x="2953320" y="4019076"/>
                  <a:ext cx="783772" cy="276959"/>
                </a:xfrm>
                <a:prstGeom prst="rect">
                  <a:avLst/>
                </a:prstGeom>
                <a:noFill/>
                <a:ln>
                  <a:noFill/>
                </a:ln>
              </p:spPr>
              <p:txBody>
                <a:bodyPr spcFirstLastPara="1" wrap="square" lIns="91425" tIns="45700" rIns="91425" bIns="45700" anchor="t" anchorCtr="0">
                  <a:spAutoFit/>
                </a:bodyPr>
                <a:lstStyle/>
                <a:p>
                  <a:pPr algn="ctr">
                    <a:buClr>
                      <a:srgbClr val="000000"/>
                    </a:buClr>
                    <a:buSzPts val="1200"/>
                  </a:pPr>
                  <a:r>
                    <a:rPr lang="en-US" altLang="ja" sz="1200" dirty="0">
                      <a:latin typeface="游ゴシック" panose="020B0400000000000000" pitchFamily="50" charset="-128"/>
                      <a:ea typeface="游ゴシック" panose="020B0400000000000000" pitchFamily="50" charset="-128"/>
                    </a:rPr>
                    <a:t>SNS</a:t>
                  </a:r>
                  <a:endParaRPr sz="1200" dirty="0">
                    <a:latin typeface="游ゴシック" panose="020B0400000000000000" pitchFamily="50" charset="-128"/>
                    <a:ea typeface="游ゴシック" panose="020B0400000000000000" pitchFamily="50" charset="-128"/>
                  </a:endParaRPr>
                </a:p>
              </p:txBody>
            </p:sp>
          </p:grpSp>
          <p:grpSp>
            <p:nvGrpSpPr>
              <p:cNvPr id="148" name="Google Shape;148;p19"/>
              <p:cNvGrpSpPr/>
              <p:nvPr/>
            </p:nvGrpSpPr>
            <p:grpSpPr>
              <a:xfrm>
                <a:off x="2842057" y="2134184"/>
                <a:ext cx="858309" cy="715422"/>
                <a:chOff x="2938171" y="3758614"/>
                <a:chExt cx="814070" cy="715422"/>
              </a:xfrm>
            </p:grpSpPr>
            <p:sp>
              <p:nvSpPr>
                <p:cNvPr id="149" name="Google Shape;149;p19"/>
                <p:cNvSpPr/>
                <p:nvPr/>
              </p:nvSpPr>
              <p:spPr>
                <a:xfrm>
                  <a:off x="2987495" y="3758614"/>
                  <a:ext cx="715422" cy="715422"/>
                </a:xfrm>
                <a:prstGeom prst="ellipse">
                  <a:avLst/>
                </a:prstGeom>
                <a:solidFill>
                  <a:schemeClr val="lt1"/>
                </a:solidFill>
                <a:ln w="19050" cap="flat" cmpd="sng">
                  <a:solidFill>
                    <a:schemeClr val="dk2"/>
                  </a:solidFill>
                  <a:prstDash val="dash"/>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dirty="0">
                    <a:solidFill>
                      <a:schemeClr val="lt1"/>
                    </a:solidFill>
                    <a:latin typeface="游ゴシック" panose="020B0400000000000000" pitchFamily="50" charset="-128"/>
                    <a:ea typeface="游ゴシック" panose="020B0400000000000000" pitchFamily="50" charset="-128"/>
                  </a:endParaRPr>
                </a:p>
              </p:txBody>
            </p:sp>
            <p:sp>
              <p:nvSpPr>
                <p:cNvPr id="150" name="Google Shape;150;p19"/>
                <p:cNvSpPr txBox="1"/>
                <p:nvPr/>
              </p:nvSpPr>
              <p:spPr>
                <a:xfrm>
                  <a:off x="2938171" y="4019076"/>
                  <a:ext cx="814070" cy="276959"/>
                </a:xfrm>
                <a:prstGeom prst="rect">
                  <a:avLst/>
                </a:prstGeom>
                <a:noFill/>
                <a:ln>
                  <a:noFill/>
                </a:ln>
              </p:spPr>
              <p:txBody>
                <a:bodyPr spcFirstLastPara="1" wrap="square" lIns="91425" tIns="45700" rIns="91425" bIns="45700" anchor="t" anchorCtr="0">
                  <a:spAutoFit/>
                </a:bodyPr>
                <a:lstStyle/>
                <a:p>
                  <a:pPr algn="ctr">
                    <a:buClr>
                      <a:srgbClr val="000000"/>
                    </a:buClr>
                    <a:buSzPts val="1200"/>
                  </a:pPr>
                  <a:r>
                    <a:rPr lang="ja" altLang="en-US" sz="1200" dirty="0">
                      <a:latin typeface="游ゴシック" panose="020B0400000000000000" pitchFamily="50" charset="-128"/>
                      <a:ea typeface="游ゴシック" panose="020B0400000000000000" pitchFamily="50" charset="-128"/>
                    </a:rPr>
                    <a:t>イベント</a:t>
                  </a:r>
                  <a:endParaRPr dirty="0">
                    <a:latin typeface="游ゴシック" panose="020B0400000000000000" pitchFamily="50" charset="-128"/>
                    <a:ea typeface="游ゴシック" panose="020B0400000000000000" pitchFamily="50" charset="-128"/>
                  </a:endParaRPr>
                </a:p>
              </p:txBody>
            </p:sp>
          </p:grpSp>
          <p:grpSp>
            <p:nvGrpSpPr>
              <p:cNvPr id="151" name="Google Shape;151;p19"/>
              <p:cNvGrpSpPr/>
              <p:nvPr/>
            </p:nvGrpSpPr>
            <p:grpSpPr>
              <a:xfrm>
                <a:off x="5234478" y="2134184"/>
                <a:ext cx="826364" cy="715422"/>
                <a:chOff x="2953320" y="3758614"/>
                <a:chExt cx="783772" cy="715422"/>
              </a:xfrm>
            </p:grpSpPr>
            <p:sp>
              <p:nvSpPr>
                <p:cNvPr id="152" name="Google Shape;152;p19"/>
                <p:cNvSpPr/>
                <p:nvPr/>
              </p:nvSpPr>
              <p:spPr>
                <a:xfrm>
                  <a:off x="2987495" y="3758614"/>
                  <a:ext cx="715422" cy="715422"/>
                </a:xfrm>
                <a:prstGeom prst="ellipse">
                  <a:avLst/>
                </a:prstGeom>
                <a:solidFill>
                  <a:schemeClr val="lt1"/>
                </a:solidFill>
                <a:ln w="19050" cap="flat" cmpd="sng">
                  <a:solidFill>
                    <a:schemeClr val="dk2"/>
                  </a:solidFill>
                  <a:prstDash val="dash"/>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dirty="0">
                    <a:solidFill>
                      <a:schemeClr val="lt1"/>
                    </a:solidFill>
                    <a:latin typeface="游ゴシック" panose="020B0400000000000000" pitchFamily="50" charset="-128"/>
                    <a:ea typeface="游ゴシック" panose="020B0400000000000000" pitchFamily="50" charset="-128"/>
                  </a:endParaRPr>
                </a:p>
              </p:txBody>
            </p:sp>
            <p:sp>
              <p:nvSpPr>
                <p:cNvPr id="153" name="Google Shape;153;p19"/>
                <p:cNvSpPr txBox="1"/>
                <p:nvPr/>
              </p:nvSpPr>
              <p:spPr>
                <a:xfrm>
                  <a:off x="2953320" y="4019076"/>
                  <a:ext cx="783772" cy="276959"/>
                </a:xfrm>
                <a:prstGeom prst="rect">
                  <a:avLst/>
                </a:prstGeom>
                <a:noFill/>
                <a:ln>
                  <a:noFill/>
                </a:ln>
              </p:spPr>
              <p:txBody>
                <a:bodyPr spcFirstLastPara="1" wrap="square" lIns="91425" tIns="45700" rIns="91425" bIns="45700" anchor="t" anchorCtr="0">
                  <a:spAutoFit/>
                </a:bodyPr>
                <a:lstStyle/>
                <a:p>
                  <a:pPr algn="ctr">
                    <a:buClr>
                      <a:srgbClr val="000000"/>
                    </a:buClr>
                    <a:buSzPts val="1200"/>
                  </a:pPr>
                  <a:r>
                    <a:rPr lang="en-US" altLang="ja" sz="1200" dirty="0">
                      <a:latin typeface="游ゴシック" panose="020B0400000000000000" pitchFamily="50" charset="-128"/>
                      <a:ea typeface="游ゴシック" panose="020B0400000000000000" pitchFamily="50" charset="-128"/>
                    </a:rPr>
                    <a:t>WEB</a:t>
                  </a:r>
                  <a:endParaRPr sz="1200" dirty="0">
                    <a:latin typeface="游ゴシック" panose="020B0400000000000000" pitchFamily="50" charset="-128"/>
                    <a:ea typeface="游ゴシック" panose="020B0400000000000000" pitchFamily="50" charset="-128"/>
                  </a:endParaRPr>
                </a:p>
              </p:txBody>
            </p:sp>
          </p:grpSp>
          <p:grpSp>
            <p:nvGrpSpPr>
              <p:cNvPr id="159" name="Google Shape;159;p19"/>
              <p:cNvGrpSpPr/>
              <p:nvPr/>
            </p:nvGrpSpPr>
            <p:grpSpPr>
              <a:xfrm>
                <a:off x="3584732" y="2653636"/>
                <a:ext cx="1947417" cy="1163382"/>
                <a:chOff x="3640556" y="2380749"/>
                <a:chExt cx="1847044" cy="1163382"/>
              </a:xfrm>
            </p:grpSpPr>
            <p:grpSp>
              <p:nvGrpSpPr>
                <p:cNvPr id="160" name="Google Shape;160;p19"/>
                <p:cNvGrpSpPr/>
                <p:nvPr/>
              </p:nvGrpSpPr>
              <p:grpSpPr>
                <a:xfrm>
                  <a:off x="3640556" y="2380749"/>
                  <a:ext cx="1847044" cy="1163382"/>
                  <a:chOff x="3615067" y="2423934"/>
                  <a:chExt cx="1847044" cy="1163382"/>
                </a:xfrm>
              </p:grpSpPr>
              <p:sp>
                <p:nvSpPr>
                  <p:cNvPr id="161" name="Google Shape;161;p19"/>
                  <p:cNvSpPr/>
                  <p:nvPr/>
                </p:nvSpPr>
                <p:spPr>
                  <a:xfrm flipH="1">
                    <a:off x="3955054" y="2452341"/>
                    <a:ext cx="1134975" cy="1134975"/>
                  </a:xfrm>
                  <a:prstGeom prst="roundRect">
                    <a:avLst>
                      <a:gd name="adj" fmla="val 45398"/>
                    </a:avLst>
                  </a:prstGeom>
                  <a:solidFill>
                    <a:srgbClr val="FEEDD8"/>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buClr>
                        <a:srgbClr val="000000"/>
                      </a:buClr>
                      <a:buSzPts val="1400"/>
                    </a:pPr>
                    <a:endParaRPr b="1" dirty="0">
                      <a:solidFill>
                        <a:schemeClr val="lt1"/>
                      </a:solidFill>
                      <a:latin typeface="游ゴシック" panose="020B0400000000000000" pitchFamily="50" charset="-128"/>
                      <a:ea typeface="游ゴシック" panose="020B0400000000000000" pitchFamily="50" charset="-128"/>
                    </a:endParaRPr>
                  </a:p>
                  <a:p>
                    <a:pPr algn="ctr">
                      <a:buClr>
                        <a:srgbClr val="000000"/>
                      </a:buClr>
                      <a:buSzPts val="1400"/>
                    </a:pPr>
                    <a:endParaRPr b="1" dirty="0">
                      <a:solidFill>
                        <a:schemeClr val="lt1"/>
                      </a:solidFill>
                      <a:latin typeface="游ゴシック" panose="020B0400000000000000" pitchFamily="50" charset="-128"/>
                      <a:ea typeface="游ゴシック" panose="020B0400000000000000" pitchFamily="50" charset="-128"/>
                    </a:endParaRPr>
                  </a:p>
                  <a:p>
                    <a:pPr algn="ctr">
                      <a:buClr>
                        <a:srgbClr val="000000"/>
                      </a:buClr>
                      <a:buSzPts val="1400"/>
                    </a:pPr>
                    <a:endParaRPr b="1" dirty="0">
                      <a:solidFill>
                        <a:schemeClr val="lt1"/>
                      </a:solidFill>
                      <a:latin typeface="游ゴシック" panose="020B0400000000000000" pitchFamily="50" charset="-128"/>
                      <a:ea typeface="游ゴシック" panose="020B0400000000000000" pitchFamily="50" charset="-128"/>
                    </a:endParaRPr>
                  </a:p>
                  <a:p>
                    <a:pPr algn="ctr">
                      <a:buClr>
                        <a:srgbClr val="000000"/>
                      </a:buClr>
                      <a:buSzPts val="1400"/>
                    </a:pPr>
                    <a:endParaRPr b="1" dirty="0">
                      <a:solidFill>
                        <a:schemeClr val="lt1"/>
                      </a:solidFill>
                      <a:latin typeface="游ゴシック" panose="020B0400000000000000" pitchFamily="50" charset="-128"/>
                      <a:ea typeface="游ゴシック" panose="020B0400000000000000" pitchFamily="50" charset="-128"/>
                    </a:endParaRPr>
                  </a:p>
                </p:txBody>
              </p:sp>
              <p:sp>
                <p:nvSpPr>
                  <p:cNvPr id="162" name="Google Shape;162;p19"/>
                  <p:cNvSpPr txBox="1"/>
                  <p:nvPr/>
                </p:nvSpPr>
                <p:spPr>
                  <a:xfrm>
                    <a:off x="3615067" y="2423934"/>
                    <a:ext cx="1847044" cy="302162"/>
                  </a:xfrm>
                  <a:prstGeom prst="rect">
                    <a:avLst/>
                  </a:prstGeom>
                  <a:noFill/>
                  <a:ln>
                    <a:noFill/>
                  </a:ln>
                </p:spPr>
                <p:txBody>
                  <a:bodyPr spcFirstLastPara="1" wrap="square" lIns="0" tIns="30000" rIns="0" bIns="0" anchor="t" anchorCtr="0">
                    <a:spAutoFit/>
                  </a:bodyPr>
                  <a:lstStyle/>
                  <a:p>
                    <a:pPr algn="ctr">
                      <a:buClr>
                        <a:srgbClr val="000000"/>
                      </a:buClr>
                      <a:buSzPts val="800"/>
                    </a:pPr>
                    <a:r>
                      <a:rPr lang="ja" altLang="en-US" sz="800" b="1" dirty="0">
                        <a:latin typeface="游ゴシック" panose="020B0400000000000000" pitchFamily="50" charset="-128"/>
                        <a:ea typeface="游ゴシック" panose="020B0400000000000000" pitchFamily="50" charset="-128"/>
                      </a:rPr>
                      <a:t>暮らしを大切にする読者と、</a:t>
                    </a:r>
                    <a:endParaRPr sz="800" b="1" dirty="0">
                      <a:latin typeface="游ゴシック" panose="020B0400000000000000" pitchFamily="50" charset="-128"/>
                      <a:ea typeface="游ゴシック" panose="020B0400000000000000" pitchFamily="50" charset="-128"/>
                    </a:endParaRPr>
                  </a:p>
                  <a:p>
                    <a:pPr algn="ctr">
                      <a:spcBef>
                        <a:spcPts val="200"/>
                      </a:spcBef>
                      <a:buSzPts val="800"/>
                    </a:pPr>
                    <a:r>
                      <a:rPr lang="ja" altLang="en-US" sz="800" b="1" dirty="0">
                        <a:latin typeface="游ゴシック" panose="020B0400000000000000" pitchFamily="50" charset="-128"/>
                        <a:ea typeface="游ゴシック" panose="020B0400000000000000" pitchFamily="50" charset="-128"/>
                      </a:rPr>
                      <a:t>ブランドやお店、情報をつなぐ場所</a:t>
                    </a:r>
                    <a:endParaRPr sz="800" b="1" dirty="0">
                      <a:latin typeface="游ゴシック" panose="020B0400000000000000" pitchFamily="50" charset="-128"/>
                      <a:ea typeface="游ゴシック" panose="020B0400000000000000" pitchFamily="50" charset="-128"/>
                    </a:endParaRPr>
                  </a:p>
                </p:txBody>
              </p:sp>
            </p:grpSp>
            <p:grpSp>
              <p:nvGrpSpPr>
                <p:cNvPr id="163" name="Google Shape;163;p19"/>
                <p:cNvGrpSpPr/>
                <p:nvPr/>
              </p:nvGrpSpPr>
              <p:grpSpPr>
                <a:xfrm>
                  <a:off x="4056973" y="2802840"/>
                  <a:ext cx="1007340" cy="433751"/>
                  <a:chOff x="4056973" y="2795682"/>
                  <a:chExt cx="1007340" cy="433751"/>
                </a:xfrm>
              </p:grpSpPr>
              <p:sp>
                <p:nvSpPr>
                  <p:cNvPr id="164" name="Google Shape;164;p19"/>
                  <p:cNvSpPr txBox="1"/>
                  <p:nvPr/>
                </p:nvSpPr>
                <p:spPr>
                  <a:xfrm>
                    <a:off x="4056973" y="3035149"/>
                    <a:ext cx="982113" cy="194284"/>
                  </a:xfrm>
                  <a:prstGeom prst="rect">
                    <a:avLst/>
                  </a:prstGeom>
                  <a:noFill/>
                  <a:ln>
                    <a:noFill/>
                  </a:ln>
                </p:spPr>
                <p:txBody>
                  <a:bodyPr spcFirstLastPara="1" wrap="square" lIns="0" tIns="9525" rIns="0" bIns="0" anchor="t" anchorCtr="0">
                    <a:spAutoFit/>
                  </a:bodyPr>
                  <a:lstStyle/>
                  <a:p>
                    <a:pPr marL="12700" algn="ctr">
                      <a:buSzPts val="1200"/>
                    </a:pPr>
                    <a:r>
                      <a:rPr lang="ja" altLang="en-US" sz="1200" dirty="0">
                        <a:latin typeface="游ゴシック" panose="020B0400000000000000" pitchFamily="50" charset="-128"/>
                        <a:ea typeface="游ゴシック" panose="020B0400000000000000" pitchFamily="50" charset="-128"/>
                      </a:rPr>
                      <a:t>編集部</a:t>
                    </a:r>
                    <a:endParaRPr sz="1200" dirty="0">
                      <a:latin typeface="游ゴシック" panose="020B0400000000000000" pitchFamily="50" charset="-128"/>
                      <a:ea typeface="游ゴシック" panose="020B0400000000000000" pitchFamily="50" charset="-128"/>
                    </a:endParaRPr>
                  </a:p>
                </p:txBody>
              </p:sp>
              <p:pic>
                <p:nvPicPr>
                  <p:cNvPr id="165" name="Google Shape;165;p19"/>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4062811" y="2795682"/>
                    <a:ext cx="1001502" cy="231612"/>
                  </a:xfrm>
                  <a:prstGeom prst="rect">
                    <a:avLst/>
                  </a:prstGeom>
                  <a:noFill/>
                  <a:ln>
                    <a:noFill/>
                  </a:ln>
                </p:spPr>
              </p:pic>
            </p:grpSp>
          </p:grpSp>
          <p:grpSp>
            <p:nvGrpSpPr>
              <p:cNvPr id="60" name="Google Shape;142;p19">
                <a:extLst>
                  <a:ext uri="{FF2B5EF4-FFF2-40B4-BE49-F238E27FC236}">
                    <a16:creationId xmlns:a16="http://schemas.microsoft.com/office/drawing/2014/main" id="{EB933077-1CE3-6E24-2D35-EE034C536ED0}"/>
                  </a:ext>
                </a:extLst>
              </p:cNvPr>
              <p:cNvGrpSpPr/>
              <p:nvPr/>
            </p:nvGrpSpPr>
            <p:grpSpPr>
              <a:xfrm>
                <a:off x="4139472" y="4052993"/>
                <a:ext cx="826364" cy="769455"/>
                <a:chOff x="2953320" y="3758614"/>
                <a:chExt cx="783772" cy="715422"/>
              </a:xfrm>
            </p:grpSpPr>
            <p:sp>
              <p:nvSpPr>
                <p:cNvPr id="61" name="Google Shape;143;p19">
                  <a:extLst>
                    <a:ext uri="{FF2B5EF4-FFF2-40B4-BE49-F238E27FC236}">
                      <a16:creationId xmlns:a16="http://schemas.microsoft.com/office/drawing/2014/main" id="{45ECF525-EDE2-EE44-EC83-950B82CE9519}"/>
                    </a:ext>
                  </a:extLst>
                </p:cNvPr>
                <p:cNvSpPr/>
                <p:nvPr/>
              </p:nvSpPr>
              <p:spPr>
                <a:xfrm>
                  <a:off x="2987495" y="3758614"/>
                  <a:ext cx="715422" cy="715422"/>
                </a:xfrm>
                <a:prstGeom prst="ellipse">
                  <a:avLst/>
                </a:prstGeom>
                <a:solidFill>
                  <a:schemeClr val="lt1"/>
                </a:solidFill>
                <a:ln w="19050" cap="flat" cmpd="sng">
                  <a:solidFill>
                    <a:schemeClr val="dk2"/>
                  </a:solidFill>
                  <a:prstDash val="dash"/>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dirty="0">
                    <a:solidFill>
                      <a:schemeClr val="lt1"/>
                    </a:solidFill>
                    <a:latin typeface="游ゴシック" panose="020B0400000000000000" pitchFamily="50" charset="-128"/>
                    <a:ea typeface="游ゴシック" panose="020B0400000000000000" pitchFamily="50" charset="-128"/>
                  </a:endParaRPr>
                </a:p>
              </p:txBody>
            </p:sp>
            <p:sp>
              <p:nvSpPr>
                <p:cNvPr id="62" name="Google Shape;144;p19">
                  <a:extLst>
                    <a:ext uri="{FF2B5EF4-FFF2-40B4-BE49-F238E27FC236}">
                      <a16:creationId xmlns:a16="http://schemas.microsoft.com/office/drawing/2014/main" id="{44CF9D0B-5254-CC86-CD56-A5B93C7844C9}"/>
                    </a:ext>
                  </a:extLst>
                </p:cNvPr>
                <p:cNvSpPr txBox="1"/>
                <p:nvPr/>
              </p:nvSpPr>
              <p:spPr>
                <a:xfrm>
                  <a:off x="2953320" y="3924265"/>
                  <a:ext cx="783772" cy="429208"/>
                </a:xfrm>
                <a:prstGeom prst="rect">
                  <a:avLst/>
                </a:prstGeom>
                <a:noFill/>
                <a:ln>
                  <a:noFill/>
                </a:ln>
              </p:spPr>
              <p:txBody>
                <a:bodyPr spcFirstLastPara="1" wrap="square" lIns="91425" tIns="45700" rIns="91425" bIns="45700" anchor="t" anchorCtr="0">
                  <a:spAutoFit/>
                </a:bodyPr>
                <a:lstStyle/>
                <a:p>
                  <a:pPr algn="ctr">
                    <a:buClr>
                      <a:srgbClr val="000000"/>
                    </a:buClr>
                    <a:buSzPts val="1200"/>
                  </a:pPr>
                  <a:r>
                    <a:rPr lang="ja-JP" altLang="en-US" sz="1200" dirty="0">
                      <a:latin typeface="游ゴシック" panose="020B0400000000000000" pitchFamily="50" charset="-128"/>
                      <a:ea typeface="游ゴシック" panose="020B0400000000000000" pitchFamily="50" charset="-128"/>
                    </a:rPr>
                    <a:t>音声</a:t>
                  </a:r>
                  <a:endParaRPr lang="en-US" altLang="ja-JP" sz="1200" dirty="0">
                    <a:latin typeface="游ゴシック" panose="020B0400000000000000" pitchFamily="50" charset="-128"/>
                    <a:ea typeface="游ゴシック" panose="020B0400000000000000" pitchFamily="50" charset="-128"/>
                  </a:endParaRPr>
                </a:p>
                <a:p>
                  <a:pPr algn="ctr">
                    <a:buClr>
                      <a:srgbClr val="000000"/>
                    </a:buClr>
                    <a:buSzPts val="1200"/>
                  </a:pPr>
                  <a:r>
                    <a:rPr lang="ja-JP" altLang="en-US" sz="1200" dirty="0">
                      <a:latin typeface="游ゴシック" panose="020B0400000000000000" pitchFamily="50" charset="-128"/>
                      <a:ea typeface="游ゴシック" panose="020B0400000000000000" pitchFamily="50" charset="-128"/>
                    </a:rPr>
                    <a:t>メディア</a:t>
                  </a:r>
                  <a:endParaRPr dirty="0">
                    <a:latin typeface="游ゴシック" panose="020B0400000000000000" pitchFamily="50" charset="-128"/>
                    <a:ea typeface="游ゴシック" panose="020B0400000000000000" pitchFamily="50" charset="-128"/>
                  </a:endParaRPr>
                </a:p>
              </p:txBody>
            </p:sp>
          </p:grpSp>
          <p:grpSp>
            <p:nvGrpSpPr>
              <p:cNvPr id="63" name="Google Shape;142;p19">
                <a:extLst>
                  <a:ext uri="{FF2B5EF4-FFF2-40B4-BE49-F238E27FC236}">
                    <a16:creationId xmlns:a16="http://schemas.microsoft.com/office/drawing/2014/main" id="{4090E58B-AB15-7A06-DD4E-CF420646A656}"/>
                  </a:ext>
                </a:extLst>
              </p:cNvPr>
              <p:cNvGrpSpPr/>
              <p:nvPr/>
            </p:nvGrpSpPr>
            <p:grpSpPr>
              <a:xfrm>
                <a:off x="4139472" y="1647819"/>
                <a:ext cx="826364" cy="769455"/>
                <a:chOff x="2953320" y="3758614"/>
                <a:chExt cx="783772" cy="715422"/>
              </a:xfrm>
            </p:grpSpPr>
            <p:sp>
              <p:nvSpPr>
                <p:cNvPr id="64" name="Google Shape;143;p19">
                  <a:extLst>
                    <a:ext uri="{FF2B5EF4-FFF2-40B4-BE49-F238E27FC236}">
                      <a16:creationId xmlns:a16="http://schemas.microsoft.com/office/drawing/2014/main" id="{B5164A96-C2F5-EBAC-F9D2-D5C25C245FED}"/>
                    </a:ext>
                  </a:extLst>
                </p:cNvPr>
                <p:cNvSpPr/>
                <p:nvPr/>
              </p:nvSpPr>
              <p:spPr>
                <a:xfrm>
                  <a:off x="2987495" y="3758614"/>
                  <a:ext cx="715422" cy="715422"/>
                </a:xfrm>
                <a:prstGeom prst="ellipse">
                  <a:avLst/>
                </a:prstGeom>
                <a:solidFill>
                  <a:schemeClr val="lt1"/>
                </a:solidFill>
                <a:ln w="19050" cap="flat" cmpd="sng">
                  <a:solidFill>
                    <a:schemeClr val="dk2"/>
                  </a:solidFill>
                  <a:prstDash val="dash"/>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dirty="0">
                    <a:solidFill>
                      <a:schemeClr val="lt1"/>
                    </a:solidFill>
                    <a:latin typeface="游ゴシック" panose="020B0400000000000000" pitchFamily="50" charset="-128"/>
                    <a:ea typeface="游ゴシック" panose="020B0400000000000000" pitchFamily="50" charset="-128"/>
                  </a:endParaRPr>
                </a:p>
              </p:txBody>
            </p:sp>
            <p:sp>
              <p:nvSpPr>
                <p:cNvPr id="65" name="Google Shape;144;p19">
                  <a:extLst>
                    <a:ext uri="{FF2B5EF4-FFF2-40B4-BE49-F238E27FC236}">
                      <a16:creationId xmlns:a16="http://schemas.microsoft.com/office/drawing/2014/main" id="{DE3C76B8-B808-BCE4-76A6-740F01AD5B7F}"/>
                    </a:ext>
                  </a:extLst>
                </p:cNvPr>
                <p:cNvSpPr txBox="1"/>
                <p:nvPr/>
              </p:nvSpPr>
              <p:spPr>
                <a:xfrm>
                  <a:off x="2953320" y="4022571"/>
                  <a:ext cx="783772" cy="257510"/>
                </a:xfrm>
                <a:prstGeom prst="rect">
                  <a:avLst/>
                </a:prstGeom>
                <a:noFill/>
                <a:ln>
                  <a:noFill/>
                </a:ln>
              </p:spPr>
              <p:txBody>
                <a:bodyPr spcFirstLastPara="1" wrap="square" lIns="91425" tIns="45700" rIns="91425" bIns="45700" anchor="t" anchorCtr="0">
                  <a:spAutoFit/>
                </a:bodyPr>
                <a:lstStyle/>
                <a:p>
                  <a:pPr algn="ctr">
                    <a:buClr>
                      <a:srgbClr val="000000"/>
                    </a:buClr>
                    <a:buSzPts val="1200"/>
                  </a:pPr>
                  <a:r>
                    <a:rPr lang="en-US" sz="1200" dirty="0">
                      <a:latin typeface="游ゴシック" panose="020B0400000000000000" pitchFamily="50" charset="-128"/>
                      <a:ea typeface="游ゴシック" panose="020B0400000000000000" pitchFamily="50" charset="-128"/>
                    </a:rPr>
                    <a:t>EC</a:t>
                  </a:r>
                  <a:endParaRPr dirty="0">
                    <a:latin typeface="游ゴシック" panose="020B0400000000000000" pitchFamily="50" charset="-128"/>
                    <a:ea typeface="游ゴシック" panose="020B0400000000000000" pitchFamily="50" charset="-128"/>
                  </a:endParaRPr>
                </a:p>
              </p:txBody>
            </p:sp>
          </p:grpSp>
          <p:grpSp>
            <p:nvGrpSpPr>
              <p:cNvPr id="2" name="グループ化 1">
                <a:extLst>
                  <a:ext uri="{FF2B5EF4-FFF2-40B4-BE49-F238E27FC236}">
                    <a16:creationId xmlns:a16="http://schemas.microsoft.com/office/drawing/2014/main" id="{025D89FB-DF54-6473-378B-8567ED827A82}"/>
                  </a:ext>
                </a:extLst>
              </p:cNvPr>
              <p:cNvGrpSpPr/>
              <p:nvPr/>
            </p:nvGrpSpPr>
            <p:grpSpPr>
              <a:xfrm>
                <a:off x="2985652" y="4287328"/>
                <a:ext cx="1595555" cy="682991"/>
                <a:chOff x="2985652" y="4287328"/>
                <a:chExt cx="1595555" cy="682991"/>
              </a:xfrm>
            </p:grpSpPr>
            <p:pic>
              <p:nvPicPr>
                <p:cNvPr id="59" name="図 58">
                  <a:extLst>
                    <a:ext uri="{FF2B5EF4-FFF2-40B4-BE49-F238E27FC236}">
                      <a16:creationId xmlns:a16="http://schemas.microsoft.com/office/drawing/2014/main" id="{ADC821E9-F00B-D32E-74B7-B7A76B7EEF7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517936" y="4550357"/>
                  <a:ext cx="445426" cy="126812"/>
                </a:xfrm>
                <a:prstGeom prst="rect">
                  <a:avLst/>
                </a:prstGeom>
              </p:spPr>
            </p:pic>
            <p:pic>
              <p:nvPicPr>
                <p:cNvPr id="4" name="図 3">
                  <a:extLst>
                    <a:ext uri="{FF2B5EF4-FFF2-40B4-BE49-F238E27FC236}">
                      <a16:creationId xmlns:a16="http://schemas.microsoft.com/office/drawing/2014/main" id="{FFDF670A-9898-FB22-5D1D-A17CA65B263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985652" y="4287328"/>
                  <a:ext cx="517185" cy="517185"/>
                </a:xfrm>
                <a:prstGeom prst="rect">
                  <a:avLst/>
                </a:prstGeom>
              </p:spPr>
            </p:pic>
            <p:sp>
              <p:nvSpPr>
                <p:cNvPr id="16" name="Google Shape;135;p19">
                  <a:extLst>
                    <a:ext uri="{FF2B5EF4-FFF2-40B4-BE49-F238E27FC236}">
                      <a16:creationId xmlns:a16="http://schemas.microsoft.com/office/drawing/2014/main" id="{A03D98F0-6C8B-587F-17DF-CD1273A611EB}"/>
                    </a:ext>
                  </a:extLst>
                </p:cNvPr>
                <p:cNvSpPr txBox="1"/>
                <p:nvPr/>
              </p:nvSpPr>
              <p:spPr>
                <a:xfrm>
                  <a:off x="3001327" y="4822681"/>
                  <a:ext cx="1579880" cy="147638"/>
                </a:xfrm>
                <a:prstGeom prst="rect">
                  <a:avLst/>
                </a:prstGeom>
                <a:noFill/>
                <a:ln>
                  <a:noFill/>
                </a:ln>
              </p:spPr>
              <p:txBody>
                <a:bodyPr spcFirstLastPara="1" wrap="square" lIns="0" tIns="9050" rIns="0" bIns="0" anchor="t" anchorCtr="0">
                  <a:spAutoFit/>
                </a:bodyPr>
                <a:lstStyle/>
                <a:p>
                  <a:pPr marL="12700" marR="152393">
                    <a:buSzPts val="1200"/>
                  </a:pPr>
                  <a:r>
                    <a:rPr lang="ja-JP" altLang="en-US" sz="900" b="1" dirty="0">
                      <a:latin typeface="游ゴシック" panose="020B0400000000000000" pitchFamily="50" charset="-128"/>
                      <a:ea typeface="游ゴシック" panose="020B0400000000000000" pitchFamily="50" charset="-128"/>
                    </a:rPr>
                    <a:t>暮らしのおへそラジオ</a:t>
                  </a:r>
                  <a:endParaRPr sz="900" b="1" dirty="0">
                    <a:latin typeface="游ゴシック" panose="020B0400000000000000" pitchFamily="50" charset="-128"/>
                    <a:ea typeface="游ゴシック" panose="020B0400000000000000" pitchFamily="50" charset="-128"/>
                  </a:endParaRPr>
                </a:p>
              </p:txBody>
            </p:sp>
          </p:grpSp>
          <p:pic>
            <p:nvPicPr>
              <p:cNvPr id="69" name="図 68">
                <a:extLst>
                  <a:ext uri="{FF2B5EF4-FFF2-40B4-BE49-F238E27FC236}">
                    <a16:creationId xmlns:a16="http://schemas.microsoft.com/office/drawing/2014/main" id="{590697DE-F89D-F979-010C-AFF2D3721A8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686426" y="1581594"/>
                <a:ext cx="1156519" cy="525690"/>
              </a:xfrm>
              <a:prstGeom prst="rect">
                <a:avLst/>
              </a:prstGeom>
            </p:spPr>
          </p:pic>
          <p:pic>
            <p:nvPicPr>
              <p:cNvPr id="73" name="Google Shape;141;p19">
                <a:extLst>
                  <a:ext uri="{FF2B5EF4-FFF2-40B4-BE49-F238E27FC236}">
                    <a16:creationId xmlns:a16="http://schemas.microsoft.com/office/drawing/2014/main" id="{136AE07B-FFED-B931-22C6-6D4610141307}"/>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545121" y="4714814"/>
                <a:ext cx="153049" cy="101726"/>
              </a:xfrm>
              <a:prstGeom prst="rect">
                <a:avLst/>
              </a:prstGeom>
              <a:noFill/>
              <a:ln>
                <a:noFill/>
              </a:ln>
            </p:spPr>
          </p:pic>
          <p:pic>
            <p:nvPicPr>
              <p:cNvPr id="1026" name="Picture 2" descr="Apple Podcastのアイコン">
                <a:extLst>
                  <a:ext uri="{FF2B5EF4-FFF2-40B4-BE49-F238E27FC236}">
                    <a16:creationId xmlns:a16="http://schemas.microsoft.com/office/drawing/2014/main" id="{615ABACD-EBB8-1547-159B-5976513084DC}"/>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516342" y="4304581"/>
                <a:ext cx="185467" cy="1854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グループ化 2">
              <a:extLst>
                <a:ext uri="{FF2B5EF4-FFF2-40B4-BE49-F238E27FC236}">
                  <a16:creationId xmlns:a16="http://schemas.microsoft.com/office/drawing/2014/main" id="{AE03F373-4A7B-8376-5DB4-F317890DB95B}"/>
                </a:ext>
              </a:extLst>
            </p:cNvPr>
            <p:cNvGrpSpPr/>
            <p:nvPr/>
          </p:nvGrpSpPr>
          <p:grpSpPr>
            <a:xfrm>
              <a:off x="6281840" y="1648128"/>
              <a:ext cx="2720530" cy="865148"/>
              <a:chOff x="6281840" y="1648128"/>
              <a:chExt cx="2720530" cy="865148"/>
            </a:xfrm>
          </p:grpSpPr>
          <p:pic>
            <p:nvPicPr>
              <p:cNvPr id="132" name="Google Shape;132;p19"/>
              <p:cNvPicPr preferRelativeResize="0"/>
              <p:nvPr/>
            </p:nvPicPr>
            <p:blipFill rotWithShape="1">
              <a:blip r:embed="rId17">
                <a:alphaModFix/>
                <a:extLst>
                  <a:ext uri="{28A0092B-C50C-407E-A947-70E740481C1C}">
                    <a14:useLocalDpi xmlns:a14="http://schemas.microsoft.com/office/drawing/2010/main"/>
                  </a:ext>
                </a:extLst>
              </a:blip>
              <a:srcRect/>
              <a:stretch/>
            </p:blipFill>
            <p:spPr>
              <a:xfrm>
                <a:off x="6281840" y="1648128"/>
                <a:ext cx="481698" cy="605448"/>
              </a:xfrm>
              <a:prstGeom prst="rect">
                <a:avLst/>
              </a:prstGeom>
              <a:noFill/>
              <a:ln>
                <a:noFill/>
              </a:ln>
            </p:spPr>
          </p:pic>
          <p:sp>
            <p:nvSpPr>
              <p:cNvPr id="74" name="Google Shape;134;p19">
                <a:extLst>
                  <a:ext uri="{FF2B5EF4-FFF2-40B4-BE49-F238E27FC236}">
                    <a16:creationId xmlns:a16="http://schemas.microsoft.com/office/drawing/2014/main" id="{A8112C48-4D49-77D1-82C5-CFF59D5B2DD4}"/>
                  </a:ext>
                </a:extLst>
              </p:cNvPr>
              <p:cNvSpPr txBox="1"/>
              <p:nvPr/>
            </p:nvSpPr>
            <p:spPr>
              <a:xfrm>
                <a:off x="6329484" y="2180493"/>
                <a:ext cx="2672886" cy="332783"/>
              </a:xfrm>
              <a:prstGeom prst="rect">
                <a:avLst/>
              </a:prstGeom>
              <a:noFill/>
              <a:ln>
                <a:noFill/>
              </a:ln>
            </p:spPr>
            <p:txBody>
              <a:bodyPr spcFirstLastPara="1" wrap="square" lIns="0" tIns="9525" rIns="0" bIns="0" anchor="t" anchorCtr="0">
                <a:spAutoFit/>
              </a:bodyPr>
              <a:lstStyle/>
              <a:p>
                <a:pPr marL="12700">
                  <a:buSzPts val="700"/>
                </a:pPr>
                <a:r>
                  <a:rPr lang="en-US" altLang="ja-JP" sz="700" dirty="0">
                    <a:latin typeface="游ゴシック" panose="020B0400000000000000" pitchFamily="50" charset="-128"/>
                    <a:ea typeface="游ゴシック" panose="020B0400000000000000" pitchFamily="50" charset="-128"/>
                  </a:rPr>
                  <a:t>※2024</a:t>
                </a:r>
                <a:r>
                  <a:rPr lang="ja-JP" altLang="en-US" sz="700" dirty="0">
                    <a:latin typeface="游ゴシック" panose="020B0400000000000000" pitchFamily="50" charset="-128"/>
                    <a:ea typeface="游ゴシック" panose="020B0400000000000000" pitchFamily="50" charset="-128"/>
                  </a:rPr>
                  <a:t>年</a:t>
                </a:r>
                <a:r>
                  <a:rPr lang="en-US" altLang="ja-JP" sz="700" dirty="0">
                    <a:latin typeface="游ゴシック" panose="020B0400000000000000" pitchFamily="50" charset="-128"/>
                    <a:ea typeface="游ゴシック" panose="020B0400000000000000" pitchFamily="50" charset="-128"/>
                  </a:rPr>
                  <a:t>6</a:t>
                </a:r>
                <a:r>
                  <a:rPr lang="ja-JP" altLang="en-US" sz="700" dirty="0">
                    <a:latin typeface="游ゴシック" panose="020B0400000000000000" pitchFamily="50" charset="-128"/>
                    <a:ea typeface="游ゴシック" panose="020B0400000000000000" pitchFamily="50" charset="-128"/>
                  </a:rPr>
                  <a:t>月</a:t>
                </a:r>
                <a:endParaRPr lang="en-US" altLang="ja" sz="700" dirty="0">
                  <a:latin typeface="游ゴシック" panose="020B0400000000000000" pitchFamily="50" charset="-128"/>
                  <a:ea typeface="游ゴシック" panose="020B0400000000000000" pitchFamily="50" charset="-128"/>
                </a:endParaRPr>
              </a:p>
              <a:p>
                <a:pPr marL="12700">
                  <a:buSzPts val="700"/>
                </a:pPr>
                <a:r>
                  <a:rPr lang="en-US" altLang="ja" sz="700" dirty="0">
                    <a:latin typeface="游ゴシック" panose="020B0400000000000000" pitchFamily="50" charset="-128"/>
                    <a:ea typeface="游ゴシック" panose="020B0400000000000000" pitchFamily="50" charset="-128"/>
                  </a:rPr>
                  <a:t>※Google Analythics</a:t>
                </a:r>
                <a:r>
                  <a:rPr lang="ja" altLang="en-US" sz="700" dirty="0">
                    <a:latin typeface="游ゴシック" panose="020B0400000000000000" pitchFamily="50" charset="-128"/>
                    <a:ea typeface="游ゴシック" panose="020B0400000000000000" pitchFamily="50" charset="-128"/>
                  </a:rPr>
                  <a:t>にて計測</a:t>
                </a:r>
                <a:endParaRPr lang="en-US" altLang="ja" sz="700" dirty="0">
                  <a:latin typeface="游ゴシック" panose="020B0400000000000000" pitchFamily="50" charset="-128"/>
                  <a:ea typeface="游ゴシック" panose="020B0400000000000000" pitchFamily="50" charset="-128"/>
                </a:endParaRPr>
              </a:p>
              <a:p>
                <a:pPr marL="12700">
                  <a:buSzPts val="700"/>
                </a:pPr>
                <a:r>
                  <a:rPr lang="en-US" altLang="ja-JP" sz="700" dirty="0">
                    <a:latin typeface="游ゴシック" panose="020B0400000000000000" pitchFamily="50" charset="-128"/>
                    <a:ea typeface="游ゴシック" panose="020B0400000000000000" pitchFamily="50" charset="-128"/>
                  </a:rPr>
                  <a:t>※PV</a:t>
                </a:r>
                <a:r>
                  <a:rPr lang="ja-JP" altLang="en-US" sz="700" dirty="0">
                    <a:latin typeface="游ゴシック" panose="020B0400000000000000" pitchFamily="50" charset="-128"/>
                    <a:ea typeface="游ゴシック" panose="020B0400000000000000" pitchFamily="50" charset="-128"/>
                  </a:rPr>
                  <a:t>数は外部配信先込み、</a:t>
                </a:r>
                <a:r>
                  <a:rPr lang="en-US" altLang="ja-JP" sz="700" dirty="0">
                    <a:latin typeface="游ゴシック" panose="020B0400000000000000" pitchFamily="50" charset="-128"/>
                    <a:ea typeface="游ゴシック" panose="020B0400000000000000" pitchFamily="50" charset="-128"/>
                  </a:rPr>
                  <a:t>UU</a:t>
                </a:r>
                <a:r>
                  <a:rPr lang="ja-JP" altLang="en-US" sz="700" dirty="0">
                    <a:latin typeface="游ゴシック" panose="020B0400000000000000" pitchFamily="50" charset="-128"/>
                    <a:ea typeface="游ゴシック" panose="020B0400000000000000" pitchFamily="50" charset="-128"/>
                  </a:rPr>
                  <a:t>数は自社サイトのみの数値です。</a:t>
                </a:r>
              </a:p>
            </p:txBody>
          </p:sp>
          <p:sp>
            <p:nvSpPr>
              <p:cNvPr id="75" name="Google Shape;135;p19">
                <a:extLst>
                  <a:ext uri="{FF2B5EF4-FFF2-40B4-BE49-F238E27FC236}">
                    <a16:creationId xmlns:a16="http://schemas.microsoft.com/office/drawing/2014/main" id="{8A6C6264-5FD3-B92A-5014-573FF862E073}"/>
                  </a:ext>
                </a:extLst>
              </p:cNvPr>
              <p:cNvSpPr txBox="1"/>
              <p:nvPr/>
            </p:nvSpPr>
            <p:spPr>
              <a:xfrm>
                <a:off x="6859456" y="1721271"/>
                <a:ext cx="2043004" cy="440026"/>
              </a:xfrm>
              <a:prstGeom prst="rect">
                <a:avLst/>
              </a:prstGeom>
              <a:noFill/>
              <a:ln>
                <a:noFill/>
              </a:ln>
            </p:spPr>
            <p:txBody>
              <a:bodyPr spcFirstLastPara="1" wrap="square" lIns="0" tIns="9050" rIns="0" bIns="0" anchor="t" anchorCtr="0">
                <a:spAutoFit/>
              </a:bodyPr>
              <a:lstStyle/>
              <a:p>
                <a:pPr marL="12700" marR="152393">
                  <a:buSzPts val="1200"/>
                </a:pPr>
                <a:r>
                  <a:rPr lang="ja" altLang="en-US" dirty="0">
                    <a:latin typeface="游ゴシック" panose="020B0400000000000000" pitchFamily="50" charset="-128"/>
                    <a:ea typeface="游ゴシック" panose="020B0400000000000000" pitchFamily="50" charset="-128"/>
                  </a:rPr>
                  <a:t>月間</a:t>
                </a:r>
                <a:r>
                  <a:rPr lang="en-US" altLang="ja" dirty="0">
                    <a:latin typeface="游ゴシック" panose="020B0400000000000000" pitchFamily="50" charset="-128"/>
                    <a:ea typeface="游ゴシック" panose="020B0400000000000000" pitchFamily="50" charset="-128"/>
                  </a:rPr>
                  <a:t>PV</a:t>
                </a:r>
                <a:r>
                  <a:rPr lang="ja" altLang="en-US" dirty="0">
                    <a:latin typeface="游ゴシック" panose="020B0400000000000000" pitchFamily="50" charset="-128"/>
                    <a:ea typeface="游ゴシック" panose="020B0400000000000000" pitchFamily="50" charset="-128"/>
                  </a:rPr>
                  <a:t>　</a:t>
                </a:r>
                <a:r>
                  <a:rPr lang="en-US" altLang="ja" dirty="0">
                    <a:latin typeface="游ゴシック" panose="020B0400000000000000" pitchFamily="50" charset="-128"/>
                    <a:ea typeface="游ゴシック" panose="020B0400000000000000" pitchFamily="50" charset="-128"/>
                  </a:rPr>
                  <a:t>16,699,39</a:t>
                </a:r>
                <a:endParaRPr sz="1600" dirty="0">
                  <a:latin typeface="游ゴシック" panose="020B0400000000000000" pitchFamily="50" charset="-128"/>
                  <a:ea typeface="游ゴシック" panose="020B0400000000000000" pitchFamily="50" charset="-128"/>
                </a:endParaRPr>
              </a:p>
              <a:p>
                <a:pPr marL="12700" marR="152393">
                  <a:buSzPts val="1200"/>
                </a:pPr>
                <a:r>
                  <a:rPr lang="ja" altLang="en-US" dirty="0">
                    <a:latin typeface="游ゴシック" panose="020B0400000000000000" pitchFamily="50" charset="-128"/>
                    <a:ea typeface="游ゴシック" panose="020B0400000000000000" pitchFamily="50" charset="-128"/>
                  </a:rPr>
                  <a:t>月間</a:t>
                </a:r>
                <a:r>
                  <a:rPr lang="en-US" altLang="ja" dirty="0">
                    <a:latin typeface="游ゴシック" panose="020B0400000000000000" pitchFamily="50" charset="-128"/>
                    <a:ea typeface="游ゴシック" panose="020B0400000000000000" pitchFamily="50" charset="-128"/>
                  </a:rPr>
                  <a:t>UU      443,997</a:t>
                </a:r>
                <a:endParaRPr sz="1600" dirty="0">
                  <a:latin typeface="游ゴシック" panose="020B0400000000000000" pitchFamily="50" charset="-128"/>
                  <a:ea typeface="游ゴシック" panose="020B0400000000000000" pitchFamily="50" charset="-128"/>
                </a:endParaRPr>
              </a:p>
            </p:txBody>
          </p:sp>
        </p:grpSp>
        <p:grpSp>
          <p:nvGrpSpPr>
            <p:cNvPr id="8" name="グループ化 7">
              <a:extLst>
                <a:ext uri="{FF2B5EF4-FFF2-40B4-BE49-F238E27FC236}">
                  <a16:creationId xmlns:a16="http://schemas.microsoft.com/office/drawing/2014/main" id="{2C60E31E-E499-86AE-BA78-4063234993C8}"/>
                </a:ext>
              </a:extLst>
            </p:cNvPr>
            <p:cNvGrpSpPr/>
            <p:nvPr/>
          </p:nvGrpSpPr>
          <p:grpSpPr>
            <a:xfrm>
              <a:off x="29116" y="3058706"/>
              <a:ext cx="2848763" cy="2091101"/>
              <a:chOff x="29116" y="3058706"/>
              <a:chExt cx="2848763" cy="2091101"/>
            </a:xfrm>
          </p:grpSpPr>
          <p:graphicFrame>
            <p:nvGraphicFramePr>
              <p:cNvPr id="130" name="Google Shape;130;p19"/>
              <p:cNvGraphicFramePr/>
              <p:nvPr>
                <p:extLst>
                  <p:ext uri="{D42A27DB-BD31-4B8C-83A1-F6EECF244321}">
                    <p14:modId xmlns:p14="http://schemas.microsoft.com/office/powerpoint/2010/main" val="3885993695"/>
                  </p:ext>
                </p:extLst>
              </p:nvPr>
            </p:nvGraphicFramePr>
            <p:xfrm>
              <a:off x="29116" y="3058706"/>
              <a:ext cx="2796400" cy="433723"/>
            </p:xfrm>
            <a:graphic>
              <a:graphicData uri="http://schemas.openxmlformats.org/drawingml/2006/table">
                <a:tbl>
                  <a:tblPr firstRow="1" bandRow="1">
                    <a:noFill/>
                  </a:tblPr>
                  <a:tblGrid>
                    <a:gridCol w="2176750">
                      <a:extLst>
                        <a:ext uri="{9D8B030D-6E8A-4147-A177-3AD203B41FA5}">
                          <a16:colId xmlns:a16="http://schemas.microsoft.com/office/drawing/2014/main" val="20000"/>
                        </a:ext>
                      </a:extLst>
                    </a:gridCol>
                    <a:gridCol w="619650">
                      <a:extLst>
                        <a:ext uri="{9D8B030D-6E8A-4147-A177-3AD203B41FA5}">
                          <a16:colId xmlns:a16="http://schemas.microsoft.com/office/drawing/2014/main" val="20001"/>
                        </a:ext>
                      </a:extLst>
                    </a:gridCol>
                  </a:tblGrid>
                  <a:tr h="221920">
                    <a:tc>
                      <a:txBody>
                        <a:bodyPr/>
                        <a:lstStyle/>
                        <a:p>
                          <a:pPr marL="101600" marR="0" lvl="0" indent="0" algn="l" rtl="0">
                            <a:lnSpc>
                              <a:spcPct val="100000"/>
                            </a:lnSpc>
                            <a:spcBef>
                              <a:spcPts val="0"/>
                            </a:spcBef>
                            <a:spcAft>
                              <a:spcPts val="0"/>
                            </a:spcAft>
                            <a:buClr>
                              <a:srgbClr val="000000"/>
                            </a:buClr>
                            <a:buSzPts val="900"/>
                            <a:buFont typeface="Arial"/>
                            <a:buNone/>
                          </a:pPr>
                          <a:r>
                            <a:rPr lang="ja" sz="1050" u="none" strike="noStrike" cap="none" dirty="0">
                              <a:latin typeface="游ゴシック" panose="020B0400000000000000" pitchFamily="50" charset="-128"/>
                              <a:ea typeface="游ゴシック" panose="020B0400000000000000" pitchFamily="50" charset="-128"/>
                              <a:cs typeface="Arial"/>
                              <a:sym typeface="Arial"/>
                            </a:rPr>
                            <a:t>『暮らしのおへそ』</a:t>
                          </a:r>
                          <a:endParaRPr sz="1050" u="none" strike="noStrike" cap="none" dirty="0">
                            <a:latin typeface="游ゴシック" panose="020B0400000000000000" pitchFamily="50" charset="-128"/>
                            <a:ea typeface="游ゴシック" panose="020B0400000000000000" pitchFamily="50" charset="-128"/>
                            <a:cs typeface="Arial"/>
                            <a:sym typeface="Arial"/>
                          </a:endParaRPr>
                        </a:p>
                      </a:txBody>
                      <a:tcPr marL="0" marR="0" marT="3715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1F1F1"/>
                        </a:solidFill>
                      </a:tcPr>
                    </a:tc>
                    <a:tc>
                      <a:txBody>
                        <a:bodyPr/>
                        <a:lstStyle/>
                        <a:p>
                          <a:pPr marL="38100" marR="0" lvl="0" indent="0" algn="ctr" rtl="0">
                            <a:lnSpc>
                              <a:spcPct val="100000"/>
                            </a:lnSpc>
                            <a:spcBef>
                              <a:spcPts val="0"/>
                            </a:spcBef>
                            <a:spcAft>
                              <a:spcPts val="0"/>
                            </a:spcAft>
                            <a:buClr>
                              <a:srgbClr val="000000"/>
                            </a:buClr>
                            <a:buSzPts val="900"/>
                            <a:buFont typeface="Arial"/>
                            <a:buNone/>
                          </a:pPr>
                          <a:r>
                            <a:rPr lang="en-US" altLang="ja" sz="1050" u="none" strike="noStrike" cap="none" dirty="0">
                              <a:latin typeface="游ゴシック" panose="020B0400000000000000" pitchFamily="50" charset="-128"/>
                              <a:ea typeface="游ゴシック" panose="020B0400000000000000" pitchFamily="50" charset="-128"/>
                              <a:cs typeface="Arial"/>
                              <a:sym typeface="Arial"/>
                            </a:rPr>
                            <a:t>7</a:t>
                          </a:r>
                          <a:r>
                            <a:rPr lang="ja" sz="1050" u="none" strike="noStrike" cap="none" dirty="0">
                              <a:latin typeface="游ゴシック" panose="020B0400000000000000" pitchFamily="50" charset="-128"/>
                              <a:ea typeface="游ゴシック" panose="020B0400000000000000" pitchFamily="50" charset="-128"/>
                              <a:cs typeface="Arial"/>
                              <a:sym typeface="Arial"/>
                            </a:rPr>
                            <a:t>0,000部</a:t>
                          </a:r>
                          <a:endParaRPr sz="1050" u="none" strike="noStrike" cap="none" dirty="0">
                            <a:latin typeface="游ゴシック" panose="020B0400000000000000" pitchFamily="50" charset="-128"/>
                            <a:ea typeface="游ゴシック" panose="020B0400000000000000" pitchFamily="50" charset="-128"/>
                            <a:cs typeface="Arial"/>
                            <a:sym typeface="Arial"/>
                          </a:endParaRPr>
                        </a:p>
                      </a:txBody>
                      <a:tcPr marL="0" marR="0" marT="39525"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206562">
                    <a:tc>
                      <a:txBody>
                        <a:bodyPr/>
                        <a:lstStyle/>
                        <a:p>
                          <a:pPr marL="101600" marR="0" lvl="0" indent="0" algn="l" rtl="0">
                            <a:lnSpc>
                              <a:spcPct val="112916"/>
                            </a:lnSpc>
                            <a:spcBef>
                              <a:spcPts val="0"/>
                            </a:spcBef>
                            <a:spcAft>
                              <a:spcPts val="0"/>
                            </a:spcAft>
                            <a:buClr>
                              <a:srgbClr val="000000"/>
                            </a:buClr>
                            <a:buSzPts val="900"/>
                            <a:buFont typeface="Arial"/>
                            <a:buNone/>
                          </a:pPr>
                          <a:r>
                            <a:rPr lang="ja" sz="1050" u="none" strike="noStrike" cap="none" dirty="0">
                              <a:latin typeface="游ゴシック" panose="020B0400000000000000" pitchFamily="50" charset="-128"/>
                              <a:ea typeface="游ゴシック" panose="020B0400000000000000" pitchFamily="50" charset="-128"/>
                              <a:cs typeface="Arial"/>
                              <a:sym typeface="Arial"/>
                            </a:rPr>
                            <a:t>『大人になったら、着たい服』</a:t>
                          </a:r>
                          <a:endParaRPr sz="1050" u="none" strike="noStrike" cap="none" dirty="0">
                            <a:latin typeface="游ゴシック" panose="020B0400000000000000" pitchFamily="50" charset="-128"/>
                            <a:ea typeface="游ゴシック" panose="020B0400000000000000" pitchFamily="50" charset="-128"/>
                            <a:cs typeface="Arial"/>
                            <a:sym typeface="Arial"/>
                          </a:endParaRPr>
                        </a:p>
                      </a:txBody>
                      <a:tcPr marL="0" marR="0" marT="38575"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1F1F1"/>
                        </a:solidFill>
                      </a:tcPr>
                    </a:tc>
                    <a:tc>
                      <a:txBody>
                        <a:bodyPr/>
                        <a:lstStyle/>
                        <a:p>
                          <a:pPr marL="38100" marR="0" lvl="0" indent="0" algn="ctr" rtl="0">
                            <a:lnSpc>
                              <a:spcPct val="112916"/>
                            </a:lnSpc>
                            <a:spcBef>
                              <a:spcPts val="0"/>
                            </a:spcBef>
                            <a:spcAft>
                              <a:spcPts val="0"/>
                            </a:spcAft>
                            <a:buClr>
                              <a:srgbClr val="000000"/>
                            </a:buClr>
                            <a:buSzPts val="900"/>
                            <a:buFont typeface="Arial"/>
                            <a:buNone/>
                          </a:pPr>
                          <a:r>
                            <a:rPr lang="en-US" altLang="ja" sz="1050" u="none" strike="noStrike" cap="none" dirty="0">
                              <a:latin typeface="游ゴシック" panose="020B0400000000000000" pitchFamily="50" charset="-128"/>
                              <a:ea typeface="游ゴシック" panose="020B0400000000000000" pitchFamily="50" charset="-128"/>
                              <a:cs typeface="Arial"/>
                              <a:sym typeface="Arial"/>
                            </a:rPr>
                            <a:t>7</a:t>
                          </a:r>
                          <a:r>
                            <a:rPr lang="ja" sz="1050" u="none" strike="noStrike" cap="none" dirty="0">
                              <a:latin typeface="游ゴシック" panose="020B0400000000000000" pitchFamily="50" charset="-128"/>
                              <a:ea typeface="游ゴシック" panose="020B0400000000000000" pitchFamily="50" charset="-128"/>
                              <a:cs typeface="Arial"/>
                              <a:sym typeface="Arial"/>
                            </a:rPr>
                            <a:t>0,000部</a:t>
                          </a:r>
                          <a:endParaRPr sz="1050" u="none" strike="noStrike" cap="none" dirty="0">
                            <a:latin typeface="游ゴシック" panose="020B0400000000000000" pitchFamily="50" charset="-128"/>
                            <a:ea typeface="游ゴシック" panose="020B0400000000000000" pitchFamily="50" charset="-128"/>
                            <a:cs typeface="Arial"/>
                            <a:sym typeface="Arial"/>
                          </a:endParaRPr>
                        </a:p>
                      </a:txBody>
                      <a:tcPr marL="0" marR="0" marT="38575"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2"/>
                      </a:ext>
                    </a:extLst>
                  </a:tr>
                </a:tbl>
              </a:graphicData>
            </a:graphic>
          </p:graphicFrame>
          <p:sp>
            <p:nvSpPr>
              <p:cNvPr id="67" name="Google Shape;171;p19">
                <a:extLst>
                  <a:ext uri="{FF2B5EF4-FFF2-40B4-BE49-F238E27FC236}">
                    <a16:creationId xmlns:a16="http://schemas.microsoft.com/office/drawing/2014/main" id="{B2FAB8DF-54DE-2626-A2AC-7EA8DD114F75}"/>
                  </a:ext>
                </a:extLst>
              </p:cNvPr>
              <p:cNvSpPr txBox="1"/>
              <p:nvPr/>
            </p:nvSpPr>
            <p:spPr>
              <a:xfrm>
                <a:off x="195004" y="4452561"/>
                <a:ext cx="1364437" cy="677054"/>
              </a:xfrm>
              <a:prstGeom prst="rect">
                <a:avLst/>
              </a:prstGeom>
              <a:noFill/>
              <a:ln>
                <a:noFill/>
              </a:ln>
            </p:spPr>
            <p:txBody>
              <a:bodyPr spcFirstLastPara="1" wrap="square" lIns="121900" tIns="60933" rIns="121900" bIns="60933" anchor="t" anchorCtr="0">
                <a:spAutoFit/>
              </a:bodyPr>
              <a:lstStyle/>
              <a:p>
                <a:pPr>
                  <a:buClr>
                    <a:srgbClr val="000000"/>
                  </a:buClr>
                  <a:buSzPts val="400"/>
                </a:pPr>
                <a:r>
                  <a:rPr lang="ja-JP" altLang="en-US" sz="600" dirty="0">
                    <a:solidFill>
                      <a:srgbClr val="000000"/>
                    </a:solidFill>
                    <a:latin typeface="游ゴシック" panose="020B0400000000000000" pitchFamily="50" charset="-128"/>
                    <a:ea typeface="游ゴシック" panose="020B0400000000000000" pitchFamily="50" charset="-128"/>
                    <a:sym typeface="Arial"/>
                  </a:rPr>
                  <a:t>「習慣には、明日を変える力がある」。</a:t>
                </a:r>
                <a:r>
                  <a:rPr lang="ja" altLang="en-US" sz="600" dirty="0">
                    <a:solidFill>
                      <a:srgbClr val="000000"/>
                    </a:solidFill>
                    <a:latin typeface="游ゴシック" panose="020B0400000000000000" pitchFamily="50" charset="-128"/>
                    <a:ea typeface="游ゴシック" panose="020B0400000000000000" pitchFamily="50" charset="-128"/>
                    <a:sym typeface="Arial"/>
                  </a:rPr>
                  <a:t>著名人から</a:t>
                </a:r>
                <a:r>
                  <a:rPr lang="ja-JP" altLang="en-US" sz="600" dirty="0">
                    <a:solidFill>
                      <a:srgbClr val="000000"/>
                    </a:solidFill>
                    <a:latin typeface="游ゴシック" panose="020B0400000000000000" pitchFamily="50" charset="-128"/>
                    <a:ea typeface="游ゴシック" panose="020B0400000000000000" pitchFamily="50" charset="-128"/>
                    <a:sym typeface="Arial"/>
                  </a:rPr>
                  <a:t>一般の方</a:t>
                </a:r>
                <a:r>
                  <a:rPr lang="ja" altLang="en-US" sz="600" dirty="0">
                    <a:solidFill>
                      <a:srgbClr val="000000"/>
                    </a:solidFill>
                    <a:latin typeface="游ゴシック" panose="020B0400000000000000" pitchFamily="50" charset="-128"/>
                    <a:ea typeface="游ゴシック" panose="020B0400000000000000" pitchFamily="50" charset="-128"/>
                    <a:sym typeface="Arial"/>
                  </a:rPr>
                  <a:t>まで</a:t>
                </a:r>
                <a:r>
                  <a:rPr lang="ja-JP" altLang="en-US" sz="600" dirty="0">
                    <a:solidFill>
                      <a:srgbClr val="000000"/>
                    </a:solidFill>
                    <a:latin typeface="游ゴシック" panose="020B0400000000000000" pitchFamily="50" charset="-128"/>
                    <a:ea typeface="游ゴシック" panose="020B0400000000000000" pitchFamily="50" charset="-128"/>
                    <a:sym typeface="Arial"/>
                  </a:rPr>
                  <a:t>、その人の根っこをつくる習慣を「おへそ」と名づけ、</a:t>
                </a:r>
                <a:r>
                  <a:rPr lang="ja" altLang="en-US" sz="600" dirty="0">
                    <a:solidFill>
                      <a:srgbClr val="000000"/>
                    </a:solidFill>
                    <a:latin typeface="游ゴシック" panose="020B0400000000000000" pitchFamily="50" charset="-128"/>
                    <a:ea typeface="游ゴシック" panose="020B0400000000000000" pitchFamily="50" charset="-128"/>
                    <a:sym typeface="Arial"/>
                  </a:rPr>
                  <a:t>生き方・暮らし方を紹介するライフスタイル誌。</a:t>
                </a:r>
                <a:endParaRPr sz="600" dirty="0">
                  <a:solidFill>
                    <a:srgbClr val="000000"/>
                  </a:solidFill>
                  <a:latin typeface="游ゴシック" panose="020B0400000000000000" pitchFamily="50" charset="-128"/>
                  <a:ea typeface="游ゴシック" panose="020B0400000000000000" pitchFamily="50" charset="-128"/>
                  <a:sym typeface="Arial"/>
                </a:endParaRPr>
              </a:p>
            </p:txBody>
          </p:sp>
          <p:sp>
            <p:nvSpPr>
              <p:cNvPr id="68" name="Google Shape;172;p19">
                <a:extLst>
                  <a:ext uri="{FF2B5EF4-FFF2-40B4-BE49-F238E27FC236}">
                    <a16:creationId xmlns:a16="http://schemas.microsoft.com/office/drawing/2014/main" id="{84E79BC9-EF9A-9FCE-1FF8-6E08FFC5C4B8}"/>
                  </a:ext>
                </a:extLst>
              </p:cNvPr>
              <p:cNvSpPr txBox="1"/>
              <p:nvPr/>
            </p:nvSpPr>
            <p:spPr>
              <a:xfrm>
                <a:off x="1520827" y="4472753"/>
                <a:ext cx="1357052" cy="677054"/>
              </a:xfrm>
              <a:prstGeom prst="rect">
                <a:avLst/>
              </a:prstGeom>
              <a:noFill/>
              <a:ln>
                <a:noFill/>
              </a:ln>
            </p:spPr>
            <p:txBody>
              <a:bodyPr spcFirstLastPara="1" wrap="square" lIns="121900" tIns="60933" rIns="121900" bIns="60933" anchor="t" anchorCtr="0">
                <a:spAutoFit/>
              </a:bodyPr>
              <a:lstStyle/>
              <a:p>
                <a:pPr>
                  <a:buClr>
                    <a:srgbClr val="000000"/>
                  </a:buClr>
                  <a:buSzPts val="400"/>
                </a:pPr>
                <a:r>
                  <a:rPr lang="ja-JP" altLang="en-US" sz="600" dirty="0">
                    <a:solidFill>
                      <a:srgbClr val="000000"/>
                    </a:solidFill>
                    <a:latin typeface="游ゴシック" panose="020B0400000000000000" pitchFamily="50" charset="-128"/>
                    <a:ea typeface="游ゴシック" panose="020B0400000000000000" pitchFamily="50" charset="-128"/>
                    <a:sym typeface="Arial"/>
                  </a:rPr>
                  <a:t>「大人だからこそ楽しめる自分らしいおしゃれ」がコンセプト。</a:t>
                </a:r>
                <a:r>
                  <a:rPr lang="en-US" altLang="ja-JP" sz="600" dirty="0">
                    <a:solidFill>
                      <a:srgbClr val="000000"/>
                    </a:solidFill>
                    <a:latin typeface="游ゴシック" panose="020B0400000000000000" pitchFamily="50" charset="-128"/>
                    <a:ea typeface="游ゴシック" panose="020B0400000000000000" pitchFamily="50" charset="-128"/>
                    <a:sym typeface="Arial"/>
                  </a:rPr>
                  <a:t>50</a:t>
                </a:r>
                <a:r>
                  <a:rPr lang="ja-JP" altLang="en-US" sz="600" dirty="0">
                    <a:solidFill>
                      <a:srgbClr val="000000"/>
                    </a:solidFill>
                    <a:latin typeface="游ゴシック" panose="020B0400000000000000" pitchFamily="50" charset="-128"/>
                    <a:ea typeface="游ゴシック" panose="020B0400000000000000" pitchFamily="50" charset="-128"/>
                    <a:sym typeface="Arial"/>
                  </a:rPr>
                  <a:t>代～</a:t>
                </a:r>
                <a:r>
                  <a:rPr lang="en-US" altLang="ja-JP" sz="600" dirty="0">
                    <a:solidFill>
                      <a:srgbClr val="000000"/>
                    </a:solidFill>
                    <a:latin typeface="游ゴシック" panose="020B0400000000000000" pitchFamily="50" charset="-128"/>
                    <a:ea typeface="游ゴシック" panose="020B0400000000000000" pitchFamily="50" charset="-128"/>
                    <a:sym typeface="Arial"/>
                  </a:rPr>
                  <a:t>60</a:t>
                </a:r>
                <a:r>
                  <a:rPr lang="ja-JP" altLang="en-US" sz="600" dirty="0">
                    <a:solidFill>
                      <a:srgbClr val="000000"/>
                    </a:solidFill>
                    <a:latin typeface="游ゴシック" panose="020B0400000000000000" pitchFamily="50" charset="-128"/>
                    <a:ea typeface="游ゴシック" panose="020B0400000000000000" pitchFamily="50" charset="-128"/>
                    <a:sym typeface="Arial"/>
                  </a:rPr>
                  <a:t>代前後の女性たちによる着こなし実例とともに、カジュアルで品のある服・小物選びの方法を指南。</a:t>
                </a:r>
                <a:endParaRPr sz="600" dirty="0">
                  <a:solidFill>
                    <a:srgbClr val="000000"/>
                  </a:solidFill>
                  <a:latin typeface="游ゴシック" panose="020B0400000000000000" pitchFamily="50" charset="-128"/>
                  <a:ea typeface="游ゴシック" panose="020B0400000000000000" pitchFamily="50" charset="-128"/>
                  <a:sym typeface="Arial"/>
                </a:endParaRPr>
              </a:p>
            </p:txBody>
          </p:sp>
          <p:pic>
            <p:nvPicPr>
              <p:cNvPr id="10" name="図 9">
                <a:extLst>
                  <a:ext uri="{FF2B5EF4-FFF2-40B4-BE49-F238E27FC236}">
                    <a16:creationId xmlns:a16="http://schemas.microsoft.com/office/drawing/2014/main" id="{F8DC231D-6EF2-9538-E741-894B518C7090}"/>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822636" y="3545457"/>
                <a:ext cx="710452" cy="879894"/>
              </a:xfrm>
              <a:prstGeom prst="rect">
                <a:avLst/>
              </a:prstGeom>
              <a:ln>
                <a:solidFill>
                  <a:schemeClr val="tx1"/>
                </a:solidFill>
              </a:ln>
            </p:spPr>
          </p:pic>
          <p:pic>
            <p:nvPicPr>
              <p:cNvPr id="70" name="図 69">
                <a:extLst>
                  <a:ext uri="{FF2B5EF4-FFF2-40B4-BE49-F238E27FC236}">
                    <a16:creationId xmlns:a16="http://schemas.microsoft.com/office/drawing/2014/main" id="{00C2B428-EF45-4097-2F13-EFF2C2890DE5}"/>
                  </a:ext>
                </a:extLst>
              </p:cNvPr>
              <p:cNvPicPr>
                <a:picLocks noChangeAspect="1"/>
              </p:cNvPicPr>
              <p:nvPr/>
            </p:nvPicPr>
            <p:blipFill>
              <a:blip r:embed="rId19"/>
              <a:stretch>
                <a:fillRect/>
              </a:stretch>
            </p:blipFill>
            <p:spPr>
              <a:xfrm>
                <a:off x="519518" y="3543298"/>
                <a:ext cx="697578" cy="887507"/>
              </a:xfrm>
              <a:prstGeom prst="rect">
                <a:avLst/>
              </a:prstGeom>
              <a:ln>
                <a:solidFill>
                  <a:schemeClr val="tx1"/>
                </a:solidFill>
              </a:ln>
            </p:spPr>
          </p:pic>
        </p:grpSp>
      </p:grpSp>
    </p:spTree>
    <p:extLst>
      <p:ext uri="{BB962C8B-B14F-4D97-AF65-F5344CB8AC3E}">
        <p14:creationId xmlns:p14="http://schemas.microsoft.com/office/powerpoint/2010/main" val="3175242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42"/>
          <p:cNvSpPr txBox="1"/>
          <p:nvPr/>
        </p:nvSpPr>
        <p:spPr>
          <a:xfrm>
            <a:off x="267309" y="210436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150" name="Google Shape;1150;p42"/>
          <p:cNvSpPr txBox="1"/>
          <p:nvPr/>
        </p:nvSpPr>
        <p:spPr>
          <a:xfrm>
            <a:off x="228447" y="2330864"/>
            <a:ext cx="1164000" cy="687206"/>
          </a:xfrm>
          <a:prstGeom prst="rect">
            <a:avLst/>
          </a:prstGeom>
          <a:noFill/>
          <a:ln>
            <a:noFill/>
          </a:ln>
        </p:spPr>
        <p:txBody>
          <a:bodyPr spcFirstLastPara="1" wrap="square" lIns="0" tIns="10000" rIns="0" bIns="0" anchor="t" anchorCtr="0">
            <a:spAutoFit/>
          </a:bodyPr>
          <a:lstStyle/>
          <a:p>
            <a:pPr marL="0" marR="0" lvl="0" indent="0" algn="ctr" rtl="0">
              <a:lnSpc>
                <a:spcPct val="100000"/>
              </a:lnSpc>
              <a:spcBef>
                <a:spcPts val="0"/>
              </a:spcBef>
              <a:spcAft>
                <a:spcPts val="0"/>
              </a:spcAft>
              <a:buNone/>
            </a:pPr>
            <a:r>
              <a:rPr lang="ja" sz="15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広告事例</a:t>
            </a:r>
            <a:endParaRPr sz="1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None/>
            </a:pPr>
            <a:r>
              <a:rPr lang="ja" sz="15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メディア横断</a:t>
            </a:r>
            <a:endParaRPr sz="1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168" name="Google Shape;1168;p42"/>
          <p:cNvSpPr/>
          <p:nvPr/>
        </p:nvSpPr>
        <p:spPr>
          <a:xfrm>
            <a:off x="-2458" y="0"/>
            <a:ext cx="1619726" cy="5143500"/>
          </a:xfrm>
          <a:custGeom>
            <a:avLst/>
            <a:gdLst/>
            <a:ahLst/>
            <a:cxnLst/>
            <a:rect l="l" t="t" r="r" b="b"/>
            <a:pathLst>
              <a:path w="2159635" h="6858000" extrusionOk="0">
                <a:moveTo>
                  <a:pt x="2159508" y="0"/>
                </a:moveTo>
                <a:lnTo>
                  <a:pt x="0" y="0"/>
                </a:lnTo>
                <a:lnTo>
                  <a:pt x="0" y="6858000"/>
                </a:lnTo>
                <a:lnTo>
                  <a:pt x="2159508" y="6858000"/>
                </a:lnTo>
                <a:lnTo>
                  <a:pt x="2159508" y="0"/>
                </a:lnTo>
                <a:close/>
              </a:path>
            </a:pathLst>
          </a:custGeom>
          <a:solidFill>
            <a:srgbClr val="FF8427"/>
          </a:solidFill>
          <a:ln>
            <a:solidFill>
              <a:srgbClr val="FFC000"/>
            </a:solid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169" name="Google Shape;1169;p42"/>
          <p:cNvSpPr txBox="1"/>
          <p:nvPr/>
        </p:nvSpPr>
        <p:spPr>
          <a:xfrm>
            <a:off x="271575" y="199006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170" name="Google Shape;1170;p42"/>
          <p:cNvSpPr txBox="1"/>
          <p:nvPr/>
        </p:nvSpPr>
        <p:spPr>
          <a:xfrm>
            <a:off x="232713" y="2216145"/>
            <a:ext cx="1164000" cy="918039"/>
          </a:xfrm>
          <a:prstGeom prst="rect">
            <a:avLst/>
          </a:prstGeom>
          <a:noFill/>
          <a:ln>
            <a:noFill/>
          </a:ln>
        </p:spPr>
        <p:txBody>
          <a:bodyPr spcFirstLastPara="1" wrap="square" lIns="0" tIns="10000" rIns="0" bIns="0" anchor="t" anchorCtr="0">
            <a:spAutoFit/>
          </a:bodyPr>
          <a:lstStyle/>
          <a:p>
            <a:pPr marL="0" marR="0" lvl="0" indent="0" algn="ctr" rtl="0">
              <a:lnSpc>
                <a:spcPct val="100000"/>
              </a:lnSpc>
              <a:spcBef>
                <a:spcPts val="0"/>
              </a:spcBef>
              <a:spcAft>
                <a:spcPts val="0"/>
              </a:spcAft>
              <a:buNone/>
            </a:pPr>
            <a:r>
              <a:rPr lang="ja" sz="15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広告事例</a:t>
            </a:r>
            <a:endParaRPr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 sz="15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メディア横断</a:t>
            </a:r>
            <a:endParaRPr lang="en-US" altLang="ja" sz="15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1500" b="1" dirty="0">
                <a:solidFill>
                  <a:srgbClr val="FFFFFF"/>
                </a:solidFill>
                <a:latin typeface="游ゴシック" panose="020B0400000000000000" pitchFamily="50" charset="-128"/>
                <a:ea typeface="游ゴシック" panose="020B0400000000000000" pitchFamily="50" charset="-128"/>
                <a:cs typeface="MS Gothic"/>
                <a:sym typeface="MS Gothic"/>
              </a:rPr>
              <a:t>での掲載</a:t>
            </a:r>
            <a:endParaRPr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171" name="Google Shape;1171;p42"/>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40</a:t>
            </a:fld>
            <a:endParaRPr/>
          </a:p>
        </p:txBody>
      </p:sp>
      <p:grpSp>
        <p:nvGrpSpPr>
          <p:cNvPr id="6" name="グループ化 5">
            <a:extLst>
              <a:ext uri="{FF2B5EF4-FFF2-40B4-BE49-F238E27FC236}">
                <a16:creationId xmlns:a16="http://schemas.microsoft.com/office/drawing/2014/main" id="{A9C8F4C6-F11F-B097-1E6E-E322DF2C7F25}"/>
              </a:ext>
            </a:extLst>
          </p:cNvPr>
          <p:cNvGrpSpPr/>
          <p:nvPr/>
        </p:nvGrpSpPr>
        <p:grpSpPr>
          <a:xfrm>
            <a:off x="1730109" y="259271"/>
            <a:ext cx="7286142" cy="4548052"/>
            <a:chOff x="1730109" y="259271"/>
            <a:chExt cx="7286142" cy="4548052"/>
          </a:xfrm>
        </p:grpSpPr>
        <p:grpSp>
          <p:nvGrpSpPr>
            <p:cNvPr id="3" name="グループ化 2">
              <a:extLst>
                <a:ext uri="{FF2B5EF4-FFF2-40B4-BE49-F238E27FC236}">
                  <a16:creationId xmlns:a16="http://schemas.microsoft.com/office/drawing/2014/main" id="{947C3AFC-D264-C69D-585E-41CA87B1FDE3}"/>
                </a:ext>
              </a:extLst>
            </p:cNvPr>
            <p:cNvGrpSpPr/>
            <p:nvPr/>
          </p:nvGrpSpPr>
          <p:grpSpPr>
            <a:xfrm>
              <a:off x="1730109" y="259271"/>
              <a:ext cx="7286142" cy="4548052"/>
              <a:chOff x="1730109" y="259271"/>
              <a:chExt cx="7286142" cy="4548052"/>
            </a:xfrm>
          </p:grpSpPr>
          <p:sp>
            <p:nvSpPr>
              <p:cNvPr id="1155" name="Google Shape;1155;p42"/>
              <p:cNvSpPr/>
              <p:nvPr/>
            </p:nvSpPr>
            <p:spPr>
              <a:xfrm>
                <a:off x="7054058" y="1646540"/>
                <a:ext cx="1962193" cy="3147335"/>
              </a:xfrm>
              <a:custGeom>
                <a:avLst/>
                <a:gdLst/>
                <a:ahLst/>
                <a:cxnLst/>
                <a:rect l="l" t="t" r="r" b="b"/>
                <a:pathLst>
                  <a:path w="2159634" h="4518660" extrusionOk="0">
                    <a:moveTo>
                      <a:pt x="0" y="162941"/>
                    </a:moveTo>
                    <a:lnTo>
                      <a:pt x="5816" y="119606"/>
                    </a:lnTo>
                    <a:lnTo>
                      <a:pt x="22234" y="80677"/>
                    </a:lnTo>
                    <a:lnTo>
                      <a:pt x="47704" y="47704"/>
                    </a:lnTo>
                    <a:lnTo>
                      <a:pt x="80677" y="22234"/>
                    </a:lnTo>
                    <a:lnTo>
                      <a:pt x="119606" y="5816"/>
                    </a:lnTo>
                    <a:lnTo>
                      <a:pt x="162940" y="0"/>
                    </a:lnTo>
                    <a:lnTo>
                      <a:pt x="1996566" y="0"/>
                    </a:lnTo>
                    <a:lnTo>
                      <a:pt x="2039901" y="5816"/>
                    </a:lnTo>
                    <a:lnTo>
                      <a:pt x="2078830" y="22234"/>
                    </a:lnTo>
                    <a:lnTo>
                      <a:pt x="2111803" y="47704"/>
                    </a:lnTo>
                    <a:lnTo>
                      <a:pt x="2137273" y="80677"/>
                    </a:lnTo>
                    <a:lnTo>
                      <a:pt x="2153691" y="119606"/>
                    </a:lnTo>
                    <a:lnTo>
                      <a:pt x="2159507" y="162941"/>
                    </a:lnTo>
                    <a:lnTo>
                      <a:pt x="2159507" y="4355769"/>
                    </a:lnTo>
                    <a:lnTo>
                      <a:pt x="2153691" y="4399069"/>
                    </a:lnTo>
                    <a:lnTo>
                      <a:pt x="2137273" y="4437980"/>
                    </a:lnTo>
                    <a:lnTo>
                      <a:pt x="2111803" y="4470947"/>
                    </a:lnTo>
                    <a:lnTo>
                      <a:pt x="2078830" y="4496419"/>
                    </a:lnTo>
                    <a:lnTo>
                      <a:pt x="2039901" y="4512840"/>
                    </a:lnTo>
                    <a:lnTo>
                      <a:pt x="1996566" y="4518660"/>
                    </a:lnTo>
                    <a:lnTo>
                      <a:pt x="162940" y="4518660"/>
                    </a:lnTo>
                    <a:lnTo>
                      <a:pt x="119606" y="4512840"/>
                    </a:lnTo>
                    <a:lnTo>
                      <a:pt x="80677" y="4496419"/>
                    </a:lnTo>
                    <a:lnTo>
                      <a:pt x="47704" y="4470947"/>
                    </a:lnTo>
                    <a:lnTo>
                      <a:pt x="22234" y="4437980"/>
                    </a:lnTo>
                    <a:lnTo>
                      <a:pt x="5816" y="4399069"/>
                    </a:lnTo>
                    <a:lnTo>
                      <a:pt x="0" y="4355769"/>
                    </a:lnTo>
                    <a:lnTo>
                      <a:pt x="0" y="162941"/>
                    </a:lnTo>
                    <a:close/>
                  </a:path>
                </a:pathLst>
              </a:custGeom>
              <a:noFill/>
              <a:ln w="9525" cap="flat" cmpd="sng">
                <a:solidFill>
                  <a:srgbClr val="44536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nvGrpSpPr>
              <p:cNvPr id="2" name="グループ化 1">
                <a:extLst>
                  <a:ext uri="{FF2B5EF4-FFF2-40B4-BE49-F238E27FC236}">
                    <a16:creationId xmlns:a16="http://schemas.microsoft.com/office/drawing/2014/main" id="{31B5F2AD-8ECE-9244-CEA9-D2AB31C00B29}"/>
                  </a:ext>
                </a:extLst>
              </p:cNvPr>
              <p:cNvGrpSpPr/>
              <p:nvPr/>
            </p:nvGrpSpPr>
            <p:grpSpPr>
              <a:xfrm>
                <a:off x="1730109" y="259271"/>
                <a:ext cx="7089994" cy="4548052"/>
                <a:chOff x="1730109" y="259271"/>
                <a:chExt cx="7089994" cy="4548052"/>
              </a:xfrm>
            </p:grpSpPr>
            <p:sp>
              <p:nvSpPr>
                <p:cNvPr id="1151" name="Google Shape;1151;p42"/>
                <p:cNvSpPr txBox="1"/>
                <p:nvPr/>
              </p:nvSpPr>
              <p:spPr>
                <a:xfrm>
                  <a:off x="2630327" y="259271"/>
                  <a:ext cx="5572179" cy="471283"/>
                </a:xfrm>
                <a:prstGeom prst="rect">
                  <a:avLst/>
                </a:prstGeom>
                <a:noFill/>
                <a:ln>
                  <a:noFill/>
                </a:ln>
              </p:spPr>
              <p:txBody>
                <a:bodyPr spcFirstLastPara="1" wrap="square" lIns="0" tIns="9525" rIns="0" bIns="0" anchor="t" anchorCtr="0">
                  <a:spAutoFit/>
                </a:bodyPr>
                <a:lstStyle/>
                <a:p>
                  <a:pPr marL="2311342" marR="0" lvl="0" indent="-2298643" algn="ctr" rtl="0">
                    <a:lnSpc>
                      <a:spcPct val="100000"/>
                    </a:lnSpc>
                    <a:spcBef>
                      <a:spcPts val="0"/>
                    </a:spcBef>
                    <a:spcAft>
                      <a:spcPts val="0"/>
                    </a:spcAft>
                    <a:buNone/>
                  </a:pPr>
                  <a:r>
                    <a:rPr lang="ja" sz="1500" b="1" i="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1つのタイアップを、WEB・雑誌・インスタの3メディアで展開</a:t>
                  </a:r>
                  <a:endParaRPr lang="en-US" altLang="ja" sz="1500" b="1" i="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2311342" marR="0" lvl="0" indent="-2298643" algn="ctr" rtl="0">
                    <a:lnSpc>
                      <a:spcPct val="100000"/>
                    </a:lnSpc>
                    <a:spcBef>
                      <a:spcPts val="0"/>
                    </a:spcBef>
                    <a:spcAft>
                      <a:spcPts val="0"/>
                    </a:spcAft>
                    <a:buNone/>
                  </a:pPr>
                  <a:r>
                    <a:rPr lang="ja" sz="15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ja-JP" altLang="en-US" sz="1500" b="1" dirty="0">
                      <a:solidFill>
                        <a:schemeClr val="tx1"/>
                      </a:solidFill>
                      <a:latin typeface="游ゴシック" panose="020B0400000000000000" pitchFamily="50" charset="-128"/>
                      <a:ea typeface="游ゴシック" panose="020B0400000000000000" pitchFamily="50" charset="-128"/>
                      <a:cs typeface="MS Gothic"/>
                      <a:sym typeface="MS Gothic"/>
                    </a:rPr>
                    <a:t>マンナ</a:t>
                  </a:r>
                  <a:r>
                    <a:rPr lang="ja-JP" altLang="en-US" sz="15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様</a:t>
                  </a:r>
                  <a:endParaRPr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152" name="Google Shape;1152;p42"/>
                <p:cNvSpPr txBox="1"/>
                <p:nvPr/>
              </p:nvSpPr>
              <p:spPr>
                <a:xfrm>
                  <a:off x="2344388" y="882205"/>
                  <a:ext cx="5959800" cy="193805"/>
                </a:xfrm>
                <a:prstGeom prst="rect">
                  <a:avLst/>
                </a:prstGeom>
                <a:noFill/>
                <a:ln>
                  <a:noFill/>
                </a:ln>
              </p:spPr>
              <p:txBody>
                <a:bodyPr spcFirstLastPara="1" wrap="square" lIns="0" tIns="9050" rIns="0" bIns="0" anchor="t" anchorCtr="0">
                  <a:spAutoFit/>
                </a:bodyPr>
                <a:lstStyle/>
                <a:p>
                  <a:pPr marL="12700" marR="0" lvl="0" indent="0" algn="l" rtl="0">
                    <a:lnSpc>
                      <a:spcPct val="100000"/>
                    </a:lnSpc>
                    <a:spcBef>
                      <a:spcPts val="0"/>
                    </a:spcBef>
                    <a:spcAft>
                      <a:spcPts val="0"/>
                    </a:spcAft>
                    <a:buNone/>
                  </a:pPr>
                  <a:r>
                    <a:rPr 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ターゲットとする読者に見逃されることなく、確実に情報を届けることができました。</a:t>
                  </a:r>
                  <a:endParaRPr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153" name="Google Shape;1153;p42"/>
                <p:cNvSpPr/>
                <p:nvPr/>
              </p:nvSpPr>
              <p:spPr>
                <a:xfrm>
                  <a:off x="1730109" y="1646540"/>
                  <a:ext cx="2507932" cy="3160783"/>
                </a:xfrm>
                <a:custGeom>
                  <a:avLst/>
                  <a:gdLst/>
                  <a:ahLst/>
                  <a:cxnLst/>
                  <a:rect l="l" t="t" r="r" b="b"/>
                  <a:pathLst>
                    <a:path w="3343910" h="4518660" extrusionOk="0">
                      <a:moveTo>
                        <a:pt x="0" y="252222"/>
                      </a:moveTo>
                      <a:lnTo>
                        <a:pt x="4062" y="206879"/>
                      </a:lnTo>
                      <a:lnTo>
                        <a:pt x="15777" y="164205"/>
                      </a:lnTo>
                      <a:lnTo>
                        <a:pt x="34431" y="124911"/>
                      </a:lnTo>
                      <a:lnTo>
                        <a:pt x="59312" y="89710"/>
                      </a:lnTo>
                      <a:lnTo>
                        <a:pt x="89710" y="59312"/>
                      </a:lnTo>
                      <a:lnTo>
                        <a:pt x="124911" y="34431"/>
                      </a:lnTo>
                      <a:lnTo>
                        <a:pt x="164205" y="15777"/>
                      </a:lnTo>
                      <a:lnTo>
                        <a:pt x="206879" y="4062"/>
                      </a:lnTo>
                      <a:lnTo>
                        <a:pt x="252221" y="0"/>
                      </a:lnTo>
                      <a:lnTo>
                        <a:pt x="3091434" y="0"/>
                      </a:lnTo>
                      <a:lnTo>
                        <a:pt x="3136776" y="4062"/>
                      </a:lnTo>
                      <a:lnTo>
                        <a:pt x="3179450" y="15777"/>
                      </a:lnTo>
                      <a:lnTo>
                        <a:pt x="3218744" y="34431"/>
                      </a:lnTo>
                      <a:lnTo>
                        <a:pt x="3253945" y="59312"/>
                      </a:lnTo>
                      <a:lnTo>
                        <a:pt x="3284343" y="89710"/>
                      </a:lnTo>
                      <a:lnTo>
                        <a:pt x="3309224" y="124911"/>
                      </a:lnTo>
                      <a:lnTo>
                        <a:pt x="3327878" y="164205"/>
                      </a:lnTo>
                      <a:lnTo>
                        <a:pt x="3339593" y="206879"/>
                      </a:lnTo>
                      <a:lnTo>
                        <a:pt x="3343655" y="252222"/>
                      </a:lnTo>
                      <a:lnTo>
                        <a:pt x="3343655" y="4266450"/>
                      </a:lnTo>
                      <a:lnTo>
                        <a:pt x="3339593" y="4311786"/>
                      </a:lnTo>
                      <a:lnTo>
                        <a:pt x="3327878" y="4354455"/>
                      </a:lnTo>
                      <a:lnTo>
                        <a:pt x="3309224" y="4393746"/>
                      </a:lnTo>
                      <a:lnTo>
                        <a:pt x="3284343" y="4428946"/>
                      </a:lnTo>
                      <a:lnTo>
                        <a:pt x="3253945" y="4459344"/>
                      </a:lnTo>
                      <a:lnTo>
                        <a:pt x="3218744" y="4484226"/>
                      </a:lnTo>
                      <a:lnTo>
                        <a:pt x="3179450" y="4502881"/>
                      </a:lnTo>
                      <a:lnTo>
                        <a:pt x="3136776" y="4514596"/>
                      </a:lnTo>
                      <a:lnTo>
                        <a:pt x="3091434" y="4518660"/>
                      </a:lnTo>
                      <a:lnTo>
                        <a:pt x="252221" y="4518660"/>
                      </a:lnTo>
                      <a:lnTo>
                        <a:pt x="206879" y="4514596"/>
                      </a:lnTo>
                      <a:lnTo>
                        <a:pt x="164205" y="4502881"/>
                      </a:lnTo>
                      <a:lnTo>
                        <a:pt x="124911" y="4484226"/>
                      </a:lnTo>
                      <a:lnTo>
                        <a:pt x="89710" y="4459344"/>
                      </a:lnTo>
                      <a:lnTo>
                        <a:pt x="59312" y="4428946"/>
                      </a:lnTo>
                      <a:lnTo>
                        <a:pt x="34431" y="4393746"/>
                      </a:lnTo>
                      <a:lnTo>
                        <a:pt x="15777" y="4354455"/>
                      </a:lnTo>
                      <a:lnTo>
                        <a:pt x="4062" y="4311786"/>
                      </a:lnTo>
                      <a:lnTo>
                        <a:pt x="0" y="4266450"/>
                      </a:lnTo>
                      <a:lnTo>
                        <a:pt x="0" y="252222"/>
                      </a:lnTo>
                      <a:close/>
                    </a:path>
                  </a:pathLst>
                </a:custGeom>
                <a:noFill/>
                <a:ln w="9525" cap="flat" cmpd="sng">
                  <a:solidFill>
                    <a:srgbClr val="44536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154" name="Google Shape;1154;p42"/>
                <p:cNvSpPr/>
                <p:nvPr/>
              </p:nvSpPr>
              <p:spPr>
                <a:xfrm>
                  <a:off x="4292904" y="1646540"/>
                  <a:ext cx="2706291" cy="3147335"/>
                </a:xfrm>
                <a:custGeom>
                  <a:avLst/>
                  <a:gdLst/>
                  <a:ahLst/>
                  <a:cxnLst/>
                  <a:rect l="l" t="t" r="r" b="b"/>
                  <a:pathLst>
                    <a:path w="3977640" h="4518660" extrusionOk="0">
                      <a:moveTo>
                        <a:pt x="0" y="299974"/>
                      </a:moveTo>
                      <a:lnTo>
                        <a:pt x="3927" y="251331"/>
                      </a:lnTo>
                      <a:lnTo>
                        <a:pt x="15298" y="205183"/>
                      </a:lnTo>
                      <a:lnTo>
                        <a:pt x="33494" y="162146"/>
                      </a:lnTo>
                      <a:lnTo>
                        <a:pt x="57895" y="122840"/>
                      </a:lnTo>
                      <a:lnTo>
                        <a:pt x="87884" y="87884"/>
                      </a:lnTo>
                      <a:lnTo>
                        <a:pt x="122840" y="57895"/>
                      </a:lnTo>
                      <a:lnTo>
                        <a:pt x="162146" y="33494"/>
                      </a:lnTo>
                      <a:lnTo>
                        <a:pt x="205183" y="15298"/>
                      </a:lnTo>
                      <a:lnTo>
                        <a:pt x="251331" y="3927"/>
                      </a:lnTo>
                      <a:lnTo>
                        <a:pt x="299974" y="0"/>
                      </a:lnTo>
                      <a:lnTo>
                        <a:pt x="3677666" y="0"/>
                      </a:lnTo>
                      <a:lnTo>
                        <a:pt x="3726308" y="3927"/>
                      </a:lnTo>
                      <a:lnTo>
                        <a:pt x="3772456" y="15298"/>
                      </a:lnTo>
                      <a:lnTo>
                        <a:pt x="3815493" y="33494"/>
                      </a:lnTo>
                      <a:lnTo>
                        <a:pt x="3854799" y="57895"/>
                      </a:lnTo>
                      <a:lnTo>
                        <a:pt x="3889756" y="87884"/>
                      </a:lnTo>
                      <a:lnTo>
                        <a:pt x="3919744" y="122840"/>
                      </a:lnTo>
                      <a:lnTo>
                        <a:pt x="3944145" y="162146"/>
                      </a:lnTo>
                      <a:lnTo>
                        <a:pt x="3962341" y="205183"/>
                      </a:lnTo>
                      <a:lnTo>
                        <a:pt x="3973712" y="251331"/>
                      </a:lnTo>
                      <a:lnTo>
                        <a:pt x="3977640" y="299974"/>
                      </a:lnTo>
                      <a:lnTo>
                        <a:pt x="3977640" y="4218622"/>
                      </a:lnTo>
                      <a:lnTo>
                        <a:pt x="3973712" y="4267290"/>
                      </a:lnTo>
                      <a:lnTo>
                        <a:pt x="3962341" y="4313458"/>
                      </a:lnTo>
                      <a:lnTo>
                        <a:pt x="3944145" y="4356508"/>
                      </a:lnTo>
                      <a:lnTo>
                        <a:pt x="3919744" y="4395822"/>
                      </a:lnTo>
                      <a:lnTo>
                        <a:pt x="3889755" y="4430782"/>
                      </a:lnTo>
                      <a:lnTo>
                        <a:pt x="3854799" y="4460771"/>
                      </a:lnTo>
                      <a:lnTo>
                        <a:pt x="3815493" y="4485171"/>
                      </a:lnTo>
                      <a:lnTo>
                        <a:pt x="3772456" y="4503364"/>
                      </a:lnTo>
                      <a:lnTo>
                        <a:pt x="3726308" y="4514733"/>
                      </a:lnTo>
                      <a:lnTo>
                        <a:pt x="3677666" y="4518660"/>
                      </a:lnTo>
                      <a:lnTo>
                        <a:pt x="299974" y="4518660"/>
                      </a:lnTo>
                      <a:lnTo>
                        <a:pt x="251331" y="4514733"/>
                      </a:lnTo>
                      <a:lnTo>
                        <a:pt x="205183" y="4503364"/>
                      </a:lnTo>
                      <a:lnTo>
                        <a:pt x="162146" y="4485171"/>
                      </a:lnTo>
                      <a:lnTo>
                        <a:pt x="122840" y="4460771"/>
                      </a:lnTo>
                      <a:lnTo>
                        <a:pt x="87884" y="4430782"/>
                      </a:lnTo>
                      <a:lnTo>
                        <a:pt x="57895" y="4395822"/>
                      </a:lnTo>
                      <a:lnTo>
                        <a:pt x="33494" y="4356508"/>
                      </a:lnTo>
                      <a:lnTo>
                        <a:pt x="15298" y="4313458"/>
                      </a:lnTo>
                      <a:lnTo>
                        <a:pt x="3927" y="4267290"/>
                      </a:lnTo>
                      <a:lnTo>
                        <a:pt x="0" y="4218622"/>
                      </a:lnTo>
                      <a:lnTo>
                        <a:pt x="0" y="299974"/>
                      </a:lnTo>
                      <a:close/>
                    </a:path>
                  </a:pathLst>
                </a:custGeom>
                <a:noFill/>
                <a:ln w="9525" cap="flat" cmpd="sng">
                  <a:solidFill>
                    <a:srgbClr val="44536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156" name="Google Shape;1156;p42"/>
                <p:cNvSpPr txBox="1"/>
                <p:nvPr/>
              </p:nvSpPr>
              <p:spPr>
                <a:xfrm>
                  <a:off x="1832075" y="3750684"/>
                  <a:ext cx="2304000" cy="510612"/>
                </a:xfrm>
                <a:prstGeom prst="rect">
                  <a:avLst/>
                </a:prstGeom>
                <a:noFill/>
                <a:ln>
                  <a:noFill/>
                </a:ln>
              </p:spPr>
              <p:txBody>
                <a:bodyPr spcFirstLastPara="1" wrap="square" lIns="0" tIns="12850" rIns="0" bIns="0" anchor="t" anchorCtr="0">
                  <a:spAutoFit/>
                </a:bodyPr>
                <a:lstStyle/>
                <a:p>
                  <a:pPr marL="12700" marR="0" lvl="0" indent="0" algn="just" rtl="0">
                    <a:lnSpc>
                      <a:spcPct val="98300"/>
                    </a:lnSpc>
                    <a:spcBef>
                      <a:spcPts val="0"/>
                    </a:spcBef>
                    <a:spcAft>
                      <a:spcPts val="0"/>
                    </a:spcAft>
                    <a:buNone/>
                  </a:pPr>
                  <a:r>
                    <a:rPr lang="ja-JP" altLang="en-US" sz="11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人気おしゃれさん（内田彩仍さん）が秋冬新作アイテムを着用、コーディネイト</a:t>
                  </a:r>
                  <a:r>
                    <a:rPr lang="en-US" altLang="ja-JP" sz="11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2</a:t>
                  </a:r>
                  <a:r>
                    <a:rPr lang="ja-JP" altLang="en-US" sz="11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体をご紹介。</a:t>
                  </a:r>
                  <a:endParaRPr sz="11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157" name="Google Shape;1157;p42"/>
                <p:cNvSpPr txBox="1"/>
                <p:nvPr/>
              </p:nvSpPr>
              <p:spPr>
                <a:xfrm>
                  <a:off x="4435370" y="3627409"/>
                  <a:ext cx="2430543" cy="686726"/>
                </a:xfrm>
                <a:prstGeom prst="rect">
                  <a:avLst/>
                </a:prstGeom>
                <a:noFill/>
                <a:ln>
                  <a:noFill/>
                </a:ln>
              </p:spPr>
              <p:txBody>
                <a:bodyPr spcFirstLastPara="1" wrap="square" lIns="0" tIns="9525" rIns="0" bIns="0" anchor="t" anchorCtr="0">
                  <a:spAutoFit/>
                </a:bodyPr>
                <a:lstStyle/>
                <a:p>
                  <a:pPr marL="12700" marR="0" lvl="0" indent="0" algn="just" rtl="0">
                    <a:lnSpc>
                      <a:spcPct val="100000"/>
                    </a:lnSpc>
                    <a:spcBef>
                      <a:spcPts val="0"/>
                    </a:spcBef>
                    <a:spcAft>
                      <a:spcPts val="0"/>
                    </a:spcAft>
                    <a:buNone/>
                  </a:pPr>
                  <a:r>
                    <a:rPr lang="ja" sz="11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雑誌発売日に合わせ、Webでは、後ろ姿やディテールのアップ、色違いの着 用などの写真を10点以上使い、より詳しくご紹介。ECサイトへの送客も。</a:t>
                  </a:r>
                  <a:endParaRPr sz="11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158" name="Google Shape;1158;p42"/>
                <p:cNvSpPr txBox="1"/>
                <p:nvPr/>
              </p:nvSpPr>
              <p:spPr>
                <a:xfrm>
                  <a:off x="7250203" y="3773511"/>
                  <a:ext cx="1569900" cy="849108"/>
                </a:xfrm>
                <a:prstGeom prst="rect">
                  <a:avLst/>
                </a:prstGeom>
                <a:noFill/>
                <a:ln>
                  <a:noFill/>
                </a:ln>
              </p:spPr>
              <p:txBody>
                <a:bodyPr spcFirstLastPara="1" wrap="square" lIns="0" tIns="10950" rIns="0" bIns="0" anchor="t" anchorCtr="0">
                  <a:spAutoFit/>
                </a:bodyPr>
                <a:lstStyle/>
                <a:p>
                  <a:pPr marL="12700" marR="0" lvl="0" indent="0" algn="l" rtl="0">
                    <a:lnSpc>
                      <a:spcPct val="99300"/>
                    </a:lnSpc>
                    <a:spcBef>
                      <a:spcPts val="0"/>
                    </a:spcBef>
                    <a:spcAft>
                      <a:spcPts val="0"/>
                    </a:spcAft>
                    <a:buNone/>
                  </a:pPr>
                  <a:r>
                    <a:rPr lang="ja" sz="11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オプションでインスタグラム投稿も実施。タグ付けにより、クライアント様アカウントのフォロワー増にも貢献。</a:t>
                  </a:r>
                  <a:endParaRPr sz="11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159" name="Google Shape;1159;p42"/>
                <p:cNvSpPr/>
                <p:nvPr/>
              </p:nvSpPr>
              <p:spPr>
                <a:xfrm>
                  <a:off x="2371872" y="1427805"/>
                  <a:ext cx="1169728" cy="351471"/>
                </a:xfrm>
                <a:prstGeom prst="roundRect">
                  <a:avLst>
                    <a:gd name="adj" fmla="val 16667"/>
                  </a:avLst>
                </a:prstGeom>
                <a:solidFill>
                  <a:srgbClr val="5252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 sz="1400" b="0"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rPr>
                    <a:t>雑誌</a:t>
                  </a:r>
                  <a:endParaRPr dirty="0">
                    <a:latin typeface="游ゴシック" panose="020B0400000000000000" pitchFamily="50" charset="-128"/>
                    <a:ea typeface="游ゴシック" panose="020B0400000000000000" pitchFamily="50" charset="-128"/>
                  </a:endParaRPr>
                </a:p>
              </p:txBody>
            </p:sp>
            <p:sp>
              <p:nvSpPr>
                <p:cNvPr id="1160" name="Google Shape;1160;p42"/>
                <p:cNvSpPr/>
                <p:nvPr/>
              </p:nvSpPr>
              <p:spPr>
                <a:xfrm>
                  <a:off x="5026785" y="1422689"/>
                  <a:ext cx="1332128" cy="351471"/>
                </a:xfrm>
                <a:prstGeom prst="roundRect">
                  <a:avLst>
                    <a:gd name="adj" fmla="val 16667"/>
                  </a:avLst>
                </a:prstGeom>
                <a:solidFill>
                  <a:srgbClr val="5252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 sz="1400" b="0"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rPr>
                    <a:t>WEB</a:t>
                  </a:r>
                  <a:r>
                    <a:rPr lang="ja-JP" altLang="en-US" dirty="0">
                      <a:solidFill>
                        <a:schemeClr val="lt1"/>
                      </a:solidFill>
                      <a:latin typeface="游ゴシック" panose="020B0400000000000000" pitchFamily="50" charset="-128"/>
                      <a:ea typeface="游ゴシック" panose="020B0400000000000000" pitchFamily="50" charset="-128"/>
                      <a:cs typeface="MS Gothic"/>
                      <a:sym typeface="MS Gothic"/>
                    </a:rPr>
                    <a:t>サイト</a:t>
                  </a:r>
                  <a:endParaRPr dirty="0">
                    <a:latin typeface="游ゴシック" panose="020B0400000000000000" pitchFamily="50" charset="-128"/>
                    <a:ea typeface="游ゴシック" panose="020B0400000000000000" pitchFamily="50" charset="-128"/>
                  </a:endParaRPr>
                </a:p>
              </p:txBody>
            </p:sp>
            <p:sp>
              <p:nvSpPr>
                <p:cNvPr id="1161" name="Google Shape;1161;p42"/>
                <p:cNvSpPr/>
                <p:nvPr/>
              </p:nvSpPr>
              <p:spPr>
                <a:xfrm>
                  <a:off x="7369089" y="1426709"/>
                  <a:ext cx="1332128" cy="351471"/>
                </a:xfrm>
                <a:prstGeom prst="roundRect">
                  <a:avLst>
                    <a:gd name="adj" fmla="val 16667"/>
                  </a:avLst>
                </a:prstGeom>
                <a:solidFill>
                  <a:srgbClr val="5252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 sz="1400" b="0"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rPr>
                    <a:t>Instagram</a:t>
                  </a:r>
                  <a:endParaRPr sz="1400" b="0"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p:txBody>
            </p:sp>
            <p:grpSp>
              <p:nvGrpSpPr>
                <p:cNvPr id="1162" name="Google Shape;1162;p42"/>
                <p:cNvGrpSpPr/>
                <p:nvPr/>
              </p:nvGrpSpPr>
              <p:grpSpPr>
                <a:xfrm>
                  <a:off x="1803095" y="1909978"/>
                  <a:ext cx="2361960" cy="1584000"/>
                  <a:chOff x="1786196" y="1909977"/>
                  <a:chExt cx="2361960" cy="1584000"/>
                </a:xfrm>
              </p:grpSpPr>
              <p:pic>
                <p:nvPicPr>
                  <p:cNvPr id="1163" name="Google Shape;1163;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88269" y="1909977"/>
                    <a:ext cx="1159887" cy="1584000"/>
                  </a:xfrm>
                  <a:prstGeom prst="rect">
                    <a:avLst/>
                  </a:prstGeom>
                  <a:noFill/>
                  <a:ln>
                    <a:noFill/>
                  </a:ln>
                </p:spPr>
              </p:pic>
              <p:pic>
                <p:nvPicPr>
                  <p:cNvPr id="1164" name="Google Shape;1164;p4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86196" y="1909977"/>
                    <a:ext cx="1154174" cy="1584000"/>
                  </a:xfrm>
                  <a:prstGeom prst="rect">
                    <a:avLst/>
                  </a:prstGeom>
                  <a:noFill/>
                  <a:ln>
                    <a:noFill/>
                  </a:ln>
                </p:spPr>
              </p:pic>
            </p:grpSp>
            <p:pic>
              <p:nvPicPr>
                <p:cNvPr id="1165" name="Google Shape;1165;p4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388342" y="1839845"/>
                  <a:ext cx="1293623" cy="1872000"/>
                </a:xfrm>
                <a:prstGeom prst="rect">
                  <a:avLst/>
                </a:prstGeom>
                <a:noFill/>
                <a:ln>
                  <a:noFill/>
                </a:ln>
              </p:spPr>
            </p:pic>
            <p:pic>
              <p:nvPicPr>
                <p:cNvPr id="1166" name="Google Shape;1166;p4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435370" y="1902141"/>
                  <a:ext cx="2079941" cy="1440000"/>
                </a:xfrm>
                <a:prstGeom prst="rect">
                  <a:avLst/>
                </a:prstGeom>
                <a:noFill/>
                <a:ln w="9525" cap="flat" cmpd="sng">
                  <a:solidFill>
                    <a:schemeClr val="dk2"/>
                  </a:solidFill>
                  <a:prstDash val="solid"/>
                  <a:round/>
                  <a:headEnd type="none" w="sm" len="sm"/>
                  <a:tailEnd type="none" w="sm" len="sm"/>
                </a:ln>
              </p:spPr>
            </p:pic>
            <p:pic>
              <p:nvPicPr>
                <p:cNvPr id="1167" name="Google Shape;1167;p4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992311" y="2341993"/>
                  <a:ext cx="917996" cy="1224000"/>
                </a:xfrm>
                <a:prstGeom prst="rect">
                  <a:avLst/>
                </a:prstGeom>
                <a:noFill/>
                <a:ln>
                  <a:noFill/>
                </a:ln>
              </p:spPr>
            </p:pic>
          </p:grpSp>
        </p:grpSp>
        <p:pic>
          <p:nvPicPr>
            <p:cNvPr id="5" name="図 4">
              <a:extLst>
                <a:ext uri="{FF2B5EF4-FFF2-40B4-BE49-F238E27FC236}">
                  <a16:creationId xmlns:a16="http://schemas.microsoft.com/office/drawing/2014/main" id="{541C2045-9DE4-C06F-6536-A549FDD6198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58681" y="4311154"/>
              <a:ext cx="431130" cy="431130"/>
            </a:xfrm>
            <a:prstGeom prst="rect">
              <a:avLst/>
            </a:prstGeom>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9" name="Google Shape;1199;p44"/>
          <p:cNvSpPr txBox="1"/>
          <p:nvPr/>
        </p:nvSpPr>
        <p:spPr>
          <a:xfrm>
            <a:off x="267309" y="199006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200" name="Google Shape;1200;p44"/>
          <p:cNvSpPr txBox="1"/>
          <p:nvPr/>
        </p:nvSpPr>
        <p:spPr>
          <a:xfrm>
            <a:off x="133579" y="2216145"/>
            <a:ext cx="1353000" cy="918039"/>
          </a:xfrm>
          <a:prstGeom prst="rect">
            <a:avLst/>
          </a:prstGeom>
          <a:noFill/>
          <a:ln>
            <a:noFill/>
          </a:ln>
        </p:spPr>
        <p:txBody>
          <a:bodyPr spcFirstLastPara="1" wrap="square" lIns="0" tIns="10000" rIns="0" bIns="0" anchor="t" anchorCtr="0">
            <a:spAutoFit/>
          </a:bodyPr>
          <a:lstStyle/>
          <a:p>
            <a:pPr marL="0" marR="0" lvl="0" indent="0" algn="ctr" rtl="0">
              <a:lnSpc>
                <a:spcPct val="100000"/>
              </a:lnSpc>
              <a:spcBef>
                <a:spcPts val="0"/>
              </a:spcBef>
              <a:spcAft>
                <a:spcPts val="0"/>
              </a:spcAft>
              <a:buNone/>
            </a:pPr>
            <a:r>
              <a:rPr lang="ja" sz="15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広告事例</a:t>
            </a:r>
            <a:endParaRPr sz="1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 sz="15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百貨店イベント ご出店</a:t>
            </a:r>
            <a:endParaRPr sz="1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205" name="Google Shape;1205;p44"/>
          <p:cNvSpPr txBox="1"/>
          <p:nvPr/>
        </p:nvSpPr>
        <p:spPr>
          <a:xfrm>
            <a:off x="2485198" y="4821594"/>
            <a:ext cx="6420000" cy="148117"/>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※出店に関しては百貨店への事前確認が必要となります。イベントを絡めたお取組みをご検討の場合は必ずご相談ください。</a:t>
            </a:r>
            <a:endParaRPr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198" name="Google Shape;1198;p44"/>
          <p:cNvSpPr txBox="1"/>
          <p:nvPr/>
        </p:nvSpPr>
        <p:spPr>
          <a:xfrm>
            <a:off x="1761067" y="882205"/>
            <a:ext cx="7196665" cy="1401827"/>
          </a:xfrm>
          <a:prstGeom prst="rect">
            <a:avLst/>
          </a:prstGeom>
          <a:noFill/>
          <a:ln>
            <a:noFill/>
          </a:ln>
        </p:spPr>
        <p:txBody>
          <a:bodyPr spcFirstLastPara="1" wrap="square" lIns="0" tIns="9050" rIns="0" bIns="0" anchor="t" anchorCtr="0">
            <a:spAutoFit/>
          </a:bodyPr>
          <a:lstStyle/>
          <a:p>
            <a:pPr marL="0" marR="0" lvl="0" indent="0" algn="ctr" rtl="0">
              <a:lnSpc>
                <a:spcPct val="100000"/>
              </a:lnSpc>
              <a:spcBef>
                <a:spcPts val="0"/>
              </a:spcBef>
              <a:spcAft>
                <a:spcPts val="0"/>
              </a:spcAft>
              <a:buNone/>
            </a:pPr>
            <a:r>
              <a:rPr 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『暮らしのおへそ』へタイアップ出稿いただき、</a:t>
            </a:r>
            <a:endParaRPr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None/>
            </a:pPr>
            <a:r>
              <a:rPr 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2020年11月開催の『暮らしのおへそ』企画展（日本橋三越）にもご出店。</a:t>
            </a:r>
            <a:endParaRPr lang="en-US" altLang="ja" sz="1200" dirty="0">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None/>
            </a:pP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石川県金沢市に店舗を構えられてますが、首都圏の百貨店にご出店いただくことで誌面のファン以外にも</a:t>
            </a:r>
            <a:endParaRPr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None/>
            </a:pPr>
            <a:r>
              <a:rPr 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認知拡大＋店頭での販促にも貢献しました。</a:t>
            </a:r>
            <a:endParaRPr lang="en-US" alt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None/>
            </a:pPr>
            <a:endParaRPr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368291" marR="0" lvl="0" indent="0" algn="ctr" rtl="0">
              <a:lnSpc>
                <a:spcPct val="100000"/>
              </a:lnSpc>
              <a:spcBef>
                <a:spcPts val="900"/>
              </a:spcBef>
              <a:spcAft>
                <a:spcPts val="0"/>
              </a:spcAft>
              <a:buNone/>
            </a:pPr>
            <a:r>
              <a:rPr lang="en-US" altLang="ja-JP" sz="1400" b="0" i="0" u="sng"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 sz="1400" b="0" i="0" u="sng"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おへそ的、買い物のすすめ展</a:t>
            </a:r>
            <a:r>
              <a:rPr lang="en-US" altLang="ja-JP" sz="1400" b="0" i="0" u="sng"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 sz="1400" b="0" i="0" u="sng"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in 日本橋</a:t>
            </a:r>
            <a:endParaRPr sz="1400" b="0" i="0" u="sng"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368291" marR="0" lvl="0" indent="0" algn="ctr" rtl="0">
              <a:lnSpc>
                <a:spcPct val="100000"/>
              </a:lnSpc>
              <a:spcBef>
                <a:spcPts val="0"/>
              </a:spcBef>
              <a:spcAft>
                <a:spcPts val="0"/>
              </a:spcAft>
              <a:buNone/>
            </a:pPr>
            <a:r>
              <a:rPr lang="ja" sz="9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2020年11月3日(火)〜8日(日)	日本橋三越本店 本館7階 催物会場</a:t>
            </a:r>
            <a:endParaRPr sz="9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p:txBody>
      </p:sp>
      <p:sp>
        <p:nvSpPr>
          <p:cNvPr id="1204" name="Google Shape;1204;p44"/>
          <p:cNvSpPr txBox="1"/>
          <p:nvPr/>
        </p:nvSpPr>
        <p:spPr>
          <a:xfrm>
            <a:off x="2457545" y="259271"/>
            <a:ext cx="5735400" cy="471283"/>
          </a:xfrm>
          <a:prstGeom prst="rect">
            <a:avLst/>
          </a:prstGeom>
          <a:noFill/>
          <a:ln>
            <a:noFill/>
          </a:ln>
        </p:spPr>
        <p:txBody>
          <a:bodyPr spcFirstLastPara="1" wrap="square" lIns="0" tIns="9525" rIns="0" bIns="0" anchor="t" anchorCtr="0">
            <a:spAutoFit/>
          </a:bodyPr>
          <a:lstStyle/>
          <a:p>
            <a:pPr marL="2489138" marR="0" lvl="0" indent="-2476438" algn="ctr" rtl="0">
              <a:lnSpc>
                <a:spcPct val="100000"/>
              </a:lnSpc>
              <a:spcBef>
                <a:spcPts val="0"/>
              </a:spcBef>
              <a:spcAft>
                <a:spcPts val="0"/>
              </a:spcAft>
              <a:buNone/>
            </a:pPr>
            <a:r>
              <a:rPr lang="ja" sz="1500" b="1" i="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本誌タイアップ＋『暮らしのおへそ』企画展（日本橋三越）</a:t>
            </a:r>
            <a:r>
              <a:rPr lang="ja-JP" altLang="en-US" sz="1500" b="1" dirty="0">
                <a:solidFill>
                  <a:srgbClr val="FF0000"/>
                </a:solidFill>
                <a:latin typeface="游ゴシック" panose="020B0400000000000000" pitchFamily="50" charset="-128"/>
                <a:ea typeface="游ゴシック" panose="020B0400000000000000" pitchFamily="50" charset="-128"/>
                <a:cs typeface="MS Gothic"/>
                <a:sym typeface="MS Gothic"/>
              </a:rPr>
              <a:t>出店</a:t>
            </a:r>
            <a:endParaRPr lang="en-US" altLang="ja" sz="1500" b="1" i="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2489138" marR="0" lvl="0" indent="-2476438" algn="ctr" rtl="0">
              <a:lnSpc>
                <a:spcPct val="100000"/>
              </a:lnSpc>
              <a:spcBef>
                <a:spcPts val="0"/>
              </a:spcBef>
              <a:spcAft>
                <a:spcPts val="0"/>
              </a:spcAft>
              <a:buNone/>
            </a:pPr>
            <a:r>
              <a:rPr lang="ja"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石田屋</a:t>
            </a:r>
            <a:r>
              <a:rPr lang="ja-JP" altLang="en-US"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様</a:t>
            </a:r>
            <a:r>
              <a:rPr lang="en-US" altLang="ja"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en-US" altLang="ja" sz="1500" b="1" dirty="0">
                <a:latin typeface="游ゴシック" panose="020B0400000000000000" pitchFamily="50" charset="-128"/>
                <a:ea typeface="游ゴシック" panose="020B0400000000000000" pitchFamily="50" charset="-128"/>
                <a:cs typeface="MS Gothic"/>
                <a:sym typeface="MS Gothic"/>
              </a:rPr>
              <a:t>ISHITAYA)</a:t>
            </a:r>
            <a:endParaRPr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224" name="Google Shape;1224;p44"/>
          <p:cNvSpPr/>
          <p:nvPr/>
        </p:nvSpPr>
        <p:spPr>
          <a:xfrm>
            <a:off x="-2458" y="0"/>
            <a:ext cx="1619726" cy="5143500"/>
          </a:xfrm>
          <a:custGeom>
            <a:avLst/>
            <a:gdLst/>
            <a:ahLst/>
            <a:cxnLst/>
            <a:rect l="l" t="t" r="r" b="b"/>
            <a:pathLst>
              <a:path w="2159635" h="6858000" extrusionOk="0">
                <a:moveTo>
                  <a:pt x="2159508" y="0"/>
                </a:moveTo>
                <a:lnTo>
                  <a:pt x="0" y="0"/>
                </a:lnTo>
                <a:lnTo>
                  <a:pt x="0" y="6858000"/>
                </a:lnTo>
                <a:lnTo>
                  <a:pt x="2159508" y="6858000"/>
                </a:lnTo>
                <a:lnTo>
                  <a:pt x="2159508" y="0"/>
                </a:lnTo>
                <a:close/>
              </a:path>
            </a:pathLst>
          </a:custGeom>
          <a:solidFill>
            <a:srgbClr val="FF8427"/>
          </a:solidFill>
          <a:ln>
            <a:solidFill>
              <a:srgbClr val="FFC000"/>
            </a:solid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225" name="Google Shape;1225;p44"/>
          <p:cNvSpPr txBox="1"/>
          <p:nvPr/>
        </p:nvSpPr>
        <p:spPr>
          <a:xfrm>
            <a:off x="72237" y="2216145"/>
            <a:ext cx="1470336" cy="918039"/>
          </a:xfrm>
          <a:prstGeom prst="rect">
            <a:avLst/>
          </a:prstGeom>
          <a:noFill/>
          <a:ln>
            <a:noFill/>
          </a:ln>
        </p:spPr>
        <p:txBody>
          <a:bodyPr spcFirstLastPara="1" wrap="square" lIns="0" tIns="10000" rIns="0" bIns="0" anchor="t" anchorCtr="0">
            <a:spAutoFit/>
          </a:bodyPr>
          <a:lstStyle/>
          <a:p>
            <a:pPr marL="0" marR="0" lvl="0" indent="0" algn="ctr" rtl="0">
              <a:lnSpc>
                <a:spcPct val="100000"/>
              </a:lnSpc>
              <a:spcBef>
                <a:spcPts val="0"/>
              </a:spcBef>
              <a:spcAft>
                <a:spcPts val="0"/>
              </a:spcAft>
              <a:buNone/>
            </a:pPr>
            <a:r>
              <a:rPr lang="ja" sz="15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広告事例</a:t>
            </a:r>
            <a:endParaRPr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 sz="15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百貨店イベント</a:t>
            </a:r>
            <a:endParaRPr sz="15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 sz="15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出店</a:t>
            </a:r>
            <a:endParaRPr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226" name="Google Shape;1226;p44"/>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41</a:t>
            </a:fld>
            <a:endParaRPr/>
          </a:p>
        </p:txBody>
      </p:sp>
      <p:sp>
        <p:nvSpPr>
          <p:cNvPr id="1227" name="Google Shape;1227;p44"/>
          <p:cNvSpPr txBox="1"/>
          <p:nvPr/>
        </p:nvSpPr>
        <p:spPr>
          <a:xfrm>
            <a:off x="271575" y="199006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nvGrpSpPr>
          <p:cNvPr id="4" name="グループ化 3">
            <a:extLst>
              <a:ext uri="{FF2B5EF4-FFF2-40B4-BE49-F238E27FC236}">
                <a16:creationId xmlns:a16="http://schemas.microsoft.com/office/drawing/2014/main" id="{30B40B95-2023-4C90-C791-9971717B9E41}"/>
              </a:ext>
            </a:extLst>
          </p:cNvPr>
          <p:cNvGrpSpPr/>
          <p:nvPr/>
        </p:nvGrpSpPr>
        <p:grpSpPr>
          <a:xfrm>
            <a:off x="2329138" y="2277437"/>
            <a:ext cx="6271637" cy="2336914"/>
            <a:chOff x="2329138" y="2209701"/>
            <a:chExt cx="6271637" cy="2336914"/>
          </a:xfrm>
        </p:grpSpPr>
        <p:grpSp>
          <p:nvGrpSpPr>
            <p:cNvPr id="3" name="グループ化 2">
              <a:extLst>
                <a:ext uri="{FF2B5EF4-FFF2-40B4-BE49-F238E27FC236}">
                  <a16:creationId xmlns:a16="http://schemas.microsoft.com/office/drawing/2014/main" id="{F4C0B370-F6DA-5131-1C34-787DC2E1200D}"/>
                </a:ext>
              </a:extLst>
            </p:cNvPr>
            <p:cNvGrpSpPr/>
            <p:nvPr/>
          </p:nvGrpSpPr>
          <p:grpSpPr>
            <a:xfrm>
              <a:off x="2329138" y="2348825"/>
              <a:ext cx="6271637" cy="2197790"/>
              <a:chOff x="2701671" y="2314961"/>
              <a:chExt cx="6271637" cy="2197790"/>
            </a:xfrm>
          </p:grpSpPr>
          <p:sp>
            <p:nvSpPr>
              <p:cNvPr id="1201" name="Google Shape;1201;p44"/>
              <p:cNvSpPr txBox="1"/>
              <p:nvPr/>
            </p:nvSpPr>
            <p:spPr>
              <a:xfrm>
                <a:off x="5022438" y="4226134"/>
                <a:ext cx="819300" cy="286617"/>
              </a:xfrm>
              <a:prstGeom prst="rect">
                <a:avLst/>
              </a:prstGeom>
              <a:noFill/>
              <a:ln>
                <a:noFill/>
              </a:ln>
            </p:spPr>
            <p:txBody>
              <a:bodyPr spcFirstLastPara="1" wrap="square" lIns="0" tIns="9525" rIns="0" bIns="0" anchor="t" anchorCtr="0">
                <a:spAutoFit/>
              </a:bodyPr>
              <a:lstStyle/>
              <a:p>
                <a:pPr marL="12700" marR="0" lvl="0" indent="0" algn="ctr" rtl="0">
                  <a:lnSpc>
                    <a:spcPct val="100000"/>
                  </a:lnSpc>
                  <a:spcBef>
                    <a:spcPts val="0"/>
                  </a:spcBef>
                  <a:spcAft>
                    <a:spcPts val="0"/>
                  </a:spcAft>
                  <a:buNone/>
                </a:pPr>
                <a:r>
                  <a:rPr lang="ja-JP" altLang="en-US"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百貨店</a:t>
                </a:r>
                <a:r>
                  <a:rPr lang="ja"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イベントへ出店</a:t>
                </a:r>
                <a:endParaRPr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202" name="Google Shape;1202;p44"/>
              <p:cNvSpPr txBox="1"/>
              <p:nvPr/>
            </p:nvSpPr>
            <p:spPr>
              <a:xfrm>
                <a:off x="6696265" y="4222836"/>
                <a:ext cx="2118000" cy="286617"/>
              </a:xfrm>
              <a:prstGeom prst="rect">
                <a:avLst/>
              </a:prstGeom>
              <a:noFill/>
              <a:ln>
                <a:noFill/>
              </a:ln>
            </p:spPr>
            <p:txBody>
              <a:bodyPr spcFirstLastPara="1" wrap="square" lIns="0" tIns="9525" rIns="0" bIns="0" anchor="t" anchorCtr="0">
                <a:spAutoFit/>
              </a:bodyPr>
              <a:lstStyle/>
              <a:p>
                <a:pPr marL="12700" marR="0" lvl="0" indent="0" algn="ctr" rtl="0">
                  <a:lnSpc>
                    <a:spcPct val="100000"/>
                  </a:lnSpc>
                  <a:spcBef>
                    <a:spcPts val="0"/>
                  </a:spcBef>
                  <a:spcAft>
                    <a:spcPts val="0"/>
                  </a:spcAft>
                  <a:buNone/>
                </a:pPr>
                <a:r>
                  <a:rPr lang="ja"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動画・WEB・SNSで</a:t>
                </a:r>
                <a:endParaRPr lang="en-US" altLang="ja"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百貨店</a:t>
                </a:r>
                <a:r>
                  <a:rPr lang="ja"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イベント</a:t>
                </a:r>
                <a:r>
                  <a:rPr lang="ja-JP" altLang="en-US"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を</a:t>
                </a:r>
                <a:r>
                  <a:rPr lang="ja"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告知し集客</a:t>
                </a:r>
                <a:endParaRPr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203" name="Google Shape;1203;p44"/>
              <p:cNvSpPr txBox="1"/>
              <p:nvPr/>
            </p:nvSpPr>
            <p:spPr>
              <a:xfrm>
                <a:off x="2701671" y="4073468"/>
                <a:ext cx="1162200" cy="286617"/>
              </a:xfrm>
              <a:prstGeom prst="rect">
                <a:avLst/>
              </a:prstGeom>
              <a:noFill/>
              <a:ln>
                <a:noFill/>
              </a:ln>
            </p:spPr>
            <p:txBody>
              <a:bodyPr spcFirstLastPara="1" wrap="square" lIns="0" tIns="9525" rIns="0" bIns="0" anchor="t" anchorCtr="0">
                <a:spAutoFit/>
              </a:bodyPr>
              <a:lstStyle/>
              <a:p>
                <a:pPr marL="0" marR="0" lvl="0" indent="0" algn="ctr" rtl="0">
                  <a:lnSpc>
                    <a:spcPct val="100000"/>
                  </a:lnSpc>
                  <a:spcBef>
                    <a:spcPts val="0"/>
                  </a:spcBef>
                  <a:spcAft>
                    <a:spcPts val="0"/>
                  </a:spcAft>
                  <a:buNone/>
                </a:pPr>
                <a:r>
                  <a:rPr lang="ja"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『暮らしのおへそ』へ</a:t>
                </a:r>
                <a:endParaRPr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None/>
                </a:pPr>
                <a:r>
                  <a:rPr lang="ja"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タイアップのご出稿</a:t>
                </a:r>
                <a:endParaRPr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nvGrpSpPr>
              <p:cNvPr id="1206" name="Google Shape;1206;p44"/>
              <p:cNvGrpSpPr/>
              <p:nvPr/>
            </p:nvGrpSpPr>
            <p:grpSpPr>
              <a:xfrm>
                <a:off x="2752154" y="2322774"/>
                <a:ext cx="4112513" cy="1876700"/>
                <a:chOff x="3669538" y="2893822"/>
                <a:chExt cx="5483351" cy="2502265"/>
              </a:xfrm>
            </p:grpSpPr>
            <p:pic>
              <p:nvPicPr>
                <p:cNvPr id="1207" name="Google Shape;1207;p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74362" y="3090323"/>
                  <a:ext cx="1574969" cy="1964784"/>
                </a:xfrm>
                <a:prstGeom prst="rect">
                  <a:avLst/>
                </a:prstGeom>
                <a:noFill/>
                <a:ln>
                  <a:noFill/>
                </a:ln>
              </p:spPr>
            </p:pic>
            <p:sp>
              <p:nvSpPr>
                <p:cNvPr id="1208" name="Google Shape;1208;p44"/>
                <p:cNvSpPr/>
                <p:nvPr/>
              </p:nvSpPr>
              <p:spPr>
                <a:xfrm>
                  <a:off x="3669538" y="3090323"/>
                  <a:ext cx="1579795" cy="1969992"/>
                </a:xfrm>
                <a:custGeom>
                  <a:avLst/>
                  <a:gdLst/>
                  <a:ahLst/>
                  <a:cxnLst/>
                  <a:rect l="l" t="t" r="r" b="b"/>
                  <a:pathLst>
                    <a:path w="1463675" h="1858645" extrusionOk="0">
                      <a:moveTo>
                        <a:pt x="0" y="1858136"/>
                      </a:moveTo>
                      <a:lnTo>
                        <a:pt x="1463421" y="1858136"/>
                      </a:lnTo>
                      <a:lnTo>
                        <a:pt x="1463421" y="0"/>
                      </a:lnTo>
                      <a:lnTo>
                        <a:pt x="0" y="0"/>
                      </a:lnTo>
                      <a:lnTo>
                        <a:pt x="0" y="1858136"/>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209" name="Google Shape;1209;p44"/>
                <p:cNvSpPr/>
                <p:nvPr/>
              </p:nvSpPr>
              <p:spPr>
                <a:xfrm>
                  <a:off x="5411723" y="4149852"/>
                  <a:ext cx="518160" cy="358139"/>
                </a:xfrm>
                <a:custGeom>
                  <a:avLst/>
                  <a:gdLst/>
                  <a:ahLst/>
                  <a:cxnLst/>
                  <a:rect l="l" t="t" r="r" b="b"/>
                  <a:pathLst>
                    <a:path w="518160" h="358139" extrusionOk="0">
                      <a:moveTo>
                        <a:pt x="339089" y="0"/>
                      </a:moveTo>
                      <a:lnTo>
                        <a:pt x="339089" y="89535"/>
                      </a:lnTo>
                      <a:lnTo>
                        <a:pt x="0" y="89535"/>
                      </a:lnTo>
                      <a:lnTo>
                        <a:pt x="0" y="268605"/>
                      </a:lnTo>
                      <a:lnTo>
                        <a:pt x="339089" y="268605"/>
                      </a:lnTo>
                      <a:lnTo>
                        <a:pt x="339089" y="358140"/>
                      </a:lnTo>
                      <a:lnTo>
                        <a:pt x="518160" y="179070"/>
                      </a:lnTo>
                      <a:lnTo>
                        <a:pt x="339089" y="0"/>
                      </a:lnTo>
                      <a:close/>
                    </a:path>
                  </a:pathLst>
                </a:custGeom>
                <a:solidFill>
                  <a:schemeClr val="tx1">
                    <a:lumMod val="40000"/>
                    <a:lumOff val="60000"/>
                  </a:scheme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1210" name="Google Shape;1210;p4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00216" y="2898648"/>
                  <a:ext cx="1891284" cy="1287779"/>
                </a:xfrm>
                <a:prstGeom prst="rect">
                  <a:avLst/>
                </a:prstGeom>
                <a:noFill/>
                <a:ln>
                  <a:noFill/>
                </a:ln>
              </p:spPr>
            </p:pic>
            <p:sp>
              <p:nvSpPr>
                <p:cNvPr id="1211" name="Google Shape;1211;p44"/>
                <p:cNvSpPr/>
                <p:nvPr/>
              </p:nvSpPr>
              <p:spPr>
                <a:xfrm>
                  <a:off x="6295389" y="2893822"/>
                  <a:ext cx="1901190" cy="1297304"/>
                </a:xfrm>
                <a:custGeom>
                  <a:avLst/>
                  <a:gdLst/>
                  <a:ahLst/>
                  <a:cxnLst/>
                  <a:rect l="l" t="t" r="r" b="b"/>
                  <a:pathLst>
                    <a:path w="1901190" h="1297304" extrusionOk="0">
                      <a:moveTo>
                        <a:pt x="0" y="1297304"/>
                      </a:moveTo>
                      <a:lnTo>
                        <a:pt x="1900809" y="1297304"/>
                      </a:lnTo>
                      <a:lnTo>
                        <a:pt x="1900809" y="0"/>
                      </a:lnTo>
                      <a:lnTo>
                        <a:pt x="0" y="0"/>
                      </a:lnTo>
                      <a:lnTo>
                        <a:pt x="0" y="1297304"/>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212" name="Google Shape;1212;p44"/>
                <p:cNvSpPr/>
                <p:nvPr/>
              </p:nvSpPr>
              <p:spPr>
                <a:xfrm>
                  <a:off x="8412480" y="3539756"/>
                  <a:ext cx="740409" cy="1347470"/>
                </a:xfrm>
                <a:custGeom>
                  <a:avLst/>
                  <a:gdLst/>
                  <a:ahLst/>
                  <a:cxnLst/>
                  <a:rect l="l" t="t" r="r" b="b"/>
                  <a:pathLst>
                    <a:path w="740409" h="1347470" extrusionOk="0">
                      <a:moveTo>
                        <a:pt x="740156" y="1194168"/>
                      </a:moveTo>
                      <a:lnTo>
                        <a:pt x="199009" y="868667"/>
                      </a:lnTo>
                      <a:lnTo>
                        <a:pt x="245110" y="792086"/>
                      </a:lnTo>
                      <a:lnTo>
                        <a:pt x="0" y="853046"/>
                      </a:lnTo>
                      <a:lnTo>
                        <a:pt x="60960" y="1098283"/>
                      </a:lnTo>
                      <a:lnTo>
                        <a:pt x="106934" y="1021702"/>
                      </a:lnTo>
                      <a:lnTo>
                        <a:pt x="648081" y="1347203"/>
                      </a:lnTo>
                      <a:lnTo>
                        <a:pt x="740156" y="1194168"/>
                      </a:lnTo>
                      <a:close/>
                    </a:path>
                    <a:path w="740409" h="1347470" extrusionOk="0">
                      <a:moveTo>
                        <a:pt x="740156" y="153022"/>
                      </a:moveTo>
                      <a:lnTo>
                        <a:pt x="648081" y="0"/>
                      </a:lnTo>
                      <a:lnTo>
                        <a:pt x="106934" y="325615"/>
                      </a:lnTo>
                      <a:lnTo>
                        <a:pt x="60960" y="249034"/>
                      </a:lnTo>
                      <a:lnTo>
                        <a:pt x="0" y="494144"/>
                      </a:lnTo>
                      <a:lnTo>
                        <a:pt x="245110" y="555104"/>
                      </a:lnTo>
                      <a:lnTo>
                        <a:pt x="199009" y="478650"/>
                      </a:lnTo>
                      <a:lnTo>
                        <a:pt x="740156" y="153022"/>
                      </a:lnTo>
                      <a:close/>
                    </a:path>
                  </a:pathLst>
                </a:custGeom>
                <a:solidFill>
                  <a:schemeClr val="tx1">
                    <a:lumMod val="40000"/>
                    <a:lumOff val="60000"/>
                  </a:scheme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1213" name="Google Shape;1213;p4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44355" y="4278487"/>
                  <a:ext cx="1840088" cy="1117600"/>
                </a:xfrm>
                <a:prstGeom prst="rect">
                  <a:avLst/>
                </a:prstGeom>
                <a:noFill/>
                <a:ln>
                  <a:noFill/>
                </a:ln>
              </p:spPr>
            </p:pic>
          </p:grpSp>
          <p:grpSp>
            <p:nvGrpSpPr>
              <p:cNvPr id="1214" name="Google Shape;1214;p44"/>
              <p:cNvGrpSpPr/>
              <p:nvPr/>
            </p:nvGrpSpPr>
            <p:grpSpPr>
              <a:xfrm>
                <a:off x="7095555" y="2314961"/>
                <a:ext cx="1285399" cy="845153"/>
                <a:chOff x="9460738" y="2883407"/>
                <a:chExt cx="1713865" cy="1126871"/>
              </a:xfrm>
            </p:grpSpPr>
            <p:pic>
              <p:nvPicPr>
                <p:cNvPr id="1215" name="Google Shape;1215;p4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678543" y="3124571"/>
                  <a:ext cx="1210937" cy="770437"/>
                </a:xfrm>
                <a:prstGeom prst="rect">
                  <a:avLst/>
                </a:prstGeom>
                <a:noFill/>
                <a:ln>
                  <a:noFill/>
                </a:ln>
              </p:spPr>
            </p:pic>
            <p:sp>
              <p:nvSpPr>
                <p:cNvPr id="1216" name="Google Shape;1216;p44"/>
                <p:cNvSpPr/>
                <p:nvPr/>
              </p:nvSpPr>
              <p:spPr>
                <a:xfrm>
                  <a:off x="9460738" y="2997453"/>
                  <a:ext cx="1713865" cy="1012825"/>
                </a:xfrm>
                <a:custGeom>
                  <a:avLst/>
                  <a:gdLst/>
                  <a:ahLst/>
                  <a:cxnLst/>
                  <a:rect l="l" t="t" r="r" b="b"/>
                  <a:pathLst>
                    <a:path w="1713865" h="1012825" extrusionOk="0">
                      <a:moveTo>
                        <a:pt x="0" y="1012317"/>
                      </a:moveTo>
                      <a:lnTo>
                        <a:pt x="1713356" y="1012317"/>
                      </a:lnTo>
                      <a:lnTo>
                        <a:pt x="1713356" y="0"/>
                      </a:lnTo>
                      <a:lnTo>
                        <a:pt x="0" y="0"/>
                      </a:lnTo>
                      <a:lnTo>
                        <a:pt x="0" y="1012317"/>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1217" name="Google Shape;1217;p4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0680191" y="2883407"/>
                  <a:ext cx="493775" cy="493775"/>
                </a:xfrm>
                <a:prstGeom prst="rect">
                  <a:avLst/>
                </a:prstGeom>
                <a:noFill/>
                <a:ln>
                  <a:noFill/>
                </a:ln>
              </p:spPr>
            </p:pic>
          </p:grpSp>
          <p:grpSp>
            <p:nvGrpSpPr>
              <p:cNvPr id="1218" name="Google Shape;1218;p44"/>
              <p:cNvGrpSpPr/>
              <p:nvPr/>
            </p:nvGrpSpPr>
            <p:grpSpPr>
              <a:xfrm>
                <a:off x="7119677" y="3252125"/>
                <a:ext cx="672469" cy="948215"/>
                <a:chOff x="9492910" y="4132960"/>
                <a:chExt cx="896626" cy="1264285"/>
              </a:xfrm>
            </p:grpSpPr>
            <p:pic>
              <p:nvPicPr>
                <p:cNvPr id="1219" name="Google Shape;1219;p44"/>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9528321" y="4160236"/>
                  <a:ext cx="801329" cy="1199454"/>
                </a:xfrm>
                <a:prstGeom prst="rect">
                  <a:avLst/>
                </a:prstGeom>
                <a:noFill/>
                <a:ln>
                  <a:noFill/>
                </a:ln>
              </p:spPr>
            </p:pic>
            <p:sp>
              <p:nvSpPr>
                <p:cNvPr id="1220" name="Google Shape;1220;p44"/>
                <p:cNvSpPr/>
                <p:nvPr/>
              </p:nvSpPr>
              <p:spPr>
                <a:xfrm>
                  <a:off x="9492910" y="4132960"/>
                  <a:ext cx="896626" cy="1264285"/>
                </a:xfrm>
                <a:custGeom>
                  <a:avLst/>
                  <a:gdLst/>
                  <a:ahLst/>
                  <a:cxnLst/>
                  <a:rect l="l" t="t" r="r" b="b"/>
                  <a:pathLst>
                    <a:path w="896620" h="1264285" extrusionOk="0">
                      <a:moveTo>
                        <a:pt x="0" y="1263777"/>
                      </a:moveTo>
                      <a:lnTo>
                        <a:pt x="896493" y="1263777"/>
                      </a:lnTo>
                      <a:lnTo>
                        <a:pt x="896493" y="0"/>
                      </a:lnTo>
                      <a:lnTo>
                        <a:pt x="0" y="0"/>
                      </a:lnTo>
                      <a:lnTo>
                        <a:pt x="0" y="1263777"/>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grpSp>
            <p:nvGrpSpPr>
              <p:cNvPr id="1221" name="Google Shape;1221;p44"/>
              <p:cNvGrpSpPr/>
              <p:nvPr/>
            </p:nvGrpSpPr>
            <p:grpSpPr>
              <a:xfrm>
                <a:off x="7954608" y="3396049"/>
                <a:ext cx="1018700" cy="706352"/>
                <a:chOff x="10606164" y="4324858"/>
                <a:chExt cx="1358269" cy="941802"/>
              </a:xfrm>
            </p:grpSpPr>
            <p:pic>
              <p:nvPicPr>
                <p:cNvPr id="1222" name="Google Shape;1222;p44"/>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0610992" y="4352262"/>
                  <a:ext cx="1348740" cy="914398"/>
                </a:xfrm>
                <a:prstGeom prst="rect">
                  <a:avLst/>
                </a:prstGeom>
                <a:noFill/>
                <a:ln>
                  <a:noFill/>
                </a:ln>
              </p:spPr>
            </p:pic>
            <p:sp>
              <p:nvSpPr>
                <p:cNvPr id="1223" name="Google Shape;1223;p44"/>
                <p:cNvSpPr/>
                <p:nvPr/>
              </p:nvSpPr>
              <p:spPr>
                <a:xfrm>
                  <a:off x="10606164" y="4324858"/>
                  <a:ext cx="1358269" cy="923925"/>
                </a:xfrm>
                <a:custGeom>
                  <a:avLst/>
                  <a:gdLst/>
                  <a:ahLst/>
                  <a:cxnLst/>
                  <a:rect l="l" t="t" r="r" b="b"/>
                  <a:pathLst>
                    <a:path w="1358265" h="923925" extrusionOk="0">
                      <a:moveTo>
                        <a:pt x="0" y="923924"/>
                      </a:moveTo>
                      <a:lnTo>
                        <a:pt x="1358265" y="923924"/>
                      </a:lnTo>
                      <a:lnTo>
                        <a:pt x="1358265" y="0"/>
                      </a:lnTo>
                      <a:lnTo>
                        <a:pt x="0" y="0"/>
                      </a:lnTo>
                      <a:lnTo>
                        <a:pt x="0" y="923924"/>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grpSp>
        <p:pic>
          <p:nvPicPr>
            <p:cNvPr id="35" name="Google Shape;125;p19">
              <a:extLst>
                <a:ext uri="{FF2B5EF4-FFF2-40B4-BE49-F238E27FC236}">
                  <a16:creationId xmlns:a16="http://schemas.microsoft.com/office/drawing/2014/main" id="{13F4699D-B754-F45B-BB2A-37F2BDEA3FC2}"/>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351051" y="2209701"/>
              <a:ext cx="636507" cy="122300"/>
            </a:xfrm>
            <a:prstGeom prst="rect">
              <a:avLst/>
            </a:prstGeom>
            <a:noFill/>
            <a:ln>
              <a:noFill/>
            </a:ln>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A8375AE-BB44-943D-7D6C-4A860D9940EF}"/>
              </a:ext>
            </a:extLst>
          </p:cNvPr>
          <p:cNvPicPr>
            <a:picLocks noChangeAspect="1"/>
          </p:cNvPicPr>
          <p:nvPr/>
        </p:nvPicPr>
        <p:blipFill rotWithShape="1">
          <a:blip r:embed="rId2" cstate="email">
            <a:duotone>
              <a:schemeClr val="bg2">
                <a:shade val="45000"/>
                <a:satMod val="135000"/>
              </a:schemeClr>
              <a:prstClr val="white"/>
            </a:duotone>
            <a:extLst>
              <a:ext uri="{BEBA8EAE-BF5A-486C-A8C5-ECC9F3942E4B}">
                <a14:imgProps xmlns:a14="http://schemas.microsoft.com/office/drawing/2010/main">
                  <a14:imgLayer r:embed="rId3">
                    <a14:imgEffect>
                      <a14:artisticBlur/>
                    </a14:imgEffect>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1674389" y="1273229"/>
            <a:ext cx="2187936" cy="1183557"/>
          </a:xfrm>
          <a:prstGeom prst="rect">
            <a:avLst/>
          </a:prstGeom>
          <a:ln>
            <a:solidFill>
              <a:schemeClr val="tx1"/>
            </a:solidFill>
          </a:ln>
        </p:spPr>
      </p:pic>
      <p:grpSp>
        <p:nvGrpSpPr>
          <p:cNvPr id="4" name="グループ化 3">
            <a:extLst>
              <a:ext uri="{FF2B5EF4-FFF2-40B4-BE49-F238E27FC236}">
                <a16:creationId xmlns:a16="http://schemas.microsoft.com/office/drawing/2014/main" id="{1B2AF2F4-A23F-D6F3-8F53-EEDE65DACB4F}"/>
              </a:ext>
            </a:extLst>
          </p:cNvPr>
          <p:cNvGrpSpPr/>
          <p:nvPr/>
        </p:nvGrpSpPr>
        <p:grpSpPr>
          <a:xfrm>
            <a:off x="-2458" y="0"/>
            <a:ext cx="1619726" cy="5143500"/>
            <a:chOff x="-2458" y="0"/>
            <a:chExt cx="1619726" cy="5143500"/>
          </a:xfrm>
        </p:grpSpPr>
        <p:sp>
          <p:nvSpPr>
            <p:cNvPr id="15" name="Google Shape;1224;p44">
              <a:extLst>
                <a:ext uri="{FF2B5EF4-FFF2-40B4-BE49-F238E27FC236}">
                  <a16:creationId xmlns:a16="http://schemas.microsoft.com/office/drawing/2014/main" id="{03491786-D9C1-52FF-BE55-D03E61C445F0}"/>
                </a:ext>
              </a:extLst>
            </p:cNvPr>
            <p:cNvSpPr/>
            <p:nvPr/>
          </p:nvSpPr>
          <p:spPr>
            <a:xfrm>
              <a:off x="-2458" y="0"/>
              <a:ext cx="1619726" cy="5143500"/>
            </a:xfrm>
            <a:custGeom>
              <a:avLst/>
              <a:gdLst/>
              <a:ahLst/>
              <a:cxnLst/>
              <a:rect l="l" t="t" r="r" b="b"/>
              <a:pathLst>
                <a:path w="2159635" h="6858000" extrusionOk="0">
                  <a:moveTo>
                    <a:pt x="2159508" y="0"/>
                  </a:moveTo>
                  <a:lnTo>
                    <a:pt x="0" y="0"/>
                  </a:lnTo>
                  <a:lnTo>
                    <a:pt x="0" y="6858000"/>
                  </a:lnTo>
                  <a:lnTo>
                    <a:pt x="2159508" y="6858000"/>
                  </a:lnTo>
                  <a:lnTo>
                    <a:pt x="2159508"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6" name="Google Shape;1225;p44">
              <a:extLst>
                <a:ext uri="{FF2B5EF4-FFF2-40B4-BE49-F238E27FC236}">
                  <a16:creationId xmlns:a16="http://schemas.microsoft.com/office/drawing/2014/main" id="{02649792-B5AB-A28D-A913-3738331F82F0}"/>
                </a:ext>
              </a:extLst>
            </p:cNvPr>
            <p:cNvSpPr txBox="1"/>
            <p:nvPr/>
          </p:nvSpPr>
          <p:spPr>
            <a:xfrm>
              <a:off x="72237" y="2216145"/>
              <a:ext cx="1470336" cy="471763"/>
            </a:xfrm>
            <a:prstGeom prst="rect">
              <a:avLst/>
            </a:prstGeom>
            <a:noFill/>
            <a:ln>
              <a:noFill/>
            </a:ln>
          </p:spPr>
          <p:txBody>
            <a:bodyPr spcFirstLastPara="1" wrap="square" lIns="0" tIns="10000" rIns="0" bIns="0" anchor="t" anchorCtr="0">
              <a:spAutoFit/>
            </a:bodyPr>
            <a:lstStyle/>
            <a:p>
              <a:pPr marL="0" marR="0" lvl="0" indent="0" algn="ctr" rtl="0">
                <a:lnSpc>
                  <a:spcPct val="100000"/>
                </a:lnSpc>
                <a:spcBef>
                  <a:spcPts val="0"/>
                </a:spcBef>
                <a:spcAft>
                  <a:spcPts val="0"/>
                </a:spcAft>
                <a:buNone/>
              </a:pPr>
              <a:r>
                <a:rPr lang="ja-JP" altLang="en-US" sz="15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レポート</a:t>
              </a:r>
              <a:endParaRPr lang="en-US" altLang="ja-JP" sz="15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None/>
              </a:pPr>
              <a:r>
                <a:rPr lang="ja-JP" altLang="en-US" sz="1500" b="1" dirty="0">
                  <a:solidFill>
                    <a:srgbClr val="FFFFFF"/>
                  </a:solidFill>
                  <a:latin typeface="游ゴシック" panose="020B0400000000000000" pitchFamily="50" charset="-128"/>
                  <a:ea typeface="游ゴシック" panose="020B0400000000000000" pitchFamily="50" charset="-128"/>
                  <a:cs typeface="MS Gothic"/>
                  <a:sym typeface="MS Gothic"/>
                </a:rPr>
                <a:t>イメージ</a:t>
              </a:r>
              <a:endParaRPr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sp>
        <p:nvSpPr>
          <p:cNvPr id="2" name="スライド番号プレースホルダー 1">
            <a:extLst>
              <a:ext uri="{FF2B5EF4-FFF2-40B4-BE49-F238E27FC236}">
                <a16:creationId xmlns:a16="http://schemas.microsoft.com/office/drawing/2014/main" id="{17825FD9-BDB7-32B7-1959-93739F9586F0}"/>
              </a:ext>
            </a:extLst>
          </p:cNvPr>
          <p:cNvSpPr>
            <a:spLocks noGrp="1"/>
          </p:cNvSpPr>
          <p:nvPr>
            <p:ph type="sldNum" idx="12"/>
          </p:nvPr>
        </p:nvSpPr>
        <p:spPr/>
        <p:txBody>
          <a:bodyPr/>
          <a:lstStyle/>
          <a:p>
            <a:fld id="{00000000-1234-1234-1234-123412341234}" type="slidenum">
              <a:rPr lang="en-US" altLang="ja" smtClean="0"/>
              <a:pPr/>
              <a:t>42</a:t>
            </a:fld>
            <a:endParaRPr lang="ja" altLang="en-US" dirty="0"/>
          </a:p>
        </p:txBody>
      </p:sp>
      <p:graphicFrame>
        <p:nvGraphicFramePr>
          <p:cNvPr id="48" name="表 47">
            <a:extLst>
              <a:ext uri="{FF2B5EF4-FFF2-40B4-BE49-F238E27FC236}">
                <a16:creationId xmlns:a16="http://schemas.microsoft.com/office/drawing/2014/main" id="{97B69515-2BDE-0051-6AD6-8B59FE80DF1B}"/>
              </a:ext>
            </a:extLst>
          </p:cNvPr>
          <p:cNvGraphicFramePr>
            <a:graphicFrameLocks noGrp="1"/>
          </p:cNvGraphicFramePr>
          <p:nvPr/>
        </p:nvGraphicFramePr>
        <p:xfrm>
          <a:off x="6310477" y="1133857"/>
          <a:ext cx="2765243" cy="3361052"/>
        </p:xfrm>
        <a:graphic>
          <a:graphicData uri="http://schemas.openxmlformats.org/drawingml/2006/table">
            <a:tbl>
              <a:tblPr firstRow="1" bandRow="1">
                <a:tableStyleId>{62A0D10D-50CF-4121-8E0F-D59097571FAB}</a:tableStyleId>
              </a:tblPr>
              <a:tblGrid>
                <a:gridCol w="616350">
                  <a:extLst>
                    <a:ext uri="{9D8B030D-6E8A-4147-A177-3AD203B41FA5}">
                      <a16:colId xmlns:a16="http://schemas.microsoft.com/office/drawing/2014/main" val="1297257332"/>
                    </a:ext>
                  </a:extLst>
                </a:gridCol>
                <a:gridCol w="2148893">
                  <a:extLst>
                    <a:ext uri="{9D8B030D-6E8A-4147-A177-3AD203B41FA5}">
                      <a16:colId xmlns:a16="http://schemas.microsoft.com/office/drawing/2014/main" val="2430506815"/>
                    </a:ext>
                  </a:extLst>
                </a:gridCol>
              </a:tblGrid>
              <a:tr h="1485841">
                <a:tc>
                  <a:txBody>
                    <a:bodyPr/>
                    <a:lstStyle/>
                    <a:p>
                      <a:pPr algn="ctr"/>
                      <a:r>
                        <a:rPr kumimoji="1" lang="en-US" altLang="ja-JP" sz="1000" b="1" dirty="0">
                          <a:solidFill>
                            <a:schemeClr val="bg1"/>
                          </a:solidFill>
                          <a:latin typeface="游ゴシック" panose="020B0400000000000000" pitchFamily="50" charset="-128"/>
                          <a:ea typeface="游ゴシック" panose="020B0400000000000000" pitchFamily="50" charset="-128"/>
                        </a:rPr>
                        <a:t>WEB</a:t>
                      </a:r>
                    </a:p>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85454"/>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altLang="en-US" sz="800" b="0" i="0" u="sng" strike="noStrike" cap="none" dirty="0">
                          <a:solidFill>
                            <a:srgbClr val="000000"/>
                          </a:solidFill>
                          <a:latin typeface="游ゴシック" panose="020B0400000000000000" pitchFamily="50" charset="-128"/>
                          <a:ea typeface="游ゴシック" panose="020B0400000000000000" pitchFamily="50" charset="-128"/>
                          <a:cs typeface="Meiryo"/>
                          <a:sym typeface="Meiryo"/>
                        </a:rPr>
                        <a:t>・エクセルにて</a:t>
                      </a:r>
                    </a:p>
                    <a:p>
                      <a:pPr marL="0" marR="0" lvl="0" indent="0" algn="l" rtl="0">
                        <a:lnSpc>
                          <a:spcPct val="100000"/>
                        </a:lnSpc>
                        <a:spcBef>
                          <a:spcPts val="0"/>
                        </a:spcBef>
                        <a:spcAft>
                          <a:spcPts val="0"/>
                        </a:spcAft>
                        <a:buClr>
                          <a:srgbClr val="000000"/>
                        </a:buClr>
                        <a:buSzPts val="1000"/>
                        <a:buFont typeface="Arial"/>
                        <a:buNone/>
                      </a:pPr>
                      <a:r>
                        <a:rPr lang="en-US" altLang="ja-JP" sz="800" b="0" i="0" u="none" strike="noStrike" cap="none" dirty="0">
                          <a:solidFill>
                            <a:srgbClr val="000000"/>
                          </a:solidFill>
                          <a:latin typeface="游ゴシック" panose="020B0400000000000000" pitchFamily="50" charset="-128"/>
                          <a:ea typeface="游ゴシック" panose="020B0400000000000000" pitchFamily="50" charset="-128"/>
                          <a:cs typeface="Meiryo"/>
                          <a:sym typeface="Meiryo"/>
                        </a:rPr>
                        <a:t>PV</a:t>
                      </a: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Meiryo"/>
                          <a:sym typeface="Meiryo"/>
                        </a:rPr>
                        <a:t>数（合計</a:t>
                      </a:r>
                      <a:r>
                        <a:rPr lang="en-US" altLang="ja-JP" sz="800" b="0" i="0" u="none" strike="noStrike" cap="none" dirty="0">
                          <a:solidFill>
                            <a:srgbClr val="000000"/>
                          </a:solidFill>
                          <a:latin typeface="游ゴシック" panose="020B0400000000000000" pitchFamily="50" charset="-128"/>
                          <a:ea typeface="游ゴシック" panose="020B0400000000000000" pitchFamily="50" charset="-128"/>
                          <a:cs typeface="Meiryo"/>
                          <a:sym typeface="Meiryo"/>
                        </a:rPr>
                        <a:t>/</a:t>
                      </a: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Meiryo"/>
                          <a:sym typeface="Meiryo"/>
                        </a:rPr>
                        <a:t>日別）、総ユーザー数、</a:t>
                      </a:r>
                      <a:endParaRPr lang="en-US" altLang="ja-JP" sz="800" b="0" i="0" u="none" strike="noStrike" cap="none" dirty="0">
                        <a:solidFill>
                          <a:srgbClr val="000000"/>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Meiryo"/>
                          <a:sym typeface="Meiryo"/>
                        </a:rPr>
                        <a:t>読了数、リンククリック数</a:t>
                      </a:r>
                    </a:p>
                    <a:p>
                      <a:pPr marL="0" marR="0" lvl="0" indent="0" algn="l" rtl="0">
                        <a:lnSpc>
                          <a:spcPct val="100000"/>
                        </a:lnSpc>
                        <a:spcBef>
                          <a:spcPts val="0"/>
                        </a:spcBef>
                        <a:spcAft>
                          <a:spcPts val="0"/>
                        </a:spcAft>
                        <a:buClr>
                          <a:srgbClr val="000000"/>
                        </a:buClr>
                        <a:buSzPts val="1000"/>
                        <a:buFont typeface="Arial"/>
                        <a:buNone/>
                      </a:pPr>
                      <a:endPar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00000"/>
                        </a:lnSpc>
                        <a:spcBef>
                          <a:spcPts val="0"/>
                        </a:spcBef>
                        <a:spcAft>
                          <a:spcPts val="0"/>
                        </a:spcAft>
                        <a:buClr>
                          <a:srgbClr val="000000"/>
                        </a:buClr>
                        <a:buSzPts val="1000"/>
                        <a:buFont typeface="Arial"/>
                        <a:buNone/>
                      </a:pPr>
                      <a:endPar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altLang="en-US" sz="800" b="0" i="0" u="sng" strike="noStrike" cap="none" dirty="0">
                          <a:solidFill>
                            <a:srgbClr val="000000"/>
                          </a:solidFill>
                          <a:latin typeface="游ゴシック" panose="020B0400000000000000" pitchFamily="50" charset="-128"/>
                          <a:ea typeface="游ゴシック" panose="020B0400000000000000" pitchFamily="50" charset="-128"/>
                          <a:cs typeface="Meiryo"/>
                          <a:sym typeface="Meiryo"/>
                        </a:rPr>
                        <a:t>・その他ご依頼により</a:t>
                      </a:r>
                      <a:r>
                        <a:rPr lang="en-US" altLang="ja-JP" sz="800" b="0" i="0" u="sng" strike="noStrike" cap="none" dirty="0">
                          <a:solidFill>
                            <a:srgbClr val="000000"/>
                          </a:solidFill>
                          <a:latin typeface="游ゴシック" panose="020B0400000000000000" pitchFamily="50" charset="-128"/>
                          <a:ea typeface="游ゴシック" panose="020B0400000000000000" pitchFamily="50" charset="-128"/>
                          <a:cs typeface="Meiryo"/>
                          <a:sym typeface="Meiryo"/>
                        </a:rPr>
                        <a:t>PPT</a:t>
                      </a:r>
                      <a:r>
                        <a:rPr lang="ja-JP" altLang="en-US" sz="800" b="0" i="0" u="sng" strike="noStrike" cap="none" dirty="0">
                          <a:solidFill>
                            <a:srgbClr val="000000"/>
                          </a:solidFill>
                          <a:latin typeface="游ゴシック" panose="020B0400000000000000" pitchFamily="50" charset="-128"/>
                          <a:ea typeface="游ゴシック" panose="020B0400000000000000" pitchFamily="50" charset="-128"/>
                          <a:cs typeface="Meiryo"/>
                          <a:sym typeface="Meiryo"/>
                        </a:rPr>
                        <a:t>にて</a:t>
                      </a:r>
                    </a:p>
                    <a:p>
                      <a:pPr marL="0" marR="0" lvl="0" indent="0" algn="l" rtl="0">
                        <a:lnSpc>
                          <a:spcPct val="100000"/>
                        </a:lnSpc>
                        <a:spcBef>
                          <a:spcPts val="0"/>
                        </a:spcBef>
                        <a:spcAft>
                          <a:spcPts val="0"/>
                        </a:spcAft>
                        <a:buClr>
                          <a:srgbClr val="000000"/>
                        </a:buClr>
                        <a:buSzPts val="1000"/>
                        <a:buFont typeface="Arial"/>
                        <a:buNone/>
                      </a:pP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Meiryo"/>
                          <a:sym typeface="Meiryo"/>
                        </a:rPr>
                        <a:t>参照元、ユーザー属性データ</a:t>
                      </a:r>
                      <a:r>
                        <a:rPr lang="en-US" altLang="ja-JP" sz="800" b="0" i="0" u="none" strike="noStrike" cap="none" dirty="0">
                          <a:solidFill>
                            <a:srgbClr val="000000"/>
                          </a:solidFill>
                          <a:latin typeface="游ゴシック" panose="020B0400000000000000" pitchFamily="50" charset="-128"/>
                          <a:ea typeface="游ゴシック" panose="020B0400000000000000" pitchFamily="50" charset="-128"/>
                          <a:cs typeface="Meiryo"/>
                          <a:sym typeface="Meiryo"/>
                        </a:rPr>
                        <a:t>(</a:t>
                      </a: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Meiryo"/>
                          <a:sym typeface="Meiryo"/>
                        </a:rPr>
                        <a:t>年齢、地域</a:t>
                      </a:r>
                      <a:r>
                        <a:rPr lang="en-US" altLang="ja-JP" sz="800" b="0" i="0" u="none" strike="noStrike" cap="none" dirty="0">
                          <a:solidFill>
                            <a:srgbClr val="000000"/>
                          </a:solidFill>
                          <a:latin typeface="游ゴシック" panose="020B0400000000000000" pitchFamily="50" charset="-128"/>
                          <a:ea typeface="游ゴシック" panose="020B0400000000000000" pitchFamily="50" charset="-128"/>
                          <a:cs typeface="Meiryo"/>
                          <a:sym typeface="Meiryo"/>
                        </a:rPr>
                        <a:t>)</a:t>
                      </a: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Meiryo"/>
                          <a:sym typeface="Meiryo"/>
                        </a:rPr>
                        <a:t>、記事下アンケート結果　所感　等</a:t>
                      </a:r>
                      <a:endParaRPr lang="ja-JP" altLang="en-US" sz="800" u="none" strike="noStrike" cap="none" dirty="0">
                        <a:latin typeface="游ゴシック" panose="020B0400000000000000" pitchFamily="50" charset="-128"/>
                        <a:ea typeface="游ゴシック" panose="020B0400000000000000" pitchFamily="50" charset="-128"/>
                        <a:cs typeface="Meiryo"/>
                        <a:sym typeface="Meiryo"/>
                      </a:endParaRPr>
                    </a:p>
                    <a:p>
                      <a:endParaRPr kumimoji="1" lang="ja-JP" altLang="en-US" sz="8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5600827"/>
                  </a:ext>
                </a:extLst>
              </a:tr>
              <a:tr h="340496">
                <a:tc>
                  <a:txBody>
                    <a:bodyPr/>
                    <a:lstStyle/>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計測</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ツール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8545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800" b="0" i="0" u="none" strike="noStrike" cap="none" dirty="0" err="1">
                          <a:solidFill>
                            <a:srgbClr val="000000"/>
                          </a:solidFill>
                          <a:latin typeface="游ゴシック" panose="020B0400000000000000" pitchFamily="50" charset="-128"/>
                          <a:ea typeface="游ゴシック" panose="020B0400000000000000" pitchFamily="50" charset="-128"/>
                          <a:cs typeface="Meiryo"/>
                          <a:sym typeface="Meiryo"/>
                        </a:rPr>
                        <a:t>GoogleAnalytics</a:t>
                      </a:r>
                      <a:r>
                        <a:rPr lang="en-US" altLang="ja-JP" sz="800" b="0" i="0" u="none" strike="noStrike" cap="none" dirty="0">
                          <a:solidFill>
                            <a:srgbClr val="000000"/>
                          </a:solidFill>
                          <a:latin typeface="游ゴシック" panose="020B0400000000000000" pitchFamily="50" charset="-128"/>
                          <a:ea typeface="游ゴシック" panose="020B0400000000000000" pitchFamily="50" charset="-128"/>
                          <a:cs typeface="Meiryo"/>
                          <a:sym typeface="Meiryo"/>
                        </a:rPr>
                        <a:t>(GA4)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6320507"/>
                  </a:ext>
                </a:extLst>
              </a:tr>
              <a:tr h="693999">
                <a:tc>
                  <a:txBody>
                    <a:bodyPr/>
                    <a:lstStyle/>
                    <a:p>
                      <a:pPr algn="ctr"/>
                      <a:r>
                        <a:rPr kumimoji="1" lang="en-US" altLang="ja-JP" sz="1000" b="1" dirty="0">
                          <a:solidFill>
                            <a:schemeClr val="tx1"/>
                          </a:solidFill>
                          <a:latin typeface="游ゴシック" panose="020B0400000000000000" pitchFamily="50" charset="-128"/>
                          <a:ea typeface="游ゴシック" panose="020B0400000000000000" pitchFamily="50" charset="-128"/>
                        </a:rPr>
                        <a:t>SNS</a:t>
                      </a:r>
                    </a:p>
                    <a:p>
                      <a:pPr algn="ctr"/>
                      <a:r>
                        <a:rPr kumimoji="1" lang="ja-JP" altLang="en-US" sz="1000" b="1" dirty="0">
                          <a:solidFill>
                            <a:schemeClr val="tx1"/>
                          </a:solidFill>
                          <a:latin typeface="游ゴシック" panose="020B0400000000000000" pitchFamily="50" charset="-128"/>
                          <a:ea typeface="游ゴシック" panose="020B0400000000000000" pitchFamily="50" charset="-128"/>
                        </a:rPr>
                        <a:t>項目例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kumimoji="1" lang="en-US" altLang="ja-JP" sz="800" dirty="0">
                          <a:latin typeface="游ゴシック" panose="020B0400000000000000" pitchFamily="50" charset="-128"/>
                          <a:ea typeface="游ゴシック" panose="020B0400000000000000" pitchFamily="50" charset="-128"/>
                        </a:rPr>
                        <a:t>SNS</a:t>
                      </a:r>
                      <a:r>
                        <a:rPr kumimoji="1" lang="ja-JP" altLang="en-US" sz="800" dirty="0">
                          <a:latin typeface="游ゴシック" panose="020B0400000000000000" pitchFamily="50" charset="-128"/>
                          <a:ea typeface="游ゴシック" panose="020B0400000000000000" pitchFamily="50" charset="-128"/>
                        </a:rPr>
                        <a:t>投稿内容のキャプチャ</a:t>
                      </a:r>
                      <a:endParaRPr kumimoji="1" lang="en-US" altLang="ja-JP" sz="800" dirty="0">
                        <a:latin typeface="游ゴシック" panose="020B0400000000000000" pitchFamily="50" charset="-128"/>
                        <a:ea typeface="游ゴシック" panose="020B0400000000000000" pitchFamily="50" charset="-128"/>
                      </a:endParaRPr>
                    </a:p>
                    <a:p>
                      <a:r>
                        <a:rPr kumimoji="1" lang="ja-JP" altLang="en-US" sz="800" dirty="0">
                          <a:latin typeface="游ゴシック" panose="020B0400000000000000" pitchFamily="50" charset="-128"/>
                          <a:ea typeface="游ゴシック" panose="020B0400000000000000" pitchFamily="50" charset="-128"/>
                        </a:rPr>
                        <a:t>ブースト広告実施の場合</a:t>
                      </a:r>
                      <a:endParaRPr kumimoji="1" lang="en-US" altLang="ja-JP" sz="800" dirty="0">
                        <a:latin typeface="游ゴシック" panose="020B0400000000000000" pitchFamily="50" charset="-128"/>
                        <a:ea typeface="游ゴシック" panose="020B0400000000000000" pitchFamily="50" charset="-128"/>
                      </a:endParaRPr>
                    </a:p>
                    <a:p>
                      <a:r>
                        <a:rPr kumimoji="1" lang="ja-JP" altLang="en-US" sz="800" dirty="0">
                          <a:latin typeface="游ゴシック" panose="020B0400000000000000" pitchFamily="50" charset="-128"/>
                          <a:ea typeface="游ゴシック" panose="020B0400000000000000" pitchFamily="50" charset="-128"/>
                        </a:rPr>
                        <a:t>インプレッション、クリック数、</a:t>
                      </a:r>
                      <a:r>
                        <a:rPr kumimoji="1" lang="en-US" altLang="ja-JP" sz="800" dirty="0">
                          <a:latin typeface="游ゴシック" panose="020B0400000000000000" pitchFamily="50" charset="-128"/>
                          <a:ea typeface="游ゴシック" panose="020B0400000000000000" pitchFamily="50" charset="-128"/>
                        </a:rPr>
                        <a:t>CTR</a:t>
                      </a:r>
                      <a:r>
                        <a:rPr kumimoji="1" lang="ja-JP" altLang="en-US" sz="800" dirty="0">
                          <a:latin typeface="游ゴシック" panose="020B0400000000000000" pitchFamily="50" charset="-128"/>
                          <a:ea typeface="游ゴシック" panose="020B0400000000000000" pitchFamily="50" charset="-128"/>
                        </a:rPr>
                        <a:t>など</a:t>
                      </a:r>
                      <a:endParaRPr kumimoji="1" lang="en-US" altLang="ja-JP" sz="8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785106"/>
                  </a:ext>
                </a:extLst>
              </a:tr>
              <a:tr h="784972">
                <a:tc>
                  <a:txBody>
                    <a:bodyPr/>
                    <a:lstStyle/>
                    <a:p>
                      <a:pPr algn="ctr"/>
                      <a:r>
                        <a:rPr kumimoji="1" lang="ja-JP" altLang="en-US" sz="1000" b="1" dirty="0">
                          <a:solidFill>
                            <a:schemeClr val="tx1"/>
                          </a:solidFill>
                          <a:latin typeface="游ゴシック" panose="020B0400000000000000" pitchFamily="50" charset="-128"/>
                          <a:ea typeface="游ゴシック" panose="020B0400000000000000" pitchFamily="50" charset="-128"/>
                        </a:rPr>
                        <a:t>計測</a:t>
                      </a:r>
                      <a:endParaRPr kumimoji="1" lang="en-US" altLang="ja-JP" sz="1000"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000" b="1" dirty="0">
                          <a:solidFill>
                            <a:schemeClr val="tx1"/>
                          </a:solidFill>
                          <a:latin typeface="游ゴシック" panose="020B0400000000000000" pitchFamily="50" charset="-128"/>
                          <a:ea typeface="游ゴシック" panose="020B0400000000000000" pitchFamily="50" charset="-128"/>
                        </a:rPr>
                        <a:t>ツール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kumimoji="1" lang="en-US" altLang="ja-JP" sz="800" dirty="0">
                          <a:latin typeface="游ゴシック" panose="020B0400000000000000" pitchFamily="50" charset="-128"/>
                          <a:ea typeface="游ゴシック" panose="020B0400000000000000" pitchFamily="50" charset="-128"/>
                        </a:rPr>
                        <a:t>X </a:t>
                      </a:r>
                      <a:r>
                        <a:rPr kumimoji="1" lang="ja-JP" altLang="en-US" sz="800" dirty="0">
                          <a:latin typeface="游ゴシック" panose="020B0400000000000000" pitchFamily="50" charset="-128"/>
                          <a:ea typeface="游ゴシック" panose="020B0400000000000000" pitchFamily="50" charset="-128"/>
                        </a:rPr>
                        <a:t>　　　  ：アナリティクス</a:t>
                      </a:r>
                      <a:endParaRPr kumimoji="1" lang="en-US" altLang="ja-JP" sz="800" dirty="0">
                        <a:latin typeface="游ゴシック" panose="020B0400000000000000" pitchFamily="50" charset="-128"/>
                        <a:ea typeface="游ゴシック" panose="020B0400000000000000" pitchFamily="50" charset="-128"/>
                      </a:endParaRPr>
                    </a:p>
                    <a:p>
                      <a:r>
                        <a:rPr kumimoji="1" lang="en-US" altLang="ja-JP" sz="800" dirty="0">
                          <a:latin typeface="游ゴシック" panose="020B0400000000000000" pitchFamily="50" charset="-128"/>
                          <a:ea typeface="游ゴシック" panose="020B0400000000000000" pitchFamily="50" charset="-128"/>
                        </a:rPr>
                        <a:t>Instagram</a:t>
                      </a:r>
                      <a:r>
                        <a:rPr kumimoji="1" lang="ja-JP" altLang="en-US" sz="800" dirty="0">
                          <a:latin typeface="游ゴシック" panose="020B0400000000000000" pitchFamily="50" charset="-128"/>
                          <a:ea typeface="游ゴシック" panose="020B0400000000000000" pitchFamily="50" charset="-128"/>
                        </a:rPr>
                        <a:t>：インスタグラムインサイト</a:t>
                      </a:r>
                      <a:endParaRPr kumimoji="1" lang="en-US" altLang="ja-JP" sz="800" dirty="0">
                        <a:latin typeface="游ゴシック" panose="020B0400000000000000" pitchFamily="50" charset="-128"/>
                        <a:ea typeface="游ゴシック" panose="020B0400000000000000" pitchFamily="50" charset="-128"/>
                      </a:endParaRPr>
                    </a:p>
                    <a:p>
                      <a:r>
                        <a:rPr kumimoji="1" lang="en-US" altLang="ja-JP" sz="800" dirty="0">
                          <a:latin typeface="游ゴシック" panose="020B0400000000000000" pitchFamily="50" charset="-128"/>
                          <a:ea typeface="游ゴシック" panose="020B0400000000000000" pitchFamily="50" charset="-128"/>
                        </a:rPr>
                        <a:t>Facebook </a:t>
                      </a:r>
                      <a:r>
                        <a:rPr kumimoji="1" lang="ja-JP" altLang="en-US" sz="800" dirty="0">
                          <a:latin typeface="游ゴシック" panose="020B0400000000000000" pitchFamily="50" charset="-128"/>
                          <a:ea typeface="游ゴシック" panose="020B0400000000000000" pitchFamily="50" charset="-128"/>
                        </a:rPr>
                        <a:t>：</a:t>
                      </a:r>
                      <a:r>
                        <a:rPr kumimoji="1" lang="en-US" altLang="ja-JP" sz="800" dirty="0">
                          <a:latin typeface="游ゴシック" panose="020B0400000000000000" pitchFamily="50" charset="-128"/>
                          <a:ea typeface="游ゴシック" panose="020B0400000000000000" pitchFamily="50" charset="-128"/>
                        </a:rPr>
                        <a:t>Meta</a:t>
                      </a:r>
                      <a:r>
                        <a:rPr kumimoji="1" lang="ja-JP" altLang="en-US" sz="800" dirty="0">
                          <a:latin typeface="游ゴシック" panose="020B0400000000000000" pitchFamily="50" charset="-128"/>
                          <a:ea typeface="游ゴシック" panose="020B0400000000000000" pitchFamily="50" charset="-128"/>
                        </a:rPr>
                        <a:t> </a:t>
                      </a:r>
                      <a:r>
                        <a:rPr kumimoji="1" lang="en-US" altLang="ja-JP" sz="800" dirty="0">
                          <a:latin typeface="游ゴシック" panose="020B0400000000000000" pitchFamily="50" charset="-128"/>
                          <a:ea typeface="游ゴシック" panose="020B0400000000000000" pitchFamily="50" charset="-128"/>
                        </a:rPr>
                        <a:t>Business</a:t>
                      </a:r>
                      <a:r>
                        <a:rPr kumimoji="1" lang="ja-JP" altLang="en-US" sz="800" dirty="0">
                          <a:latin typeface="游ゴシック" panose="020B0400000000000000" pitchFamily="50" charset="-128"/>
                          <a:ea typeface="游ゴシック" panose="020B0400000000000000" pitchFamily="50" charset="-128"/>
                        </a:rPr>
                        <a:t> </a:t>
                      </a:r>
                      <a:r>
                        <a:rPr kumimoji="1" lang="en-US" altLang="ja-JP" sz="800" dirty="0">
                          <a:latin typeface="游ゴシック" panose="020B0400000000000000" pitchFamily="50" charset="-128"/>
                          <a:ea typeface="游ゴシック" panose="020B0400000000000000" pitchFamily="50" charset="-128"/>
                        </a:rPr>
                        <a:t>Suite</a:t>
                      </a:r>
                    </a:p>
                    <a:p>
                      <a:r>
                        <a:rPr kumimoji="1" lang="en-US" altLang="ja-JP" sz="800" dirty="0">
                          <a:latin typeface="游ゴシック" panose="020B0400000000000000" pitchFamily="50" charset="-128"/>
                          <a:ea typeface="游ゴシック" panose="020B0400000000000000" pitchFamily="50" charset="-128"/>
                        </a:rPr>
                        <a:t>YouTube  </a:t>
                      </a:r>
                      <a:r>
                        <a:rPr kumimoji="1" lang="ja-JP" altLang="en-US" sz="800" dirty="0">
                          <a:latin typeface="游ゴシック" panose="020B0400000000000000" pitchFamily="50" charset="-128"/>
                          <a:ea typeface="游ゴシック" panose="020B0400000000000000" pitchFamily="50" charset="-128"/>
                        </a:rPr>
                        <a:t>：</a:t>
                      </a:r>
                      <a:r>
                        <a:rPr kumimoji="1" lang="en-US" altLang="ja-JP" sz="800" dirty="0">
                          <a:latin typeface="游ゴシック" panose="020B0400000000000000" pitchFamily="50" charset="-128"/>
                          <a:ea typeface="游ゴシック" panose="020B0400000000000000" pitchFamily="50" charset="-128"/>
                        </a:rPr>
                        <a:t>YouTube</a:t>
                      </a:r>
                      <a:r>
                        <a:rPr kumimoji="1" lang="ja-JP" altLang="en-US" sz="800" dirty="0">
                          <a:latin typeface="游ゴシック" panose="020B0400000000000000" pitchFamily="50" charset="-128"/>
                          <a:ea typeface="游ゴシック" panose="020B0400000000000000" pitchFamily="50" charset="-128"/>
                        </a:rPr>
                        <a:t> </a:t>
                      </a:r>
                      <a:r>
                        <a:rPr kumimoji="1" lang="en-US" altLang="ja-JP" sz="800" dirty="0">
                          <a:latin typeface="游ゴシック" panose="020B0400000000000000" pitchFamily="50" charset="-128"/>
                          <a:ea typeface="游ゴシック" panose="020B0400000000000000" pitchFamily="50" charset="-128"/>
                        </a:rPr>
                        <a:t>Studio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5286240"/>
                  </a:ext>
                </a:extLst>
              </a:tr>
            </a:tbl>
          </a:graphicData>
        </a:graphic>
      </p:graphicFrame>
      <p:sp>
        <p:nvSpPr>
          <p:cNvPr id="17" name="Google Shape;1205;p44">
            <a:extLst>
              <a:ext uri="{FF2B5EF4-FFF2-40B4-BE49-F238E27FC236}">
                <a16:creationId xmlns:a16="http://schemas.microsoft.com/office/drawing/2014/main" id="{AA322672-944A-6E86-D359-CD32B96BD48D}"/>
              </a:ext>
            </a:extLst>
          </p:cNvPr>
          <p:cNvSpPr txBox="1"/>
          <p:nvPr/>
        </p:nvSpPr>
        <p:spPr>
          <a:xfrm>
            <a:off x="5033339" y="4572416"/>
            <a:ext cx="3962401" cy="117340"/>
          </a:xfrm>
          <a:prstGeom prst="rect">
            <a:avLst/>
          </a:prstGeom>
          <a:noFill/>
          <a:ln>
            <a:noFill/>
          </a:ln>
        </p:spPr>
        <p:txBody>
          <a:bodyPr spcFirstLastPara="1" wrap="square" lIns="0" tIns="9525" rIns="0" bIns="0" anchor="t" anchorCtr="0">
            <a:spAutoFit/>
          </a:bodyPr>
          <a:lstStyle/>
          <a:p>
            <a:pPr marL="12700" marR="0" lvl="0" indent="0" rtl="0">
              <a:lnSpc>
                <a:spcPct val="100000"/>
              </a:lnSpc>
              <a:spcBef>
                <a:spcPts val="0"/>
              </a:spcBef>
              <a:spcAft>
                <a:spcPts val="0"/>
              </a:spcAft>
              <a:buNone/>
            </a:pPr>
            <a:r>
              <a:rPr lang="en-US" altLang="ja-JP" sz="700" dirty="0">
                <a:latin typeface="游ゴシック" panose="020B0400000000000000" pitchFamily="50" charset="-128"/>
                <a:ea typeface="游ゴシック" panose="020B0400000000000000" pitchFamily="50" charset="-128"/>
                <a:cs typeface="MS Gothic"/>
                <a:sym typeface="MS Gothic"/>
              </a:rPr>
              <a:t>※</a:t>
            </a:r>
            <a:r>
              <a:rPr lang="ja-JP" altLang="en-US" sz="700" dirty="0">
                <a:latin typeface="游ゴシック" panose="020B0400000000000000" pitchFamily="50" charset="-128"/>
                <a:ea typeface="游ゴシック" panose="020B0400000000000000" pitchFamily="50" charset="-128"/>
                <a:cs typeface="MS Gothic"/>
                <a:sym typeface="MS Gothic"/>
              </a:rPr>
              <a:t>レポート項目は各営業にご相談ください。ツールにより取得項目の変更がある場合がございます。</a:t>
            </a: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32" name="図 31">
            <a:extLst>
              <a:ext uri="{FF2B5EF4-FFF2-40B4-BE49-F238E27FC236}">
                <a16:creationId xmlns:a16="http://schemas.microsoft.com/office/drawing/2014/main" id="{2754BCAF-6643-CDCC-897C-B1862EAF22D2}"/>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a:ext>
            </a:extLst>
          </a:blip>
          <a:stretch>
            <a:fillRect/>
          </a:stretch>
        </p:blipFill>
        <p:spPr>
          <a:xfrm>
            <a:off x="4024329" y="2619826"/>
            <a:ext cx="2205196" cy="1198644"/>
          </a:xfrm>
          <a:prstGeom prst="rect">
            <a:avLst/>
          </a:prstGeom>
          <a:ln>
            <a:solidFill>
              <a:schemeClr val="tx1"/>
            </a:solidFill>
          </a:ln>
        </p:spPr>
      </p:pic>
      <p:pic>
        <p:nvPicPr>
          <p:cNvPr id="34" name="図 33">
            <a:extLst>
              <a:ext uri="{FF2B5EF4-FFF2-40B4-BE49-F238E27FC236}">
                <a16:creationId xmlns:a16="http://schemas.microsoft.com/office/drawing/2014/main" id="{BA565A3F-0919-50FF-983F-64588AA64772}"/>
              </a:ext>
            </a:extLst>
          </p:cNvPr>
          <p:cNvPicPr>
            <a:picLocks noChangeAspect="1"/>
          </p:cNvPicPr>
          <p:nvPr/>
        </p:nvPicPr>
        <p:blipFill>
          <a:blip r:embed="rId6" cstate="email">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a:ext>
            </a:extLst>
          </a:blip>
          <a:stretch>
            <a:fillRect/>
          </a:stretch>
        </p:blipFill>
        <p:spPr>
          <a:xfrm>
            <a:off x="1669871" y="2619826"/>
            <a:ext cx="2192454" cy="1198567"/>
          </a:xfrm>
          <a:prstGeom prst="rect">
            <a:avLst/>
          </a:prstGeom>
          <a:ln>
            <a:solidFill>
              <a:schemeClr val="tx1"/>
            </a:solidFill>
          </a:ln>
        </p:spPr>
      </p:pic>
      <p:pic>
        <p:nvPicPr>
          <p:cNvPr id="36" name="図 35">
            <a:extLst>
              <a:ext uri="{FF2B5EF4-FFF2-40B4-BE49-F238E27FC236}">
                <a16:creationId xmlns:a16="http://schemas.microsoft.com/office/drawing/2014/main" id="{35A258A5-2F67-BFA6-D4C3-8F505370A6C9}"/>
              </a:ext>
            </a:extLst>
          </p:cNvPr>
          <p:cNvPicPr>
            <a:picLocks noChangeAspect="1"/>
          </p:cNvPicPr>
          <p:nvPr/>
        </p:nvPicPr>
        <p:blipFill>
          <a:blip r:embed="rId8" cstate="email">
            <a:extLst>
              <a:ext uri="{BEBA8EAE-BF5A-486C-A8C5-ECC9F3942E4B}">
                <a14:imgProps xmlns:a14="http://schemas.microsoft.com/office/drawing/2010/main">
                  <a14:imgLayer r:embed="rId9">
                    <a14:imgEffect>
                      <a14:artisticBlur/>
                    </a14:imgEffect>
                  </a14:imgLayer>
                </a14:imgProps>
              </a:ext>
              <a:ext uri="{28A0092B-C50C-407E-A947-70E740481C1C}">
                <a14:useLocalDpi xmlns:a14="http://schemas.microsoft.com/office/drawing/2010/main"/>
              </a:ext>
            </a:extLst>
          </a:blip>
          <a:stretch>
            <a:fillRect/>
          </a:stretch>
        </p:blipFill>
        <p:spPr>
          <a:xfrm>
            <a:off x="4024329" y="1273229"/>
            <a:ext cx="2207136" cy="1190534"/>
          </a:xfrm>
          <a:prstGeom prst="rect">
            <a:avLst/>
          </a:prstGeom>
          <a:ln>
            <a:solidFill>
              <a:schemeClr val="tx1"/>
            </a:solidFill>
          </a:ln>
        </p:spPr>
      </p:pic>
      <p:sp>
        <p:nvSpPr>
          <p:cNvPr id="40" name="Google Shape;1177;p66">
            <a:extLst>
              <a:ext uri="{FF2B5EF4-FFF2-40B4-BE49-F238E27FC236}">
                <a16:creationId xmlns:a16="http://schemas.microsoft.com/office/drawing/2014/main" id="{1134FF28-1F59-5D6F-BB23-7A2A6A0EEAD1}"/>
              </a:ext>
            </a:extLst>
          </p:cNvPr>
          <p:cNvSpPr txBox="1"/>
          <p:nvPr/>
        </p:nvSpPr>
        <p:spPr>
          <a:xfrm>
            <a:off x="1533755" y="1059578"/>
            <a:ext cx="4598376" cy="289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900" b="0" i="0" u="none" strike="noStrike" cap="none" dirty="0">
                <a:solidFill>
                  <a:srgbClr val="000000"/>
                </a:solidFill>
                <a:latin typeface="游ゴシック" panose="020B0400000000000000" pitchFamily="50" charset="-128"/>
                <a:ea typeface="游ゴシック" panose="020B0400000000000000" pitchFamily="50" charset="-128"/>
                <a:cs typeface="Meiryo"/>
                <a:sym typeface="Meiryo"/>
              </a:rPr>
              <a:t>（レポートイメージ例：要件に合わせてカスタムして作成）</a:t>
            </a:r>
            <a:endParaRPr sz="900" b="0" i="0" u="none" strike="noStrike" cap="none" dirty="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44" name="正方形/長方形 43">
            <a:extLst>
              <a:ext uri="{FF2B5EF4-FFF2-40B4-BE49-F238E27FC236}">
                <a16:creationId xmlns:a16="http://schemas.microsoft.com/office/drawing/2014/main" id="{88AC9D5B-FBCA-DF87-FBF1-CB8F3C0F07AA}"/>
              </a:ext>
            </a:extLst>
          </p:cNvPr>
          <p:cNvSpPr/>
          <p:nvPr/>
        </p:nvSpPr>
        <p:spPr>
          <a:xfrm>
            <a:off x="1751011" y="2946674"/>
            <a:ext cx="2007038" cy="736037"/>
          </a:xfrm>
          <a:prstGeom prst="rect">
            <a:avLst/>
          </a:prstGeom>
          <a:solidFill>
            <a:srgbClr val="E4F0E8">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游ゴシック" panose="020B0400000000000000" pitchFamily="50" charset="-128"/>
                <a:ea typeface="游ゴシック" panose="020B0400000000000000" pitchFamily="50" charset="-128"/>
              </a:rPr>
              <a:t>リンククリック</a:t>
            </a:r>
            <a:endParaRPr kumimoji="1" lang="ja-JP" altLang="en-US" b="1" dirty="0">
              <a:solidFill>
                <a:schemeClr val="tx1"/>
              </a:solidFill>
              <a:latin typeface="游ゴシック" panose="020B0400000000000000" pitchFamily="50" charset="-128"/>
              <a:ea typeface="游ゴシック" panose="020B0400000000000000" pitchFamily="50" charset="-128"/>
            </a:endParaRPr>
          </a:p>
        </p:txBody>
      </p:sp>
      <p:sp>
        <p:nvSpPr>
          <p:cNvPr id="45" name="正方形/長方形 44">
            <a:extLst>
              <a:ext uri="{FF2B5EF4-FFF2-40B4-BE49-F238E27FC236}">
                <a16:creationId xmlns:a16="http://schemas.microsoft.com/office/drawing/2014/main" id="{485298E2-485A-4736-89FC-E2AEBC2CFF5D}"/>
              </a:ext>
            </a:extLst>
          </p:cNvPr>
          <p:cNvSpPr/>
          <p:nvPr/>
        </p:nvSpPr>
        <p:spPr>
          <a:xfrm>
            <a:off x="4123408" y="1570204"/>
            <a:ext cx="2007038" cy="736037"/>
          </a:xfrm>
          <a:prstGeom prst="rect">
            <a:avLst/>
          </a:prstGeom>
          <a:solidFill>
            <a:srgbClr val="E4F0E8">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游ゴシック" panose="020B0400000000000000" pitchFamily="50" charset="-128"/>
                <a:ea typeface="游ゴシック" panose="020B0400000000000000" pitchFamily="50" charset="-128"/>
              </a:rPr>
              <a:t>日別の数値</a:t>
            </a:r>
          </a:p>
        </p:txBody>
      </p:sp>
      <p:sp>
        <p:nvSpPr>
          <p:cNvPr id="46" name="正方形/長方形 45">
            <a:extLst>
              <a:ext uri="{FF2B5EF4-FFF2-40B4-BE49-F238E27FC236}">
                <a16:creationId xmlns:a16="http://schemas.microsoft.com/office/drawing/2014/main" id="{7D63FF63-2A81-D824-4B5D-BE18DA70535A}"/>
              </a:ext>
            </a:extLst>
          </p:cNvPr>
          <p:cNvSpPr/>
          <p:nvPr/>
        </p:nvSpPr>
        <p:spPr>
          <a:xfrm>
            <a:off x="4123408" y="2946673"/>
            <a:ext cx="2007038" cy="736037"/>
          </a:xfrm>
          <a:prstGeom prst="rect">
            <a:avLst/>
          </a:prstGeom>
          <a:solidFill>
            <a:srgbClr val="E4F0E8">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游ゴシック" panose="020B0400000000000000" pitchFamily="50" charset="-128"/>
                <a:ea typeface="游ゴシック" panose="020B0400000000000000" pitchFamily="50" charset="-128"/>
              </a:rPr>
              <a:t>読者情報</a:t>
            </a:r>
          </a:p>
        </p:txBody>
      </p:sp>
      <p:sp>
        <p:nvSpPr>
          <p:cNvPr id="18" name="正方形/長方形 17">
            <a:extLst>
              <a:ext uri="{FF2B5EF4-FFF2-40B4-BE49-F238E27FC236}">
                <a16:creationId xmlns:a16="http://schemas.microsoft.com/office/drawing/2014/main" id="{F02D8F7D-749B-3A6A-E657-28549F90C418}"/>
              </a:ext>
            </a:extLst>
          </p:cNvPr>
          <p:cNvSpPr/>
          <p:nvPr/>
        </p:nvSpPr>
        <p:spPr>
          <a:xfrm>
            <a:off x="1751011" y="1570204"/>
            <a:ext cx="2007038" cy="736037"/>
          </a:xfrm>
          <a:prstGeom prst="rect">
            <a:avLst/>
          </a:prstGeom>
          <a:solidFill>
            <a:srgbClr val="E4F0E8">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游ゴシック" panose="020B0400000000000000" pitchFamily="50" charset="-128"/>
                <a:ea typeface="游ゴシック" panose="020B0400000000000000" pitchFamily="50" charset="-128"/>
              </a:rPr>
              <a:t>要件</a:t>
            </a:r>
            <a:endParaRPr kumimoji="1" lang="ja-JP" altLang="en-US" sz="1800" b="1" dirty="0">
              <a:solidFill>
                <a:schemeClr val="tx1"/>
              </a:solidFill>
              <a:latin typeface="游ゴシック" panose="020B0400000000000000" pitchFamily="50" charset="-128"/>
              <a:ea typeface="游ゴシック" panose="020B0400000000000000" pitchFamily="50" charset="-128"/>
            </a:endParaRPr>
          </a:p>
        </p:txBody>
      </p:sp>
      <p:sp>
        <p:nvSpPr>
          <p:cNvPr id="20" name="Google Shape;1240;p45">
            <a:extLst>
              <a:ext uri="{FF2B5EF4-FFF2-40B4-BE49-F238E27FC236}">
                <a16:creationId xmlns:a16="http://schemas.microsoft.com/office/drawing/2014/main" id="{DEB4E3A4-59B4-31CF-4E5F-B94BC2194DA0}"/>
              </a:ext>
            </a:extLst>
          </p:cNvPr>
          <p:cNvSpPr txBox="1"/>
          <p:nvPr/>
        </p:nvSpPr>
        <p:spPr>
          <a:xfrm>
            <a:off x="271575" y="199006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Tree>
    <p:extLst>
      <p:ext uri="{BB962C8B-B14F-4D97-AF65-F5344CB8AC3E}">
        <p14:creationId xmlns:p14="http://schemas.microsoft.com/office/powerpoint/2010/main" val="3827069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5" name="Google Shape;1235;p45"/>
          <p:cNvSpPr txBox="1"/>
          <p:nvPr/>
        </p:nvSpPr>
        <p:spPr>
          <a:xfrm>
            <a:off x="267309" y="233296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236" name="Google Shape;1236;p45"/>
          <p:cNvSpPr txBox="1"/>
          <p:nvPr/>
        </p:nvSpPr>
        <p:spPr>
          <a:xfrm>
            <a:off x="419557" y="2559462"/>
            <a:ext cx="783000" cy="240930"/>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15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注意事項</a:t>
            </a:r>
            <a:endParaRPr sz="1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237" name="Google Shape;1237;p45"/>
          <p:cNvSpPr/>
          <p:nvPr/>
        </p:nvSpPr>
        <p:spPr>
          <a:xfrm>
            <a:off x="-2458" y="0"/>
            <a:ext cx="1619726" cy="5143500"/>
          </a:xfrm>
          <a:custGeom>
            <a:avLst/>
            <a:gdLst/>
            <a:ahLst/>
            <a:cxnLst/>
            <a:rect l="l" t="t" r="r" b="b"/>
            <a:pathLst>
              <a:path w="2159635" h="6858000" extrusionOk="0">
                <a:moveTo>
                  <a:pt x="2159508" y="0"/>
                </a:moveTo>
                <a:lnTo>
                  <a:pt x="0" y="0"/>
                </a:lnTo>
                <a:lnTo>
                  <a:pt x="0" y="6858000"/>
                </a:lnTo>
                <a:lnTo>
                  <a:pt x="2159508" y="6858000"/>
                </a:lnTo>
                <a:lnTo>
                  <a:pt x="2159508"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238" name="Google Shape;1238;p45"/>
          <p:cNvSpPr txBox="1"/>
          <p:nvPr/>
        </p:nvSpPr>
        <p:spPr>
          <a:xfrm>
            <a:off x="72237" y="2216145"/>
            <a:ext cx="1470336" cy="240930"/>
          </a:xfrm>
          <a:prstGeom prst="rect">
            <a:avLst/>
          </a:prstGeom>
          <a:noFill/>
          <a:ln>
            <a:noFill/>
          </a:ln>
        </p:spPr>
        <p:txBody>
          <a:bodyPr spcFirstLastPara="1" wrap="square" lIns="0" tIns="10000" rIns="0" bIns="0" anchor="t" anchorCtr="0">
            <a:spAutoFit/>
          </a:bodyPr>
          <a:lstStyle/>
          <a:p>
            <a:pPr marL="12700" marR="0" lvl="0" indent="0" algn="ctr" rtl="0">
              <a:lnSpc>
                <a:spcPct val="100000"/>
              </a:lnSpc>
              <a:spcBef>
                <a:spcPts val="0"/>
              </a:spcBef>
              <a:spcAft>
                <a:spcPts val="0"/>
              </a:spcAft>
              <a:buNone/>
            </a:pPr>
            <a:r>
              <a:rPr lang="ja" sz="1500" b="1"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rPr>
              <a:t>注意事項</a:t>
            </a:r>
            <a:endParaRPr sz="1500" b="1"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p:txBody>
      </p:sp>
      <p:sp>
        <p:nvSpPr>
          <p:cNvPr id="1239" name="Google Shape;1239;p45"/>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43</a:t>
            </a:fld>
            <a:endParaRPr/>
          </a:p>
        </p:txBody>
      </p:sp>
      <p:sp>
        <p:nvSpPr>
          <p:cNvPr id="1240" name="Google Shape;1240;p45"/>
          <p:cNvSpPr txBox="1"/>
          <p:nvPr/>
        </p:nvSpPr>
        <p:spPr>
          <a:xfrm>
            <a:off x="271575" y="199006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nvGrpSpPr>
          <p:cNvPr id="3" name="グループ化 2">
            <a:extLst>
              <a:ext uri="{FF2B5EF4-FFF2-40B4-BE49-F238E27FC236}">
                <a16:creationId xmlns:a16="http://schemas.microsoft.com/office/drawing/2014/main" id="{A3556B82-54B8-F3B7-682D-3EF99D128B36}"/>
              </a:ext>
            </a:extLst>
          </p:cNvPr>
          <p:cNvGrpSpPr/>
          <p:nvPr/>
        </p:nvGrpSpPr>
        <p:grpSpPr>
          <a:xfrm>
            <a:off x="2012440" y="122888"/>
            <a:ext cx="7044154" cy="4966823"/>
            <a:chOff x="2012440" y="122888"/>
            <a:chExt cx="7044154" cy="4966823"/>
          </a:xfrm>
        </p:grpSpPr>
        <p:sp>
          <p:nvSpPr>
            <p:cNvPr id="1232" name="Google Shape;1232;p45"/>
            <p:cNvSpPr txBox="1"/>
            <p:nvPr/>
          </p:nvSpPr>
          <p:spPr>
            <a:xfrm>
              <a:off x="2012440" y="122888"/>
              <a:ext cx="6761765" cy="1711689"/>
            </a:xfrm>
            <a:prstGeom prst="rect">
              <a:avLst/>
            </a:prstGeom>
            <a:noFill/>
            <a:ln>
              <a:noFill/>
            </a:ln>
          </p:spPr>
          <p:txBody>
            <a:bodyPr spcFirstLastPara="1" wrap="square" lIns="0" tIns="46675" rIns="0" bIns="0" anchor="t" anchorCtr="0">
              <a:spAutoFit/>
            </a:bodyPr>
            <a:lstStyle/>
            <a:p>
              <a:pPr marL="76198" marR="0" lvl="0" indent="-63498" algn="l" rtl="0">
                <a:lnSpc>
                  <a:spcPct val="100000"/>
                </a:lnSpc>
                <a:spcBef>
                  <a:spcPts val="0"/>
                </a:spcBef>
                <a:spcAft>
                  <a:spcPts val="0"/>
                </a:spcAft>
                <a:buClr>
                  <a:srgbClr val="000000"/>
                </a:buClr>
                <a:buSzPts val="800"/>
                <a:buFont typeface="Arial"/>
                <a:buChar char="●"/>
              </a:pPr>
              <a:r>
                <a:rPr lang="ja"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掲載について</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3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※記事およびトップページの掲載には、「sponsored」表記が入ります。</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3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※記事タイトルは、掲載後に変更を行う場合があります。</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5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※記事は、最低１年間はアーカイブされます（モデル、タレント記事は掲載期間が限定される場合があります）。</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3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※対象デバイスはPC・SPです。iPadなどタブレットでの表示は保証しておりません。</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3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広告掲載につきまして、掲載事例として使用させていただくことがございますが予めご了承ください。</a:t>
              </a:r>
              <a:endParaRPr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3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※外部配信を行う場合がございます。</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3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停電、通信回線の事故、天災等の不可抗力、通信事業者の不履行、インターネットインフラ、第三者の定める規約変更や仕様変更（FacebookやInstagramなどの外部サービスに関するもの）、その他サーバー等のシステム上の不具合、緊急メンテナンスの発生など主婦と生活社の責に帰すべき事由以外の原因により広告掲載契約に基づく債務の全部または一部を履行できなかった場合、主婦と生活社はその責を問われないものとし、当該履行については、当該原因の影響とみなされる範囲まで義務を免除されるものとします。</a:t>
              </a:r>
              <a:endParaRPr dirty="0">
                <a:latin typeface="游ゴシック" panose="020B0400000000000000" pitchFamily="50" charset="-128"/>
                <a:ea typeface="游ゴシック" panose="020B0400000000000000" pitchFamily="50" charset="-128"/>
              </a:endParaRPr>
            </a:p>
          </p:txBody>
        </p:sp>
        <p:sp>
          <p:nvSpPr>
            <p:cNvPr id="1233" name="Google Shape;1233;p45"/>
            <p:cNvSpPr txBox="1"/>
            <p:nvPr/>
          </p:nvSpPr>
          <p:spPr>
            <a:xfrm>
              <a:off x="2012441" y="2020730"/>
              <a:ext cx="6761764" cy="1420109"/>
            </a:xfrm>
            <a:prstGeom prst="rect">
              <a:avLst/>
            </a:prstGeom>
            <a:noFill/>
            <a:ln>
              <a:noFill/>
            </a:ln>
          </p:spPr>
          <p:txBody>
            <a:bodyPr spcFirstLastPara="1" wrap="square" lIns="0" tIns="72875" rIns="0" bIns="0" anchor="t" anchorCtr="0">
              <a:spAutoFit/>
            </a:bodyPr>
            <a:lstStyle/>
            <a:p>
              <a:pPr marL="76198" marR="0" lvl="0" indent="-63498" algn="l" rtl="0">
                <a:lnSpc>
                  <a:spcPct val="100000"/>
                </a:lnSpc>
                <a:spcBef>
                  <a:spcPts val="0"/>
                </a:spcBef>
                <a:spcAft>
                  <a:spcPts val="0"/>
                </a:spcAft>
                <a:buClr>
                  <a:srgbClr val="000000"/>
                </a:buClr>
                <a:buSzPts val="800"/>
                <a:buFont typeface="Arial"/>
                <a:buChar char="●"/>
              </a:pPr>
              <a:r>
                <a:rPr lang="ja"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記事制作について</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5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※記事内容は、編集部と相談のうえ決定するものとします。</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3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※原稿のお戻しは、２回までお受けいたします。</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3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※制作期間を１週間以上短くする場合、別途費用（</a:t>
              </a: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特急料金</a:t>
              </a: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20万円程度）が発生します。</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3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※遠方への取材が発生する際には、別途交通費・出張費がかかります。</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3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※インタビュー、体験レビューなどは、別途費用が発生する場合があります。</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5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※スポンサードポスト内で他媒体と相互リンクを入れる場合、編集部の審査を通った１媒体のみ設定が可能です。</a:t>
              </a:r>
              <a:endParaRPr lang="en-US" alt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a:spcBef>
                  <a:spcPts val="500"/>
                </a:spcBef>
              </a:pPr>
              <a:r>
                <a:rPr lang="en-US" altLang="ja-JP"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スポンサードポスト内での比較表現は不可です。</a:t>
              </a:r>
            </a:p>
          </p:txBody>
        </p:sp>
        <p:sp>
          <p:nvSpPr>
            <p:cNvPr id="1234" name="Google Shape;1234;p45"/>
            <p:cNvSpPr txBox="1"/>
            <p:nvPr/>
          </p:nvSpPr>
          <p:spPr>
            <a:xfrm>
              <a:off x="2012441" y="3562870"/>
              <a:ext cx="4684194" cy="1212511"/>
            </a:xfrm>
            <a:prstGeom prst="rect">
              <a:avLst/>
            </a:prstGeom>
            <a:noFill/>
            <a:ln>
              <a:noFill/>
            </a:ln>
          </p:spPr>
          <p:txBody>
            <a:bodyPr spcFirstLastPara="1" wrap="square" lIns="0" tIns="9525" rIns="0" bIns="0" anchor="t" anchorCtr="0">
              <a:spAutoFit/>
            </a:bodyPr>
            <a:lstStyle/>
            <a:p>
              <a:pPr marL="76198" marR="0" lvl="0" indent="-63498" algn="l" rtl="0">
                <a:lnSpc>
                  <a:spcPct val="100000"/>
                </a:lnSpc>
                <a:spcBef>
                  <a:spcPts val="0"/>
                </a:spcBef>
                <a:spcAft>
                  <a:spcPts val="0"/>
                </a:spcAft>
                <a:buClr>
                  <a:srgbClr val="000000"/>
                </a:buClr>
                <a:buSzPts val="800"/>
                <a:buFont typeface="Arial"/>
                <a:buChar char="●"/>
              </a:pPr>
              <a:r>
                <a:rPr lang="ja"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申込について</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a:spcBef>
                  <a:spcPts val="700"/>
                </a:spcBef>
              </a:pPr>
              <a:r>
                <a:rPr lang="en-US" altLang="ja-JP"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お申し込みは、右記の</a:t>
              </a:r>
              <a:r>
                <a:rPr lang="en-US" altLang="ja-JP"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お申込みフォーマット</a:t>
              </a:r>
              <a:r>
                <a:rPr lang="en-US" altLang="ja-JP"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内容を新規メールにて作成、</a:t>
              </a:r>
              <a:r>
                <a:rPr lang="ja-JP" altLang="en-US" sz="800" dirty="0">
                  <a:latin typeface="游ゴシック" panose="020B0400000000000000" pitchFamily="50" charset="-128"/>
                  <a:ea typeface="游ゴシック" panose="020B0400000000000000" pitchFamily="50" charset="-128"/>
                  <a:cs typeface="MS Gothic"/>
                  <a:sym typeface="MS Gothic"/>
                </a:rPr>
                <a:t>宛先を</a:t>
              </a:r>
              <a:endParaRPr lang="en-US" altLang="ja-JP"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a:spcBef>
                  <a:spcPts val="700"/>
                </a:spcBef>
              </a:pPr>
              <a:r>
                <a:rPr lang="en-US" altLang="ja-JP" sz="800" b="0" i="0" u="sng" strike="noStrike" cap="none" dirty="0">
                  <a:solidFill>
                    <a:schemeClr val="dk1"/>
                  </a:solidFill>
                  <a:latin typeface="Meiryo"/>
                  <a:ea typeface="Meiryo"/>
                  <a:cs typeface="Meiryo"/>
                  <a:sym typeface="Meiryo"/>
                  <a:hlinkClick r:id="rId3"/>
                </a:rPr>
                <a:t>kokoku3@mb.shufu.co.jp</a:t>
              </a:r>
              <a:r>
                <a:rPr lang="ja-JP" altLang="en-US" sz="800" dirty="0">
                  <a:solidFill>
                    <a:schemeClr val="dk1"/>
                  </a:solidFill>
                  <a:latin typeface="游ゴシック" panose="020B0400000000000000" pitchFamily="50" charset="-128"/>
                  <a:ea typeface="游ゴシック" panose="020B0400000000000000" pitchFamily="50" charset="-128"/>
                  <a:cs typeface="Meiryo"/>
                  <a:sym typeface="Meiryo"/>
                </a:rPr>
                <a:t>と担当営業をいれてお送りください。</a:t>
              </a:r>
              <a:endParaRPr lang="en-US" altLang="ja-JP" sz="800" dirty="0">
                <a:solidFill>
                  <a:schemeClr val="dk1"/>
                </a:solidFill>
                <a:latin typeface="游ゴシック" panose="020B0400000000000000" pitchFamily="50" charset="-128"/>
                <a:ea typeface="游ゴシック" panose="020B0400000000000000" pitchFamily="50" charset="-128"/>
                <a:cs typeface="Meiryo"/>
                <a:sym typeface="Meiryo"/>
              </a:endParaRPr>
            </a:p>
            <a:p>
              <a:pPr marL="12700">
                <a:spcBef>
                  <a:spcPts val="700"/>
                </a:spcBef>
              </a:pPr>
              <a:r>
                <a:rPr lang="ja-JP" altLang="en-US" sz="800" dirty="0">
                  <a:solidFill>
                    <a:schemeClr val="dk1"/>
                  </a:solidFill>
                  <a:latin typeface="游ゴシック" panose="020B0400000000000000" pitchFamily="50" charset="-128"/>
                  <a:ea typeface="游ゴシック" panose="020B0400000000000000" pitchFamily="50" charset="-128"/>
                  <a:cs typeface="Meiryo"/>
                  <a:sym typeface="Meiryo"/>
                </a:rPr>
                <a:t>確認後</a:t>
              </a:r>
              <a:r>
                <a:rPr lang="en-US" altLang="ja-JP" sz="800" dirty="0">
                  <a:solidFill>
                    <a:schemeClr val="dk1"/>
                  </a:solidFill>
                  <a:latin typeface="游ゴシック" panose="020B0400000000000000" pitchFamily="50" charset="-128"/>
                  <a:ea typeface="游ゴシック" panose="020B0400000000000000" pitchFamily="50" charset="-128"/>
                  <a:cs typeface="Meiryo"/>
                  <a:sym typeface="Meiryo"/>
                </a:rPr>
                <a:t>【</a:t>
              </a:r>
              <a:r>
                <a:rPr lang="ja-JP" altLang="en-US" sz="800" dirty="0">
                  <a:solidFill>
                    <a:schemeClr val="dk1"/>
                  </a:solidFill>
                  <a:latin typeface="游ゴシック" panose="020B0400000000000000" pitchFamily="50" charset="-128"/>
                  <a:ea typeface="游ゴシック" panose="020B0400000000000000" pitchFamily="50" charset="-128"/>
                  <a:cs typeface="Meiryo"/>
                  <a:sym typeface="Meiryo"/>
                </a:rPr>
                <a:t>受領</a:t>
              </a:r>
              <a:r>
                <a:rPr lang="en-US" altLang="ja-JP" sz="800" dirty="0">
                  <a:solidFill>
                    <a:schemeClr val="dk1"/>
                  </a:solidFill>
                  <a:latin typeface="游ゴシック" panose="020B0400000000000000" pitchFamily="50" charset="-128"/>
                  <a:ea typeface="游ゴシック" panose="020B0400000000000000" pitchFamily="50" charset="-128"/>
                  <a:cs typeface="Meiryo"/>
                  <a:sym typeface="Meiryo"/>
                </a:rPr>
                <a:t>】</a:t>
              </a:r>
              <a:r>
                <a:rPr lang="ja-JP" altLang="en-US" sz="800" dirty="0">
                  <a:solidFill>
                    <a:schemeClr val="dk1"/>
                  </a:solidFill>
                  <a:latin typeface="游ゴシック" panose="020B0400000000000000" pitchFamily="50" charset="-128"/>
                  <a:ea typeface="游ゴシック" panose="020B0400000000000000" pitchFamily="50" charset="-128"/>
                  <a:cs typeface="Meiryo"/>
                  <a:sym typeface="Meiryo"/>
                </a:rPr>
                <a:t>を返させていただきます。</a:t>
              </a:r>
              <a:endParaRPr lang="en-US" alt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700"/>
                </a:spcBef>
                <a:spcAft>
                  <a:spcPts val="0"/>
                </a:spcAft>
                <a:buNone/>
              </a:pPr>
              <a:endParaRPr lang="en-US" altLang="ja" sz="800" dirty="0">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7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※申込受領後、広告主様の都合で記事公開日を変更をする場合、違約金が発生する場合があります。</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1" name="Google Shape;1221;p45">
              <a:extLst>
                <a:ext uri="{FF2B5EF4-FFF2-40B4-BE49-F238E27FC236}">
                  <a16:creationId xmlns:a16="http://schemas.microsoft.com/office/drawing/2014/main" id="{70E07F0C-1222-8BAF-DD57-D1F315422917}"/>
                </a:ext>
              </a:extLst>
            </p:cNvPr>
            <p:cNvSpPr txBox="1"/>
            <p:nvPr/>
          </p:nvSpPr>
          <p:spPr>
            <a:xfrm>
              <a:off x="6810934" y="3388656"/>
              <a:ext cx="2128429" cy="1183332"/>
            </a:xfrm>
            <a:prstGeom prst="rect">
              <a:avLst/>
            </a:prstGeom>
            <a:noFill/>
            <a:ln>
              <a:noFill/>
            </a:ln>
          </p:spPr>
          <p:txBody>
            <a:bodyPr spcFirstLastPara="1" wrap="square" lIns="0" tIns="73075"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en-US" altLang="ja-JP" sz="1000" b="1" i="0" u="none" strike="noStrike" cap="none" dirty="0">
                  <a:solidFill>
                    <a:srgbClr val="FF0000"/>
                  </a:solidFill>
                  <a:latin typeface="游ゴシック" panose="020B0400000000000000" pitchFamily="50" charset="-128"/>
                  <a:ea typeface="游ゴシック" panose="020B0400000000000000" pitchFamily="50" charset="-128"/>
                  <a:cs typeface="Meiryo"/>
                  <a:sym typeface="Meiryo"/>
                </a:rPr>
                <a:t>〈</a:t>
              </a:r>
              <a:r>
                <a:rPr lang="ja-JP" altLang="en-US" sz="1000" b="1" i="0" u="none" strike="noStrike" cap="none" dirty="0">
                  <a:solidFill>
                    <a:srgbClr val="FF0000"/>
                  </a:solidFill>
                  <a:latin typeface="游ゴシック" panose="020B0400000000000000" pitchFamily="50" charset="-128"/>
                  <a:ea typeface="游ゴシック" panose="020B0400000000000000" pitchFamily="50" charset="-128"/>
                  <a:cs typeface="Meiryo"/>
                  <a:sym typeface="Meiryo"/>
                </a:rPr>
                <a:t>お申込みフォーマット</a:t>
              </a:r>
              <a:r>
                <a:rPr lang="en-US" altLang="ja-JP" sz="1000" b="1" i="0" u="none" strike="noStrike" cap="none" dirty="0">
                  <a:solidFill>
                    <a:srgbClr val="FF0000"/>
                  </a:solidFill>
                  <a:latin typeface="游ゴシック" panose="020B0400000000000000" pitchFamily="50" charset="-128"/>
                  <a:ea typeface="游ゴシック" panose="020B0400000000000000" pitchFamily="50" charset="-128"/>
                  <a:cs typeface="Meiryo"/>
                  <a:sym typeface="Meiryo"/>
                </a:rPr>
                <a:t>〉</a:t>
              </a:r>
            </a:p>
            <a:p>
              <a:pPr marL="11113" marR="0" lvl="0" indent="0" algn="l" rtl="0">
                <a:lnSpc>
                  <a:spcPct val="100000"/>
                </a:lnSpc>
                <a:spcBef>
                  <a:spcPts val="0"/>
                </a:spcBef>
                <a:spcAft>
                  <a:spcPts val="0"/>
                </a:spcAft>
                <a:buClr>
                  <a:srgbClr val="000000"/>
                </a:buClr>
                <a:buSzPts val="1200"/>
                <a:buFont typeface="Times New Roman"/>
                <a:buNone/>
              </a:pP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件名</a:t>
              </a:r>
              <a:endPar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endParaRPr>
            </a:p>
            <a:p>
              <a:pPr marL="11113" marR="0" lvl="0" indent="0" algn="l" rtl="0">
                <a:lnSpc>
                  <a:spcPct val="100000"/>
                </a:lnSpc>
                <a:spcBef>
                  <a:spcPts val="0"/>
                </a:spcBef>
                <a:spcAft>
                  <a:spcPts val="0"/>
                </a:spcAft>
                <a:buClr>
                  <a:srgbClr val="000000"/>
                </a:buClr>
                <a:buSzPts val="1200"/>
                <a:buFont typeface="Times New Roman"/>
                <a:buNone/>
              </a:pPr>
              <a:r>
                <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a:t>
              </a: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申込</a:t>
              </a:r>
              <a:r>
                <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a:t>
              </a: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暮らしとおしゃれの編集室</a:t>
              </a:r>
              <a:r>
                <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_</a:t>
              </a: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クライアント名</a:t>
              </a:r>
              <a:r>
                <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_</a:t>
              </a:r>
              <a:r>
                <a:rPr lang="ja-JP" altLang="en-US" sz="800" dirty="0">
                  <a:solidFill>
                    <a:schemeClr val="dk1"/>
                  </a:solidFill>
                  <a:latin typeface="游ゴシック" panose="020B0400000000000000" pitchFamily="50" charset="-128"/>
                  <a:ea typeface="游ゴシック" panose="020B0400000000000000" pitchFamily="50" charset="-128"/>
                  <a:cs typeface="Meiryo"/>
                  <a:sym typeface="Meiryo"/>
                </a:rPr>
                <a:t>サービス名</a:t>
              </a:r>
              <a:endPar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endParaRPr>
            </a:p>
            <a:p>
              <a:pPr marL="11113" marR="0" lvl="0" indent="0" algn="l" rtl="0">
                <a:lnSpc>
                  <a:spcPct val="100000"/>
                </a:lnSpc>
                <a:spcBef>
                  <a:spcPts val="0"/>
                </a:spcBef>
                <a:spcAft>
                  <a:spcPts val="0"/>
                </a:spcAft>
                <a:buClr>
                  <a:srgbClr val="000000"/>
                </a:buClr>
                <a:buSzPts val="1200"/>
                <a:buFont typeface="Times New Roman"/>
                <a:buNone/>
              </a:pP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内容</a:t>
              </a:r>
              <a:endPar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endParaRPr>
            </a:p>
            <a:p>
              <a:pPr marL="11113" marR="0" lvl="0" indent="0" algn="l" rtl="0">
                <a:lnSpc>
                  <a:spcPct val="100000"/>
                </a:lnSpc>
                <a:spcBef>
                  <a:spcPts val="0"/>
                </a:spcBef>
                <a:spcAft>
                  <a:spcPts val="0"/>
                </a:spcAft>
                <a:buClr>
                  <a:srgbClr val="000000"/>
                </a:buClr>
                <a:buSzPts val="1200"/>
                <a:buFont typeface="Times New Roman"/>
                <a:buNone/>
              </a:pP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・代理店様会社名 </a:t>
              </a:r>
            </a:p>
            <a:p>
              <a:pPr marL="11113" marR="0" lvl="0" indent="0" algn="l" rtl="0">
                <a:lnSpc>
                  <a:spcPct val="100000"/>
                </a:lnSpc>
                <a:spcBef>
                  <a:spcPts val="0"/>
                </a:spcBef>
                <a:spcAft>
                  <a:spcPts val="0"/>
                </a:spcAft>
                <a:buClr>
                  <a:srgbClr val="000000"/>
                </a:buClr>
                <a:buSzPts val="1200"/>
                <a:buFont typeface="Times New Roman"/>
                <a:buNone/>
              </a:pP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・広告主様会社名</a:t>
              </a:r>
              <a:r>
                <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a:t>
              </a: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サービス内容  </a:t>
              </a:r>
              <a:r>
                <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a:t>
              </a: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リンク先</a:t>
              </a:r>
              <a:r>
                <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URL</a:t>
              </a:r>
            </a:p>
            <a:p>
              <a:pPr marL="11113" marR="0" lvl="0" indent="0" algn="l" rtl="0">
                <a:lnSpc>
                  <a:spcPct val="100000"/>
                </a:lnSpc>
                <a:spcBef>
                  <a:spcPts val="0"/>
                </a:spcBef>
                <a:spcAft>
                  <a:spcPts val="0"/>
                </a:spcAft>
                <a:buClr>
                  <a:srgbClr val="000000"/>
                </a:buClr>
                <a:buSzPts val="1200"/>
                <a:buFont typeface="Times New Roman"/>
                <a:buNone/>
              </a:pP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・掲載メニュー名  </a:t>
              </a:r>
            </a:p>
            <a:p>
              <a:pPr marL="11113" marR="0" lvl="0" indent="0" algn="l" rtl="0">
                <a:lnSpc>
                  <a:spcPct val="100000"/>
                </a:lnSpc>
                <a:spcBef>
                  <a:spcPts val="0"/>
                </a:spcBef>
                <a:spcAft>
                  <a:spcPts val="0"/>
                </a:spcAft>
                <a:buClr>
                  <a:srgbClr val="000000"/>
                </a:buClr>
                <a:buSzPts val="1200"/>
                <a:buFont typeface="Times New Roman"/>
                <a:buNone/>
              </a:pP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・掲載希望時期</a:t>
              </a:r>
            </a:p>
            <a:p>
              <a:pPr marL="11113" marR="0" lvl="0" indent="0" algn="l" rtl="0">
                <a:lnSpc>
                  <a:spcPct val="100000"/>
                </a:lnSpc>
                <a:spcBef>
                  <a:spcPts val="0"/>
                </a:spcBef>
                <a:spcAft>
                  <a:spcPts val="0"/>
                </a:spcAft>
                <a:buClr>
                  <a:srgbClr val="000000"/>
                </a:buClr>
                <a:buSzPts val="1200"/>
                <a:buFont typeface="Times New Roman"/>
                <a:buNone/>
              </a:pP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・お申し込み料金　グロス</a:t>
              </a:r>
              <a:r>
                <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a:t>
              </a: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ネットそれぞれ</a:t>
              </a:r>
              <a:endPar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endParaRPr>
            </a:p>
            <a:p>
              <a:pPr marL="11113" marR="0" lvl="0" indent="0" algn="l" rtl="0">
                <a:lnSpc>
                  <a:spcPct val="100000"/>
                </a:lnSpc>
                <a:spcBef>
                  <a:spcPts val="0"/>
                </a:spcBef>
                <a:spcAft>
                  <a:spcPts val="0"/>
                </a:spcAft>
                <a:buClr>
                  <a:srgbClr val="000000"/>
                </a:buClr>
                <a:buSzPts val="1200"/>
                <a:buFont typeface="Times New Roman"/>
                <a:buNone/>
              </a:pPr>
              <a:r>
                <a:rPr lang="ja-JP" altLang="en-US" sz="800" dirty="0">
                  <a:solidFill>
                    <a:schemeClr val="dk1"/>
                  </a:solidFill>
                  <a:latin typeface="游ゴシック" panose="020B0400000000000000" pitchFamily="50" charset="-128"/>
                  <a:ea typeface="游ゴシック" panose="020B0400000000000000" pitchFamily="50" charset="-128"/>
                  <a:cs typeface="Meiryo"/>
                  <a:sym typeface="Meiryo"/>
                </a:rPr>
                <a:t>・備考</a:t>
              </a:r>
              <a:endPar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endParaRPr>
            </a:p>
            <a:p>
              <a:pPr marL="11113" marR="0" lvl="0" indent="0" algn="l" rtl="0">
                <a:lnSpc>
                  <a:spcPct val="100000"/>
                </a:lnSpc>
                <a:spcBef>
                  <a:spcPts val="0"/>
                </a:spcBef>
                <a:spcAft>
                  <a:spcPts val="0"/>
                </a:spcAft>
                <a:buClr>
                  <a:srgbClr val="000000"/>
                </a:buClr>
                <a:buSzPts val="1200"/>
                <a:buFont typeface="Times New Roman"/>
                <a:buNone/>
              </a:pP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・ご請求書発行月</a:t>
              </a:r>
            </a:p>
          </p:txBody>
        </p:sp>
        <p:sp>
          <p:nvSpPr>
            <p:cNvPr id="2" name="正方形/長方形 1">
              <a:extLst>
                <a:ext uri="{FF2B5EF4-FFF2-40B4-BE49-F238E27FC236}">
                  <a16:creationId xmlns:a16="http://schemas.microsoft.com/office/drawing/2014/main" id="{24E69DAE-0B45-0A8C-20AB-9ED61E86BA48}"/>
                </a:ext>
              </a:extLst>
            </p:cNvPr>
            <p:cNvSpPr/>
            <p:nvPr/>
          </p:nvSpPr>
          <p:spPr>
            <a:xfrm>
              <a:off x="6790765" y="3395382"/>
              <a:ext cx="2265829" cy="16943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p20"/>
          <p:cNvSpPr txBox="1">
            <a:spLocks noGrp="1"/>
          </p:cNvSpPr>
          <p:nvPr>
            <p:ph type="title" idx="4294967295"/>
          </p:nvPr>
        </p:nvSpPr>
        <p:spPr>
          <a:xfrm>
            <a:off x="863691" y="647001"/>
            <a:ext cx="7362825" cy="379413"/>
          </a:xfrm>
          <a:prstGeom prst="rect">
            <a:avLst/>
          </a:prstGeom>
          <a:noFill/>
          <a:ln>
            <a:noFill/>
          </a:ln>
        </p:spPr>
        <p:txBody>
          <a:bodyPr spcFirstLastPara="1" wrap="square" lIns="0" tIns="10000" rIns="0" bIns="0" anchor="t" anchorCtr="0">
            <a:spAutoFit/>
          </a:bodyPr>
          <a:lstStyle/>
          <a:p>
            <a:pPr marL="12700" lvl="0" indent="0" algn="ctr" rtl="0">
              <a:lnSpc>
                <a:spcPct val="100000"/>
              </a:lnSpc>
              <a:spcBef>
                <a:spcPts val="0"/>
              </a:spcBef>
              <a:spcAft>
                <a:spcPts val="0"/>
              </a:spcAft>
              <a:buSzPts val="2800"/>
              <a:buNone/>
            </a:pPr>
            <a:r>
              <a:rPr lang="ja" sz="2400" b="1" dirty="0">
                <a:latin typeface="游ゴシック" panose="020B0400000000000000" pitchFamily="50" charset="-128"/>
                <a:ea typeface="游ゴシック" panose="020B0400000000000000" pitchFamily="50" charset="-128"/>
                <a:cs typeface="Arial"/>
                <a:sym typeface="Arial"/>
              </a:rPr>
              <a:t>「ファン層の</a:t>
            </a:r>
            <a:r>
              <a:rPr lang="ja" sz="2400" b="1" dirty="0">
                <a:solidFill>
                  <a:srgbClr val="FF0000"/>
                </a:solidFill>
                <a:latin typeface="游ゴシック" panose="020B0400000000000000" pitchFamily="50" charset="-128"/>
                <a:ea typeface="游ゴシック" panose="020B0400000000000000" pitchFamily="50" charset="-128"/>
                <a:cs typeface="Arial"/>
                <a:sym typeface="Arial"/>
              </a:rPr>
              <a:t>エンゲージメントが高い</a:t>
            </a:r>
            <a:r>
              <a:rPr lang="ja" sz="2400" b="1" dirty="0">
                <a:latin typeface="游ゴシック" panose="020B0400000000000000" pitchFamily="50" charset="-128"/>
                <a:ea typeface="游ゴシック" panose="020B0400000000000000" pitchFamily="50" charset="-128"/>
                <a:cs typeface="Arial"/>
                <a:sym typeface="Arial"/>
              </a:rPr>
              <a:t>メディア」</a:t>
            </a:r>
            <a:endParaRPr sz="2400" b="1" dirty="0">
              <a:latin typeface="游ゴシック" panose="020B0400000000000000" pitchFamily="50" charset="-128"/>
              <a:ea typeface="游ゴシック" panose="020B0400000000000000" pitchFamily="50" charset="-128"/>
              <a:cs typeface="Arial"/>
              <a:sym typeface="Arial"/>
            </a:endParaRPr>
          </a:p>
        </p:txBody>
      </p:sp>
      <p:sp>
        <p:nvSpPr>
          <p:cNvPr id="221" name="Google Shape;221;p20"/>
          <p:cNvSpPr txBox="1"/>
          <p:nvPr/>
        </p:nvSpPr>
        <p:spPr>
          <a:xfrm>
            <a:off x="2603089" y="206092"/>
            <a:ext cx="3937821" cy="194284"/>
          </a:xfrm>
          <a:prstGeom prst="rect">
            <a:avLst/>
          </a:prstGeom>
          <a:noFill/>
          <a:ln>
            <a:noFill/>
          </a:ln>
        </p:spPr>
        <p:txBody>
          <a:bodyPr spcFirstLastPara="1" wrap="square" lIns="0" tIns="9525" rIns="0" bIns="0" anchor="t" anchorCtr="0">
            <a:spAutoFit/>
          </a:bodyPr>
          <a:lstStyle/>
          <a:p>
            <a:pPr marL="12700" marR="0" lvl="0" indent="0" algn="ctr" rtl="0">
              <a:lnSpc>
                <a:spcPct val="100000"/>
              </a:lnSpc>
              <a:spcBef>
                <a:spcPts val="0"/>
              </a:spcBef>
              <a:spcAft>
                <a:spcPts val="0"/>
              </a:spcAft>
              <a:buClr>
                <a:srgbClr val="000000"/>
              </a:buClr>
              <a:buSzPts val="1200"/>
              <a:buFont typeface="Arial"/>
              <a:buNone/>
            </a:pPr>
            <a:r>
              <a:rPr lang="ja" sz="1200" b="1" i="0" u="sng" strike="noStrike" cap="none" dirty="0">
                <a:solidFill>
                  <a:srgbClr val="000000"/>
                </a:solidFill>
                <a:latin typeface="游ゴシック" panose="020B0400000000000000" pitchFamily="50" charset="-128"/>
                <a:ea typeface="游ゴシック" panose="020B0400000000000000" pitchFamily="50" charset="-128"/>
                <a:sym typeface="Arial"/>
              </a:rPr>
              <a:t>『暮らしとおしゃれの編集室』概要</a:t>
            </a:r>
            <a:endParaRPr sz="1200" b="1" i="0" u="none" strike="noStrike" cap="none" dirty="0">
              <a:solidFill>
                <a:srgbClr val="000000"/>
              </a:solidFill>
              <a:latin typeface="游ゴシック" panose="020B0400000000000000" pitchFamily="50" charset="-128"/>
              <a:ea typeface="游ゴシック" panose="020B0400000000000000" pitchFamily="50" charset="-128"/>
              <a:sym typeface="Arial"/>
            </a:endParaRPr>
          </a:p>
        </p:txBody>
      </p:sp>
      <p:sp>
        <p:nvSpPr>
          <p:cNvPr id="234" name="Google Shape;234;p20"/>
          <p:cNvSpPr txBox="1">
            <a:spLocks noGrp="1"/>
          </p:cNvSpPr>
          <p:nvPr>
            <p:ph type="sldNum" idx="12"/>
          </p:nvPr>
        </p:nvSpPr>
        <p:spPr>
          <a:xfrm>
            <a:off x="8806814" y="4883888"/>
            <a:ext cx="265125" cy="158012"/>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tLang="ja"/>
              <a:t>5</a:t>
            </a:fld>
            <a:endParaRPr/>
          </a:p>
        </p:txBody>
      </p:sp>
      <p:cxnSp>
        <p:nvCxnSpPr>
          <p:cNvPr id="19" name="Google Shape;226;p7">
            <a:extLst>
              <a:ext uri="{FF2B5EF4-FFF2-40B4-BE49-F238E27FC236}">
                <a16:creationId xmlns:a16="http://schemas.microsoft.com/office/drawing/2014/main" id="{1C20DD38-2090-B3C5-1F0E-1AB4817B802B}"/>
              </a:ext>
            </a:extLst>
          </p:cNvPr>
          <p:cNvCxnSpPr>
            <a:cxnSpLocks/>
          </p:cNvCxnSpPr>
          <p:nvPr/>
        </p:nvCxnSpPr>
        <p:spPr>
          <a:xfrm>
            <a:off x="1291805" y="1015200"/>
            <a:ext cx="6622676" cy="0"/>
          </a:xfrm>
          <a:prstGeom prst="straightConnector1">
            <a:avLst/>
          </a:prstGeom>
          <a:noFill/>
          <a:ln w="57150" cap="flat" cmpd="sng">
            <a:solidFill>
              <a:schemeClr val="accent4">
                <a:alpha val="69803"/>
              </a:schemeClr>
            </a:solidFill>
            <a:prstDash val="solid"/>
            <a:round/>
            <a:headEnd type="none" w="sm" len="sm"/>
            <a:tailEnd type="none" w="sm" len="sm"/>
          </a:ln>
        </p:spPr>
      </p:cxnSp>
      <p:graphicFrame>
        <p:nvGraphicFramePr>
          <p:cNvPr id="17" name="グラフ 16">
            <a:extLst>
              <a:ext uri="{FF2B5EF4-FFF2-40B4-BE49-F238E27FC236}">
                <a16:creationId xmlns:a16="http://schemas.microsoft.com/office/drawing/2014/main" id="{CD4C2B36-2D2E-7051-6122-EF4D4BB237D1}"/>
              </a:ext>
            </a:extLst>
          </p:cNvPr>
          <p:cNvGraphicFramePr/>
          <p:nvPr>
            <p:extLst>
              <p:ext uri="{D42A27DB-BD31-4B8C-83A1-F6EECF244321}">
                <p14:modId xmlns:p14="http://schemas.microsoft.com/office/powerpoint/2010/main" val="3121426948"/>
              </p:ext>
            </p:extLst>
          </p:nvPr>
        </p:nvGraphicFramePr>
        <p:xfrm>
          <a:off x="-638917" y="2493035"/>
          <a:ext cx="3485631" cy="2866986"/>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グループ化 5">
            <a:extLst>
              <a:ext uri="{FF2B5EF4-FFF2-40B4-BE49-F238E27FC236}">
                <a16:creationId xmlns:a16="http://schemas.microsoft.com/office/drawing/2014/main" id="{842C411D-4ED6-765B-54DC-78B1B8E63B2B}"/>
              </a:ext>
            </a:extLst>
          </p:cNvPr>
          <p:cNvGrpSpPr/>
          <p:nvPr/>
        </p:nvGrpSpPr>
        <p:grpSpPr>
          <a:xfrm>
            <a:off x="429272" y="1649167"/>
            <a:ext cx="8576705" cy="3043603"/>
            <a:chOff x="429272" y="1649167"/>
            <a:chExt cx="8576705" cy="3043603"/>
          </a:xfrm>
        </p:grpSpPr>
        <p:grpSp>
          <p:nvGrpSpPr>
            <p:cNvPr id="4" name="グループ化 3">
              <a:extLst>
                <a:ext uri="{FF2B5EF4-FFF2-40B4-BE49-F238E27FC236}">
                  <a16:creationId xmlns:a16="http://schemas.microsoft.com/office/drawing/2014/main" id="{A62C2C8F-D082-2893-94B7-24C64187906D}"/>
                </a:ext>
              </a:extLst>
            </p:cNvPr>
            <p:cNvGrpSpPr/>
            <p:nvPr/>
          </p:nvGrpSpPr>
          <p:grpSpPr>
            <a:xfrm>
              <a:off x="429272" y="1649167"/>
              <a:ext cx="8576705" cy="2864090"/>
              <a:chOff x="429272" y="1649167"/>
              <a:chExt cx="8576705" cy="2864090"/>
            </a:xfrm>
          </p:grpSpPr>
          <p:sp>
            <p:nvSpPr>
              <p:cNvPr id="233" name="Google Shape;233;p20"/>
              <p:cNvSpPr txBox="1"/>
              <p:nvPr/>
            </p:nvSpPr>
            <p:spPr>
              <a:xfrm>
                <a:off x="4956129" y="1649167"/>
                <a:ext cx="4049848" cy="1440299"/>
              </a:xfrm>
              <a:prstGeom prst="rect">
                <a:avLst/>
              </a:prstGeom>
              <a:noFill/>
              <a:ln>
                <a:noFill/>
              </a:ln>
            </p:spPr>
            <p:txBody>
              <a:bodyPr spcFirstLastPara="1" wrap="square" lIns="0" tIns="905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 sz="1200" b="0" i="0" u="none" strike="noStrike" cap="none" dirty="0">
                    <a:solidFill>
                      <a:srgbClr val="000000"/>
                    </a:solidFill>
                    <a:latin typeface="游ゴシック" panose="020B0400000000000000" pitchFamily="50" charset="-128"/>
                    <a:ea typeface="游ゴシック" panose="020B0400000000000000" pitchFamily="50" charset="-128"/>
                    <a:sym typeface="Arial"/>
                  </a:rPr>
                  <a:t>「</a:t>
                </a:r>
                <a:r>
                  <a:rPr lang="ja-JP" altLang="en-US" sz="1200" b="0" i="0" u="sng" strike="noStrike" cap="none" dirty="0">
                    <a:solidFill>
                      <a:srgbClr val="000000"/>
                    </a:solidFill>
                    <a:latin typeface="游ゴシック" panose="020B0400000000000000" pitchFamily="50" charset="-128"/>
                    <a:ea typeface="游ゴシック" panose="020B0400000000000000" pitchFamily="50" charset="-128"/>
                    <a:sym typeface="Arial"/>
                  </a:rPr>
                  <a:t>とにかく</a:t>
                </a:r>
                <a:r>
                  <a:rPr lang="ja" sz="1200" b="0" i="0" u="sng" strike="noStrike" cap="none" dirty="0">
                    <a:solidFill>
                      <a:srgbClr val="000000"/>
                    </a:solidFill>
                    <a:latin typeface="游ゴシック" panose="020B0400000000000000" pitchFamily="50" charset="-128"/>
                    <a:ea typeface="游ゴシック" panose="020B0400000000000000" pitchFamily="50" charset="-128"/>
                    <a:sym typeface="Arial"/>
                  </a:rPr>
                  <a:t>ファン層の</a:t>
                </a:r>
                <a:r>
                  <a:rPr lang="ja-JP" altLang="en-US" sz="1200" b="0" i="0" u="sng" strike="noStrike" cap="none" dirty="0">
                    <a:solidFill>
                      <a:srgbClr val="000000"/>
                    </a:solidFill>
                    <a:latin typeface="游ゴシック" panose="020B0400000000000000" pitchFamily="50" charset="-128"/>
                    <a:ea typeface="游ゴシック" panose="020B0400000000000000" pitchFamily="50" charset="-128"/>
                    <a:sym typeface="Arial"/>
                  </a:rPr>
                  <a:t>“</a:t>
                </a:r>
                <a:r>
                  <a:rPr lang="ja" sz="1200" b="0" i="0" u="sng" strike="noStrike" cap="none" dirty="0">
                    <a:solidFill>
                      <a:srgbClr val="000000"/>
                    </a:solidFill>
                    <a:latin typeface="游ゴシック" panose="020B0400000000000000" pitchFamily="50" charset="-128"/>
                    <a:ea typeface="游ゴシック" panose="020B0400000000000000" pitchFamily="50" charset="-128"/>
                    <a:sym typeface="Arial"/>
                  </a:rPr>
                  <a:t>エンゲージメントが高い</a:t>
                </a:r>
                <a:r>
                  <a:rPr lang="ja-JP" altLang="en-US" sz="1200" u="sng" dirty="0">
                    <a:latin typeface="游ゴシック" panose="020B0400000000000000" pitchFamily="50" charset="-128"/>
                    <a:ea typeface="游ゴシック" panose="020B0400000000000000" pitchFamily="50" charset="-128"/>
                  </a:rPr>
                  <a:t>！</a:t>
                </a:r>
                <a:r>
                  <a:rPr lang="ja" sz="1200" b="0" i="0" u="sng" strike="noStrike" cap="none" dirty="0">
                    <a:solidFill>
                      <a:srgbClr val="000000"/>
                    </a:solidFill>
                    <a:latin typeface="游ゴシック" panose="020B0400000000000000" pitchFamily="50" charset="-128"/>
                    <a:ea typeface="游ゴシック" panose="020B0400000000000000" pitchFamily="50" charset="-128"/>
                    <a:sym typeface="Arial"/>
                  </a:rPr>
                  <a:t>」</a:t>
                </a:r>
                <a:endParaRPr sz="1200" b="0" i="0" u="sng"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900"/>
                  <a:buFont typeface="Arial"/>
                  <a:buNone/>
                </a:pPr>
                <a:r>
                  <a:rPr lang="ja-JP" altLang="en-US" sz="900" b="0" i="0" u="none" strike="noStrike" cap="none" dirty="0">
                    <a:solidFill>
                      <a:srgbClr val="000000"/>
                    </a:solidFill>
                    <a:latin typeface="游ゴシック" panose="020B0400000000000000" pitchFamily="50" charset="-128"/>
                    <a:ea typeface="游ゴシック" panose="020B0400000000000000" pitchFamily="50" charset="-128"/>
                    <a:sym typeface="Arial"/>
                  </a:rPr>
                  <a:t>　</a:t>
                </a: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sym typeface="Arial"/>
                  </a:rPr>
                  <a:t>毎年実施している読者アンケート</a:t>
                </a:r>
                <a:r>
                  <a:rPr lang="ja-JP" altLang="en-US" sz="1200" dirty="0">
                    <a:latin typeface="游ゴシック" panose="020B0400000000000000" pitchFamily="50" charset="-128"/>
                    <a:ea typeface="游ゴシック" panose="020B0400000000000000" pitchFamily="50" charset="-128"/>
                  </a:rPr>
                  <a:t>では、</a:t>
                </a:r>
                <a:endParaRPr lang="en-US" altLang="ja-JP" sz="12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900"/>
                  <a:buFont typeface="Arial"/>
                  <a:buNone/>
                </a:pPr>
                <a:r>
                  <a:rPr lang="ja-JP" altLang="en-US" sz="1200" b="1" i="0" u="none" strike="noStrike" cap="none" dirty="0">
                    <a:solidFill>
                      <a:srgbClr val="000000"/>
                    </a:solidFill>
                    <a:latin typeface="游ゴシック" panose="020B0400000000000000" pitchFamily="50" charset="-128"/>
                    <a:ea typeface="游ゴシック" panose="020B0400000000000000" pitchFamily="50" charset="-128"/>
                    <a:sym typeface="Arial"/>
                  </a:rPr>
                  <a:t>　平均回答時間がなんと</a:t>
                </a:r>
                <a:r>
                  <a:rPr lang="en-US" altLang="ja-JP" sz="1200" b="1" i="0" u="none" strike="noStrike" cap="none" dirty="0">
                    <a:solidFill>
                      <a:srgbClr val="000000"/>
                    </a:solidFill>
                    <a:latin typeface="游ゴシック" panose="020B0400000000000000" pitchFamily="50" charset="-128"/>
                    <a:ea typeface="游ゴシック" panose="020B0400000000000000" pitchFamily="50" charset="-128"/>
                    <a:sym typeface="Arial"/>
                  </a:rPr>
                  <a:t>1</a:t>
                </a:r>
                <a:r>
                  <a:rPr lang="ja-JP" altLang="en-US" sz="1200" b="1" i="0" u="none" strike="noStrike" cap="none" dirty="0">
                    <a:solidFill>
                      <a:srgbClr val="000000"/>
                    </a:solidFill>
                    <a:latin typeface="游ゴシック" panose="020B0400000000000000" pitchFamily="50" charset="-128"/>
                    <a:ea typeface="游ゴシック" panose="020B0400000000000000" pitchFamily="50" charset="-128"/>
                    <a:sym typeface="Arial"/>
                  </a:rPr>
                  <a:t>時間以上</a:t>
                </a:r>
                <a:r>
                  <a:rPr lang="ja-JP" altLang="en-US" sz="1200" b="1" dirty="0">
                    <a:latin typeface="游ゴシック" panose="020B0400000000000000" pitchFamily="50" charset="-128"/>
                    <a:ea typeface="游ゴシック" panose="020B0400000000000000" pitchFamily="50" charset="-128"/>
                  </a:rPr>
                  <a:t>。</a:t>
                </a:r>
                <a:endParaRPr lang="en-US" altLang="ja-JP" sz="1200" b="1" dirty="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Clr>
                    <a:srgbClr val="000000"/>
                  </a:buClr>
                  <a:buSzPts val="900"/>
                  <a:buFont typeface="Arial"/>
                  <a:buNone/>
                </a:pPr>
                <a:endParaRPr lang="en-US" altLang="ja-JP" sz="1200" b="1"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900"/>
                  <a:buFont typeface="Arial"/>
                  <a:buNone/>
                </a:pPr>
                <a:r>
                  <a:rPr lang="ja-JP" altLang="en-US" sz="1200" b="1"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100</a:t>
                </a:r>
                <a:r>
                  <a:rPr lang="ja-JP" altLang="en-US" sz="1200" dirty="0">
                    <a:latin typeface="游ゴシック" panose="020B0400000000000000" pitchFamily="50" charset="-128"/>
                    <a:ea typeface="游ゴシック" panose="020B0400000000000000" pitchFamily="50" charset="-128"/>
                  </a:rPr>
                  <a:t>問近い質問数にもかかわらず、記述式にも</a:t>
                </a: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sym typeface="Arial"/>
                  </a:rPr>
                  <a:t>熱心に</a:t>
                </a:r>
                <a:endParaRPr lang="en-US" altLang="ja-JP" sz="12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900"/>
                  <a:buFont typeface="Arial"/>
                  <a:buNone/>
                </a:pPr>
                <a:r>
                  <a:rPr lang="ja-JP" altLang="en-US" sz="1200" dirty="0">
                    <a:latin typeface="游ゴシック" panose="020B0400000000000000" pitchFamily="50" charset="-128"/>
                    <a:ea typeface="游ゴシック" panose="020B0400000000000000" pitchFamily="50" charset="-128"/>
                  </a:rPr>
                  <a:t>　</a:t>
                </a: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sym typeface="Arial"/>
                  </a:rPr>
                  <a:t>回答してくださる読者が多数。</a:t>
                </a:r>
                <a:r>
                  <a:rPr lang="ja-JP" altLang="en-US" sz="1200" dirty="0">
                    <a:latin typeface="游ゴシック" panose="020B0400000000000000" pitchFamily="50" charset="-128"/>
                    <a:ea typeface="游ゴシック" panose="020B0400000000000000" pitchFamily="50" charset="-128"/>
                  </a:rPr>
                  <a:t>　</a:t>
                </a:r>
                <a:endParaRPr lang="en-US" altLang="ja-JP" sz="1200" dirty="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Clr>
                    <a:srgbClr val="000000"/>
                  </a:buClr>
                  <a:buSzPts val="900"/>
                  <a:buFont typeface="Arial"/>
                  <a:buNone/>
                </a:pPr>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※n=340</a:t>
                </a:r>
                <a:r>
                  <a:rPr lang="ja-JP" altLang="en-US" sz="1200" dirty="0">
                    <a:latin typeface="游ゴシック" panose="020B0400000000000000" pitchFamily="50" charset="-128"/>
                    <a:ea typeface="游ゴシック" panose="020B0400000000000000" pitchFamily="50" charset="-128"/>
                  </a:rPr>
                  <a:t>名程度</a:t>
                </a:r>
                <a:endParaRPr sz="12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p:txBody>
          </p:sp>
          <p:grpSp>
            <p:nvGrpSpPr>
              <p:cNvPr id="2" name="グループ化 1">
                <a:extLst>
                  <a:ext uri="{FF2B5EF4-FFF2-40B4-BE49-F238E27FC236}">
                    <a16:creationId xmlns:a16="http://schemas.microsoft.com/office/drawing/2014/main" id="{090E8864-EECB-8A1D-13A5-FBD4FC41939F}"/>
                  </a:ext>
                </a:extLst>
              </p:cNvPr>
              <p:cNvGrpSpPr/>
              <p:nvPr/>
            </p:nvGrpSpPr>
            <p:grpSpPr>
              <a:xfrm>
                <a:off x="429272" y="1694227"/>
                <a:ext cx="3504373" cy="829596"/>
                <a:chOff x="5147922" y="2478969"/>
                <a:chExt cx="3504373" cy="829596"/>
              </a:xfrm>
            </p:grpSpPr>
            <p:sp>
              <p:nvSpPr>
                <p:cNvPr id="231" name="Google Shape;231;p20"/>
                <p:cNvSpPr txBox="1"/>
                <p:nvPr/>
              </p:nvSpPr>
              <p:spPr>
                <a:xfrm>
                  <a:off x="5147922" y="2478969"/>
                  <a:ext cx="3205800" cy="193804"/>
                </a:xfrm>
                <a:prstGeom prst="rect">
                  <a:avLst/>
                </a:prstGeom>
                <a:noFill/>
                <a:ln>
                  <a:noFill/>
                </a:ln>
              </p:spPr>
              <p:txBody>
                <a:bodyPr spcFirstLastPara="1" wrap="square" lIns="0" tIns="9050" rIns="0" bIns="0" anchor="t" anchorCtr="0">
                  <a:spAutoFit/>
                </a:bodyPr>
                <a:lstStyle/>
                <a:p>
                  <a:pPr marL="25399" marR="0" lvl="0" indent="0" algn="ctr" rtl="0">
                    <a:lnSpc>
                      <a:spcPct val="100000"/>
                    </a:lnSpc>
                    <a:spcBef>
                      <a:spcPts val="0"/>
                    </a:spcBef>
                    <a:spcAft>
                      <a:spcPts val="0"/>
                    </a:spcAft>
                    <a:buClr>
                      <a:srgbClr val="000000"/>
                    </a:buClr>
                    <a:buSzPts val="800"/>
                    <a:buFont typeface="Arial"/>
                    <a:buNone/>
                  </a:pPr>
                  <a:r>
                    <a:rPr lang="en-US" altLang="ja-JP" sz="1200" b="0" i="0" u="sng" strike="noStrike" cap="none" dirty="0">
                      <a:solidFill>
                        <a:srgbClr val="000000"/>
                      </a:solidFill>
                      <a:latin typeface="游ゴシック" panose="020B0400000000000000" pitchFamily="50" charset="-128"/>
                      <a:ea typeface="游ゴシック" panose="020B0400000000000000" pitchFamily="50" charset="-128"/>
                      <a:sym typeface="Arial"/>
                    </a:rPr>
                    <a:t>『</a:t>
                  </a:r>
                  <a:r>
                    <a:rPr lang="ja-JP" altLang="en-US" sz="1200" b="0" i="0" u="sng" strike="noStrike" cap="none" dirty="0">
                      <a:solidFill>
                        <a:srgbClr val="000000"/>
                      </a:solidFill>
                      <a:latin typeface="游ゴシック" panose="020B0400000000000000" pitchFamily="50" charset="-128"/>
                      <a:ea typeface="游ゴシック" panose="020B0400000000000000" pitchFamily="50" charset="-128"/>
                      <a:sym typeface="Arial"/>
                    </a:rPr>
                    <a:t>暮らしとおしゃれの編集室</a:t>
                  </a:r>
                  <a:r>
                    <a:rPr lang="en-US" altLang="ja-JP" sz="1200" b="0" i="0" u="sng" strike="noStrike" cap="none" dirty="0">
                      <a:solidFill>
                        <a:srgbClr val="000000"/>
                      </a:solidFill>
                      <a:latin typeface="游ゴシック" panose="020B0400000000000000" pitchFamily="50" charset="-128"/>
                      <a:ea typeface="游ゴシック" panose="020B0400000000000000" pitchFamily="50" charset="-128"/>
                      <a:sym typeface="Arial"/>
                    </a:rPr>
                    <a:t>』</a:t>
                  </a:r>
                  <a:r>
                    <a:rPr lang="ja-JP" altLang="en-US" sz="1200" b="0" i="0" u="sng" strike="noStrike" cap="none" dirty="0">
                      <a:solidFill>
                        <a:srgbClr val="000000"/>
                      </a:solidFill>
                      <a:latin typeface="游ゴシック" panose="020B0400000000000000" pitchFamily="50" charset="-128"/>
                      <a:ea typeface="游ゴシック" panose="020B0400000000000000" pitchFamily="50" charset="-128"/>
                      <a:sym typeface="Arial"/>
                    </a:rPr>
                    <a:t>を見る頻度</a:t>
                  </a:r>
                  <a:endParaRPr lang="en-US" altLang="ja-JP" sz="1200" b="0" i="0" u="sng" strike="noStrike" cap="none" dirty="0">
                    <a:solidFill>
                      <a:srgbClr val="000000"/>
                    </a:solidFill>
                    <a:latin typeface="游ゴシック" panose="020B0400000000000000" pitchFamily="50" charset="-128"/>
                    <a:ea typeface="游ゴシック" panose="020B0400000000000000" pitchFamily="50" charset="-128"/>
                    <a:sym typeface="Arial"/>
                  </a:endParaRPr>
                </a:p>
              </p:txBody>
            </p:sp>
            <p:sp>
              <p:nvSpPr>
                <p:cNvPr id="5" name="テキスト ボックス 4">
                  <a:extLst>
                    <a:ext uri="{FF2B5EF4-FFF2-40B4-BE49-F238E27FC236}">
                      <a16:creationId xmlns:a16="http://schemas.microsoft.com/office/drawing/2014/main" id="{121AA59C-3410-F182-57E3-A45220985515}"/>
                    </a:ext>
                  </a:extLst>
                </p:cNvPr>
                <p:cNvSpPr txBox="1"/>
                <p:nvPr/>
              </p:nvSpPr>
              <p:spPr>
                <a:xfrm>
                  <a:off x="5499239" y="2846900"/>
                  <a:ext cx="3153056" cy="461665"/>
                </a:xfrm>
                <a:prstGeom prst="rect">
                  <a:avLst/>
                </a:prstGeom>
                <a:noFill/>
              </p:spPr>
              <p:txBody>
                <a:bodyPr wrap="square">
                  <a:spAutoFit/>
                </a:bodyPr>
                <a:lstStyle/>
                <a:p>
                  <a:pPr marL="25399">
                    <a:buSzPts val="800"/>
                  </a:pPr>
                  <a:r>
                    <a:rPr lang="ja-JP" altLang="en-US" sz="1200" dirty="0">
                      <a:latin typeface="游ゴシック" panose="020B0400000000000000" pitchFamily="50" charset="-128"/>
                      <a:ea typeface="游ゴシック" panose="020B0400000000000000" pitchFamily="50" charset="-128"/>
                    </a:rPr>
                    <a:t>・</a:t>
                  </a: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sym typeface="Arial"/>
                    </a:rPr>
                    <a:t>週に</a:t>
                  </a:r>
                  <a:r>
                    <a:rPr lang="en-US" altLang="ja-JP" sz="1200" b="0" i="0" u="none" strike="noStrike" cap="none" dirty="0">
                      <a:solidFill>
                        <a:srgbClr val="000000"/>
                      </a:solidFill>
                      <a:latin typeface="游ゴシック" panose="020B0400000000000000" pitchFamily="50" charset="-128"/>
                      <a:ea typeface="游ゴシック" panose="020B0400000000000000" pitchFamily="50" charset="-128"/>
                      <a:sym typeface="Arial"/>
                    </a:rPr>
                    <a:t>1</a:t>
                  </a: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sym typeface="Arial"/>
                    </a:rPr>
                    <a:t>回以上訪れている方：</a:t>
                  </a:r>
                  <a:r>
                    <a:rPr lang="en-US" altLang="ja-JP" sz="1200" b="1" cap="none" dirty="0">
                      <a:solidFill>
                        <a:srgbClr val="FF0000"/>
                      </a:solidFill>
                      <a:latin typeface="游ゴシック" panose="020B0400000000000000" pitchFamily="50" charset="-128"/>
                      <a:ea typeface="游ゴシック" panose="020B0400000000000000" pitchFamily="50" charset="-128"/>
                      <a:sym typeface="Arial"/>
                    </a:rPr>
                    <a:t>8</a:t>
                  </a:r>
                  <a:r>
                    <a:rPr lang="en-US" altLang="ja-JP" sz="1200" b="1" i="0" u="none" strike="noStrike" dirty="0">
                      <a:solidFill>
                        <a:srgbClr val="FF0000"/>
                      </a:solidFill>
                      <a:effectLst/>
                      <a:latin typeface="游ゴシック" panose="020B0400000000000000" pitchFamily="50" charset="-128"/>
                      <a:ea typeface="游ゴシック" panose="020B0400000000000000" pitchFamily="50" charset="-128"/>
                    </a:rPr>
                    <a:t>2%</a:t>
                  </a:r>
                  <a:r>
                    <a:rPr lang="ja-JP" altLang="en-US" sz="1200" dirty="0">
                      <a:latin typeface="游ゴシック" panose="020B0400000000000000" pitchFamily="50" charset="-128"/>
                      <a:ea typeface="游ゴシック" panose="020B0400000000000000" pitchFamily="50" charset="-128"/>
                    </a:rPr>
                    <a:t> </a:t>
                  </a:r>
                  <a:endParaRPr lang="en-US" altLang="ja-JP" sz="1200" dirty="0">
                    <a:solidFill>
                      <a:srgbClr val="FF0000"/>
                    </a:solidFill>
                    <a:latin typeface="游ゴシック" panose="020B0400000000000000" pitchFamily="50" charset="-128"/>
                    <a:ea typeface="游ゴシック" panose="020B0400000000000000" pitchFamily="50" charset="-128"/>
                  </a:endParaRPr>
                </a:p>
                <a:p>
                  <a:pPr marL="25399">
                    <a:buSzPts val="800"/>
                  </a:pPr>
                  <a:r>
                    <a:rPr lang="ja-JP" altLang="en-US" sz="1200" dirty="0">
                      <a:solidFill>
                        <a:schemeClr val="tx1"/>
                      </a:solidFill>
                      <a:latin typeface="游ゴシック" panose="020B0400000000000000" pitchFamily="50" charset="-128"/>
                      <a:ea typeface="游ゴシック" panose="020B0400000000000000" pitchFamily="50" charset="-128"/>
                    </a:rPr>
                    <a:t>・</a:t>
                  </a:r>
                  <a:r>
                    <a:rPr lang="ja-JP" altLang="en-US" sz="1200" b="0" i="0" u="none" strike="noStrike" cap="none" dirty="0">
                      <a:solidFill>
                        <a:srgbClr val="000000"/>
                      </a:solidFill>
                      <a:latin typeface="游ゴシック" panose="020B0400000000000000" pitchFamily="50" charset="-128"/>
                      <a:ea typeface="游ゴシック" panose="020B0400000000000000" pitchFamily="50" charset="-128"/>
                      <a:sym typeface="Arial"/>
                    </a:rPr>
                    <a:t>ほぼ毎日訪れている方      ：</a:t>
                  </a:r>
                  <a:r>
                    <a:rPr lang="en-US" altLang="ja-JP" sz="1200" b="1" i="0" u="none" strike="noStrike" cap="none" dirty="0">
                      <a:solidFill>
                        <a:srgbClr val="000000"/>
                      </a:solidFill>
                      <a:latin typeface="游ゴシック" panose="020B0400000000000000" pitchFamily="50" charset="-128"/>
                      <a:ea typeface="游ゴシック" panose="020B0400000000000000" pitchFamily="50" charset="-128"/>
                      <a:sym typeface="Arial"/>
                    </a:rPr>
                    <a:t>34</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sym typeface="Arial"/>
                    </a:rPr>
                    <a:t>%</a:t>
                  </a:r>
                </a:p>
              </p:txBody>
            </p:sp>
          </p:grpSp>
          <p:sp>
            <p:nvSpPr>
              <p:cNvPr id="3" name="吹き出し: 角を丸めた四角形 2">
                <a:extLst>
                  <a:ext uri="{FF2B5EF4-FFF2-40B4-BE49-F238E27FC236}">
                    <a16:creationId xmlns:a16="http://schemas.microsoft.com/office/drawing/2014/main" id="{6843C4A5-A52A-F63E-C30C-AB4F9A375A39}"/>
                  </a:ext>
                </a:extLst>
              </p:cNvPr>
              <p:cNvSpPr/>
              <p:nvPr/>
            </p:nvSpPr>
            <p:spPr>
              <a:xfrm>
                <a:off x="3186950" y="3323194"/>
                <a:ext cx="1694328" cy="1190063"/>
              </a:xfrm>
              <a:prstGeom prst="wedgeRoundRectCallout">
                <a:avLst>
                  <a:gd name="adj1" fmla="val -61834"/>
                  <a:gd name="adj2" fmla="val 3701"/>
                  <a:gd name="adj3" fmla="val 16667"/>
                </a:avLst>
              </a:prstGeom>
              <a:solidFill>
                <a:schemeClr val="bg1"/>
              </a:solidFill>
              <a:ln>
                <a:solidFill>
                  <a:srgbClr val="FF8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・おしゃれさんたちの</a:t>
                </a:r>
                <a:endParaRPr kumimoji="1" lang="en-US" altLang="ja-JP" sz="1100" dirty="0">
                  <a:solidFill>
                    <a:schemeClr val="tx1"/>
                  </a:solidFill>
                </a:endParaRPr>
              </a:p>
              <a:p>
                <a:r>
                  <a:rPr kumimoji="1" lang="ja-JP" altLang="en-US" sz="1100" dirty="0">
                    <a:solidFill>
                      <a:schemeClr val="tx1"/>
                    </a:solidFill>
                  </a:rPr>
                  <a:t>　生き方に憧れる！</a:t>
                </a:r>
                <a:endParaRPr kumimoji="1" lang="en-US" altLang="ja-JP" sz="1100" dirty="0">
                  <a:solidFill>
                    <a:schemeClr val="tx1"/>
                  </a:solidFill>
                </a:endParaRPr>
              </a:p>
              <a:p>
                <a:endParaRPr kumimoji="1" lang="en-US" altLang="ja-JP" sz="1100" dirty="0">
                  <a:solidFill>
                    <a:schemeClr val="tx1"/>
                  </a:solidFill>
                </a:endParaRPr>
              </a:p>
              <a:p>
                <a:r>
                  <a:rPr kumimoji="1" lang="ja-JP" altLang="en-US" sz="1100" dirty="0">
                    <a:solidFill>
                      <a:schemeClr val="tx1"/>
                    </a:solidFill>
                  </a:rPr>
                  <a:t>・写真がとにかく素敵！</a:t>
                </a:r>
                <a:endParaRPr kumimoji="1" lang="en-US" altLang="ja-JP" sz="1100" dirty="0">
                  <a:solidFill>
                    <a:schemeClr val="tx1"/>
                  </a:solidFill>
                </a:endParaRPr>
              </a:p>
              <a:p>
                <a:endParaRPr kumimoji="1" lang="en-US" altLang="ja-JP" sz="1100" dirty="0">
                  <a:solidFill>
                    <a:schemeClr val="tx1"/>
                  </a:solidFill>
                </a:endParaRPr>
              </a:p>
              <a:p>
                <a:r>
                  <a:rPr kumimoji="1" lang="ja-JP" altLang="en-US" sz="1100" dirty="0">
                    <a:solidFill>
                      <a:schemeClr val="tx1"/>
                    </a:solidFill>
                  </a:rPr>
                  <a:t>・ヒントが詰まってる！</a:t>
                </a:r>
              </a:p>
            </p:txBody>
          </p:sp>
        </p:grpSp>
        <p:pic>
          <p:nvPicPr>
            <p:cNvPr id="18" name="Picture 281">
              <a:extLst>
                <a:ext uri="{FF2B5EF4-FFF2-40B4-BE49-F238E27FC236}">
                  <a16:creationId xmlns:a16="http://schemas.microsoft.com/office/drawing/2014/main" id="{98AEAD2A-B173-B6D5-2049-5CEE71E2ADB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9958" y="3029849"/>
              <a:ext cx="1661531" cy="16629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9800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7B23B1A-90DC-ABF5-5FE1-D280A234A377}"/>
              </a:ext>
            </a:extLst>
          </p:cNvPr>
          <p:cNvSpPr>
            <a:spLocks noGrp="1"/>
          </p:cNvSpPr>
          <p:nvPr>
            <p:ph type="sldNum" idx="12"/>
          </p:nvPr>
        </p:nvSpPr>
        <p:spPr>
          <a:xfrm>
            <a:off x="7014540" y="4861399"/>
            <a:ext cx="2057400" cy="274637"/>
          </a:xfrm>
        </p:spPr>
        <p:txBody>
          <a:bodyPr/>
          <a:lstStyle/>
          <a:p>
            <a:fld id="{00000000-1234-1234-1234-123412341234}" type="slidenum">
              <a:rPr lang="en-US" altLang="ja" smtClean="0"/>
              <a:pPr/>
              <a:t>6</a:t>
            </a:fld>
            <a:endParaRPr lang="ja" altLang="en-US" dirty="0"/>
          </a:p>
        </p:txBody>
      </p:sp>
      <p:grpSp>
        <p:nvGrpSpPr>
          <p:cNvPr id="9" name="グループ化 8">
            <a:extLst>
              <a:ext uri="{FF2B5EF4-FFF2-40B4-BE49-F238E27FC236}">
                <a16:creationId xmlns:a16="http://schemas.microsoft.com/office/drawing/2014/main" id="{E349EE40-9F75-EE21-E191-85F9F47CB6AD}"/>
              </a:ext>
            </a:extLst>
          </p:cNvPr>
          <p:cNvGrpSpPr/>
          <p:nvPr/>
        </p:nvGrpSpPr>
        <p:grpSpPr>
          <a:xfrm>
            <a:off x="177209" y="206092"/>
            <a:ext cx="8895907" cy="999344"/>
            <a:chOff x="177209" y="206092"/>
            <a:chExt cx="8895907" cy="999344"/>
          </a:xfrm>
        </p:grpSpPr>
        <p:grpSp>
          <p:nvGrpSpPr>
            <p:cNvPr id="3" name="グループ化 2">
              <a:extLst>
                <a:ext uri="{FF2B5EF4-FFF2-40B4-BE49-F238E27FC236}">
                  <a16:creationId xmlns:a16="http://schemas.microsoft.com/office/drawing/2014/main" id="{06DE9CFC-AEA8-E0A9-FBD4-9942DB6E2B03}"/>
                </a:ext>
              </a:extLst>
            </p:cNvPr>
            <p:cNvGrpSpPr/>
            <p:nvPr/>
          </p:nvGrpSpPr>
          <p:grpSpPr>
            <a:xfrm>
              <a:off x="177209" y="456675"/>
              <a:ext cx="8895907" cy="748761"/>
              <a:chOff x="682215" y="330687"/>
              <a:chExt cx="7779567" cy="748761"/>
            </a:xfrm>
          </p:grpSpPr>
          <p:sp>
            <p:nvSpPr>
              <p:cNvPr id="72" name="Google Shape;222;p20">
                <a:extLst>
                  <a:ext uri="{FF2B5EF4-FFF2-40B4-BE49-F238E27FC236}">
                    <a16:creationId xmlns:a16="http://schemas.microsoft.com/office/drawing/2014/main" id="{5DE41CAA-697D-0DB9-F2C9-836D900B6842}"/>
                  </a:ext>
                </a:extLst>
              </p:cNvPr>
              <p:cNvSpPr txBox="1">
                <a:spLocks/>
              </p:cNvSpPr>
              <p:nvPr/>
            </p:nvSpPr>
            <p:spPr>
              <a:xfrm>
                <a:off x="682215" y="330687"/>
                <a:ext cx="7779567" cy="748761"/>
              </a:xfrm>
              <a:prstGeom prst="rect">
                <a:avLst/>
              </a:prstGeom>
              <a:noFill/>
              <a:ln>
                <a:noFill/>
              </a:ln>
            </p:spPr>
            <p:txBody>
              <a:bodyPr spcFirstLastPara="1" wrap="square" lIns="0" tIns="100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S Gothic"/>
                    <a:ea typeface="MS Gothic"/>
                    <a:cs typeface="MS Gothic"/>
                    <a:sym typeface="MS Gothi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12700" algn="ctr"/>
                <a:r>
                  <a:rPr lang="ja-JP" altLang="en-US" sz="2400" b="1" i="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年齢を重ねても心地よい暮らしを送る</a:t>
                </a:r>
              </a:p>
              <a:p>
                <a:pPr marL="12700" algn="ctr"/>
                <a:r>
                  <a:rPr lang="ja-JP" altLang="en-US" sz="2400" i="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記事も人気！</a:t>
                </a:r>
              </a:p>
            </p:txBody>
          </p:sp>
          <p:cxnSp>
            <p:nvCxnSpPr>
              <p:cNvPr id="33" name="Google Shape;226;p7">
                <a:extLst>
                  <a:ext uri="{FF2B5EF4-FFF2-40B4-BE49-F238E27FC236}">
                    <a16:creationId xmlns:a16="http://schemas.microsoft.com/office/drawing/2014/main" id="{A17BED9F-C0EA-FF04-EF5C-F59EB2AE13D5}"/>
                  </a:ext>
                </a:extLst>
              </p:cNvPr>
              <p:cNvCxnSpPr>
                <a:cxnSpLocks/>
              </p:cNvCxnSpPr>
              <p:nvPr/>
            </p:nvCxnSpPr>
            <p:spPr>
              <a:xfrm>
                <a:off x="2250025" y="694439"/>
                <a:ext cx="4633282" cy="0"/>
              </a:xfrm>
              <a:prstGeom prst="straightConnector1">
                <a:avLst/>
              </a:prstGeom>
              <a:noFill/>
              <a:ln w="57150" cap="flat" cmpd="sng">
                <a:solidFill>
                  <a:schemeClr val="accent4">
                    <a:alpha val="69803"/>
                  </a:schemeClr>
                </a:solidFill>
                <a:prstDash val="solid"/>
                <a:round/>
                <a:headEnd type="none" w="sm" len="sm"/>
                <a:tailEnd type="none" w="sm" len="sm"/>
              </a:ln>
            </p:spPr>
          </p:cxnSp>
        </p:grpSp>
        <p:sp>
          <p:nvSpPr>
            <p:cNvPr id="73" name="Google Shape;221;p20">
              <a:extLst>
                <a:ext uri="{FF2B5EF4-FFF2-40B4-BE49-F238E27FC236}">
                  <a16:creationId xmlns:a16="http://schemas.microsoft.com/office/drawing/2014/main" id="{1E117D98-58D1-6A86-3C3A-34BB9238AB5B}"/>
                </a:ext>
              </a:extLst>
            </p:cNvPr>
            <p:cNvSpPr txBox="1"/>
            <p:nvPr/>
          </p:nvSpPr>
          <p:spPr>
            <a:xfrm>
              <a:off x="2603089" y="206092"/>
              <a:ext cx="3937821" cy="194284"/>
            </a:xfrm>
            <a:prstGeom prst="rect">
              <a:avLst/>
            </a:prstGeom>
            <a:noFill/>
            <a:ln>
              <a:noFill/>
            </a:ln>
          </p:spPr>
          <p:txBody>
            <a:bodyPr spcFirstLastPara="1" wrap="square" lIns="0" tIns="9525" rIns="0" bIns="0" anchor="t" anchorCtr="0">
              <a:spAutoFit/>
            </a:bodyPr>
            <a:lstStyle/>
            <a:p>
              <a:pPr marL="12700" algn="ctr">
                <a:buSzPts val="1200"/>
              </a:pPr>
              <a:r>
                <a:rPr lang="ja-JP" altLang="en-US" sz="1200" b="1" u="sng" dirty="0">
                  <a:latin typeface="游ゴシック" panose="020B0400000000000000" pitchFamily="50" charset="-128"/>
                  <a:ea typeface="游ゴシック" panose="020B0400000000000000" pitchFamily="50" charset="-128"/>
                </a:rPr>
                <a:t>多くの読者の共感や、憧れを集めています</a:t>
              </a:r>
              <a:endParaRPr lang="en-US" altLang="ja-JP" sz="1200" b="1" u="sng" dirty="0">
                <a:latin typeface="游ゴシック" panose="020B0400000000000000" pitchFamily="50" charset="-128"/>
                <a:ea typeface="游ゴシック" panose="020B0400000000000000" pitchFamily="50" charset="-128"/>
              </a:endParaRPr>
            </a:p>
          </p:txBody>
        </p:sp>
      </p:grpSp>
      <p:grpSp>
        <p:nvGrpSpPr>
          <p:cNvPr id="4" name="グループ化 3">
            <a:extLst>
              <a:ext uri="{FF2B5EF4-FFF2-40B4-BE49-F238E27FC236}">
                <a16:creationId xmlns:a16="http://schemas.microsoft.com/office/drawing/2014/main" id="{9091564C-BC72-223C-A5C6-91DD5BA36372}"/>
              </a:ext>
            </a:extLst>
          </p:cNvPr>
          <p:cNvGrpSpPr/>
          <p:nvPr/>
        </p:nvGrpSpPr>
        <p:grpSpPr>
          <a:xfrm>
            <a:off x="241761" y="1297174"/>
            <a:ext cx="8740911" cy="3662968"/>
            <a:chOff x="241761" y="1401542"/>
            <a:chExt cx="8740911" cy="3594040"/>
          </a:xfrm>
        </p:grpSpPr>
        <p:grpSp>
          <p:nvGrpSpPr>
            <p:cNvPr id="5" name="グループ化 4">
              <a:extLst>
                <a:ext uri="{FF2B5EF4-FFF2-40B4-BE49-F238E27FC236}">
                  <a16:creationId xmlns:a16="http://schemas.microsoft.com/office/drawing/2014/main" id="{3DDF47C2-CD1F-00CD-155C-F5DC9BF86881}"/>
                </a:ext>
              </a:extLst>
            </p:cNvPr>
            <p:cNvGrpSpPr/>
            <p:nvPr/>
          </p:nvGrpSpPr>
          <p:grpSpPr>
            <a:xfrm>
              <a:off x="241761" y="1401542"/>
              <a:ext cx="4255621" cy="3594040"/>
              <a:chOff x="241761" y="1307406"/>
              <a:chExt cx="4255621" cy="3594040"/>
            </a:xfrm>
          </p:grpSpPr>
          <p:sp>
            <p:nvSpPr>
              <p:cNvPr id="44" name="テキスト ボックス 43">
                <a:extLst>
                  <a:ext uri="{FF2B5EF4-FFF2-40B4-BE49-F238E27FC236}">
                    <a16:creationId xmlns:a16="http://schemas.microsoft.com/office/drawing/2014/main" id="{80CCE815-E9DB-E789-DB30-D2C438905027}"/>
                  </a:ext>
                </a:extLst>
              </p:cNvPr>
              <p:cNvSpPr txBox="1"/>
              <p:nvPr/>
            </p:nvSpPr>
            <p:spPr>
              <a:xfrm>
                <a:off x="849562" y="4404408"/>
                <a:ext cx="3264627" cy="400110"/>
              </a:xfrm>
              <a:prstGeom prst="rect">
                <a:avLst/>
              </a:prstGeom>
              <a:noFill/>
            </p:spPr>
            <p:txBody>
              <a:bodyPr wrap="square">
                <a:spAutoFit/>
              </a:bodyPr>
              <a:lstStyle/>
              <a:p>
                <a:r>
                  <a:rPr lang="en-US" altLang="ja-JP" sz="1000" b="1" i="0" dirty="0">
                    <a:solidFill>
                      <a:schemeClr val="tx1"/>
                    </a:solidFill>
                    <a:effectLst/>
                    <a:latin typeface="游ゴシック" panose="020B0400000000000000" pitchFamily="50" charset="-128"/>
                    <a:ea typeface="游ゴシック" panose="020B0400000000000000" pitchFamily="50" charset="-128"/>
                  </a:rPr>
                  <a:t>【60</a:t>
                </a:r>
                <a:r>
                  <a:rPr lang="ja-JP" altLang="en-US" sz="1000" b="1" i="0" dirty="0">
                    <a:solidFill>
                      <a:schemeClr val="tx1"/>
                    </a:solidFill>
                    <a:effectLst/>
                    <a:latin typeface="游ゴシック" panose="020B0400000000000000" pitchFamily="50" charset="-128"/>
                    <a:ea typeface="游ゴシック" panose="020B0400000000000000" pitchFamily="50" charset="-128"/>
                  </a:rPr>
                  <a:t>代の大人暮らし</a:t>
                </a:r>
                <a:r>
                  <a:rPr lang="en-US" altLang="ja-JP" sz="1000" b="1" i="0" dirty="0">
                    <a:solidFill>
                      <a:schemeClr val="tx1"/>
                    </a:solidFill>
                    <a:effectLst/>
                    <a:latin typeface="游ゴシック" panose="020B0400000000000000" pitchFamily="50" charset="-128"/>
                    <a:ea typeface="游ゴシック" panose="020B0400000000000000" pitchFamily="50" charset="-128"/>
                  </a:rPr>
                  <a:t>】</a:t>
                </a:r>
                <a:r>
                  <a:rPr lang="ja-JP" altLang="en-US" sz="1000" b="1" i="0" dirty="0">
                    <a:solidFill>
                      <a:schemeClr val="tx1"/>
                    </a:solidFill>
                    <a:effectLst/>
                    <a:latin typeface="游ゴシック" panose="020B0400000000000000" pitchFamily="50" charset="-128"/>
                    <a:ea typeface="游ゴシック" panose="020B0400000000000000" pitchFamily="50" charset="-128"/>
                  </a:rPr>
                  <a:t>では</a:t>
                </a:r>
              </a:p>
              <a:p>
                <a:r>
                  <a:rPr lang="ja-JP" altLang="en-US" sz="1000" b="1" i="0" dirty="0">
                    <a:solidFill>
                      <a:schemeClr val="tx1"/>
                    </a:solidFill>
                    <a:effectLst/>
                    <a:latin typeface="游ゴシック" panose="020B0400000000000000" pitchFamily="50" charset="-128"/>
                    <a:ea typeface="游ゴシック" panose="020B0400000000000000" pitchFamily="50" charset="-128"/>
                  </a:rPr>
                  <a:t>年末の大掃除を取り上げた記事は大好評。</a:t>
                </a:r>
              </a:p>
            </p:txBody>
          </p:sp>
          <p:sp>
            <p:nvSpPr>
              <p:cNvPr id="46" name="正方形/長方形 45">
                <a:extLst>
                  <a:ext uri="{FF2B5EF4-FFF2-40B4-BE49-F238E27FC236}">
                    <a16:creationId xmlns:a16="http://schemas.microsoft.com/office/drawing/2014/main" id="{1A813089-1D29-BD50-7CC1-D2C66AB072A8}"/>
                  </a:ext>
                </a:extLst>
              </p:cNvPr>
              <p:cNvSpPr/>
              <p:nvPr/>
            </p:nvSpPr>
            <p:spPr>
              <a:xfrm>
                <a:off x="241761" y="1487185"/>
                <a:ext cx="4125373" cy="3414261"/>
              </a:xfrm>
              <a:prstGeom prst="rect">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游ゴシック" panose="020B0400000000000000" pitchFamily="50" charset="-128"/>
                </a:endParaRPr>
              </a:p>
            </p:txBody>
          </p:sp>
          <p:sp>
            <p:nvSpPr>
              <p:cNvPr id="39" name="テキスト ボックス 38">
                <a:extLst>
                  <a:ext uri="{FF2B5EF4-FFF2-40B4-BE49-F238E27FC236}">
                    <a16:creationId xmlns:a16="http://schemas.microsoft.com/office/drawing/2014/main" id="{AD614EFC-C921-A2F1-109E-3F7954E935EF}"/>
                  </a:ext>
                </a:extLst>
              </p:cNvPr>
              <p:cNvSpPr txBox="1"/>
              <p:nvPr/>
            </p:nvSpPr>
            <p:spPr>
              <a:xfrm>
                <a:off x="531156" y="1850358"/>
                <a:ext cx="3546582" cy="246221"/>
              </a:xfrm>
              <a:prstGeom prst="rect">
                <a:avLst/>
              </a:prstGeom>
              <a:noFill/>
            </p:spPr>
            <p:txBody>
              <a:bodyPr wrap="square">
                <a:spAutoFit/>
              </a:bodyPr>
              <a:lstStyle/>
              <a:p>
                <a:pPr algn="ctr"/>
                <a:r>
                  <a:rPr lang="ja-JP" altLang="en-US" sz="1000" b="1" i="0" dirty="0">
                    <a:solidFill>
                      <a:schemeClr val="tx1"/>
                    </a:solidFill>
                    <a:effectLst/>
                    <a:latin typeface="游ゴシック" panose="020B0400000000000000" pitchFamily="50" charset="-128"/>
                    <a:ea typeface="游ゴシック" panose="020B0400000000000000" pitchFamily="50" charset="-128"/>
                  </a:rPr>
                  <a:t>「無理しない、背伸びしない、でも心地いい」</a:t>
                </a:r>
                <a:endParaRPr lang="en-US" altLang="ja-JP" sz="1000" b="1" i="0" dirty="0">
                  <a:solidFill>
                    <a:schemeClr val="tx1"/>
                  </a:solidFill>
                  <a:effectLst/>
                  <a:latin typeface="游ゴシック" panose="020B0400000000000000" pitchFamily="50" charset="-128"/>
                  <a:ea typeface="游ゴシック" panose="020B0400000000000000" pitchFamily="50" charset="-128"/>
                </a:endParaRPr>
              </a:p>
            </p:txBody>
          </p:sp>
          <p:grpSp>
            <p:nvGrpSpPr>
              <p:cNvPr id="53" name="グループ化 52">
                <a:extLst>
                  <a:ext uri="{FF2B5EF4-FFF2-40B4-BE49-F238E27FC236}">
                    <a16:creationId xmlns:a16="http://schemas.microsoft.com/office/drawing/2014/main" id="{1D0C955C-B4CB-59CA-FAC7-D5242E314816}"/>
                  </a:ext>
                </a:extLst>
              </p:cNvPr>
              <p:cNvGrpSpPr/>
              <p:nvPr/>
            </p:nvGrpSpPr>
            <p:grpSpPr>
              <a:xfrm>
                <a:off x="1029657" y="1307406"/>
                <a:ext cx="2549580" cy="430887"/>
                <a:chOff x="637394" y="967096"/>
                <a:chExt cx="2110370" cy="430887"/>
              </a:xfrm>
            </p:grpSpPr>
            <p:sp>
              <p:nvSpPr>
                <p:cNvPr id="36" name="テキスト ボックス 35">
                  <a:extLst>
                    <a:ext uri="{FF2B5EF4-FFF2-40B4-BE49-F238E27FC236}">
                      <a16:creationId xmlns:a16="http://schemas.microsoft.com/office/drawing/2014/main" id="{C670CF70-6603-51AC-A2A1-06AD59018D16}"/>
                    </a:ext>
                  </a:extLst>
                </p:cNvPr>
                <p:cNvSpPr txBox="1"/>
                <p:nvPr/>
              </p:nvSpPr>
              <p:spPr>
                <a:xfrm>
                  <a:off x="637394" y="967096"/>
                  <a:ext cx="2110370" cy="430887"/>
                </a:xfrm>
                <a:prstGeom prst="rect">
                  <a:avLst/>
                </a:prstGeom>
                <a:solidFill>
                  <a:schemeClr val="bg1"/>
                </a:solidFill>
              </p:spPr>
              <p:txBody>
                <a:bodyPr wrap="square" rtlCol="0">
                  <a:spAutoFit/>
                </a:bodyPr>
                <a:lstStyle/>
                <a:p>
                  <a:r>
                    <a:rPr kumimoji="1" lang="ja-JP" altLang="en-US" sz="1100" b="1" dirty="0">
                      <a:latin typeface="游ゴシック" panose="020B0400000000000000" pitchFamily="50" charset="-128"/>
                      <a:ea typeface="游ゴシック" panose="020B0400000000000000" pitchFamily="50" charset="-128"/>
                    </a:rPr>
                    <a:t>「頑張りすぎず心地いい、</a:t>
                  </a:r>
                  <a:endParaRPr kumimoji="1" lang="en-US" altLang="ja-JP" sz="1100" b="1" dirty="0">
                    <a:latin typeface="游ゴシック" panose="020B0400000000000000" pitchFamily="50" charset="-128"/>
                    <a:ea typeface="游ゴシック" panose="020B0400000000000000" pitchFamily="50" charset="-128"/>
                  </a:endParaRPr>
                </a:p>
                <a:p>
                  <a:pPr algn="r"/>
                  <a:r>
                    <a:rPr kumimoji="1" lang="en-US" altLang="ja-JP" sz="1100" b="1" dirty="0">
                      <a:latin typeface="游ゴシック" panose="020B0400000000000000" pitchFamily="50" charset="-128"/>
                      <a:ea typeface="游ゴシック" panose="020B0400000000000000" pitchFamily="50" charset="-128"/>
                    </a:rPr>
                    <a:t>60</a:t>
                  </a:r>
                  <a:r>
                    <a:rPr kumimoji="1" lang="ja-JP" altLang="en-US" sz="1100" b="1" dirty="0">
                      <a:latin typeface="游ゴシック" panose="020B0400000000000000" pitchFamily="50" charset="-128"/>
                      <a:ea typeface="游ゴシック" panose="020B0400000000000000" pitchFamily="50" charset="-128"/>
                    </a:rPr>
                    <a:t>代の大人暮らし」</a:t>
                  </a:r>
                </a:p>
              </p:txBody>
            </p:sp>
            <p:cxnSp>
              <p:nvCxnSpPr>
                <p:cNvPr id="40" name="Google Shape;240;p8">
                  <a:extLst>
                    <a:ext uri="{FF2B5EF4-FFF2-40B4-BE49-F238E27FC236}">
                      <a16:creationId xmlns:a16="http://schemas.microsoft.com/office/drawing/2014/main" id="{CF7036A7-FFF1-3125-77EB-9A1E6FEC1998}"/>
                    </a:ext>
                  </a:extLst>
                </p:cNvPr>
                <p:cNvCxnSpPr>
                  <a:cxnSpLocks/>
                </p:cNvCxnSpPr>
                <p:nvPr/>
              </p:nvCxnSpPr>
              <p:spPr>
                <a:xfrm>
                  <a:off x="787351" y="1166245"/>
                  <a:ext cx="1276577" cy="0"/>
                </a:xfrm>
                <a:prstGeom prst="straightConnector1">
                  <a:avLst/>
                </a:prstGeom>
                <a:noFill/>
                <a:ln w="19050" cap="flat" cmpd="sng">
                  <a:solidFill>
                    <a:srgbClr val="FFAB40">
                      <a:alpha val="69803"/>
                    </a:srgbClr>
                  </a:solidFill>
                  <a:prstDash val="solid"/>
                  <a:round/>
                  <a:headEnd type="none" w="sm" len="sm"/>
                  <a:tailEnd type="none" w="sm" len="sm"/>
                </a:ln>
              </p:spPr>
            </p:cxnSp>
            <p:cxnSp>
              <p:nvCxnSpPr>
                <p:cNvPr id="51" name="Google Shape;240;p8">
                  <a:extLst>
                    <a:ext uri="{FF2B5EF4-FFF2-40B4-BE49-F238E27FC236}">
                      <a16:creationId xmlns:a16="http://schemas.microsoft.com/office/drawing/2014/main" id="{0CAFC599-26CF-69E3-ECAC-90A4AB064F3C}"/>
                    </a:ext>
                  </a:extLst>
                </p:cNvPr>
                <p:cNvCxnSpPr>
                  <a:cxnSpLocks/>
                </p:cNvCxnSpPr>
                <p:nvPr/>
              </p:nvCxnSpPr>
              <p:spPr>
                <a:xfrm>
                  <a:off x="1509546" y="1333634"/>
                  <a:ext cx="1043175" cy="0"/>
                </a:xfrm>
                <a:prstGeom prst="straightConnector1">
                  <a:avLst/>
                </a:prstGeom>
                <a:noFill/>
                <a:ln w="19050" cap="flat" cmpd="sng">
                  <a:solidFill>
                    <a:srgbClr val="FFAB40">
                      <a:alpha val="69803"/>
                    </a:srgbClr>
                  </a:solidFill>
                  <a:prstDash val="solid"/>
                  <a:round/>
                  <a:headEnd type="none" w="sm" len="sm"/>
                  <a:tailEnd type="none" w="sm" len="sm"/>
                </a:ln>
              </p:spPr>
            </p:cxnSp>
          </p:grpSp>
          <p:pic>
            <p:nvPicPr>
              <p:cNvPr id="11" name="図 10">
                <a:extLst>
                  <a:ext uri="{FF2B5EF4-FFF2-40B4-BE49-F238E27FC236}">
                    <a16:creationId xmlns:a16="http://schemas.microsoft.com/office/drawing/2014/main" id="{623667D0-6CBC-7492-1A36-150FA22F8BA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9969" y="2135876"/>
                <a:ext cx="1341605" cy="2109711"/>
              </a:xfrm>
              <a:prstGeom prst="rect">
                <a:avLst/>
              </a:prstGeom>
              <a:ln>
                <a:solidFill>
                  <a:schemeClr val="tx1"/>
                </a:solidFill>
              </a:ln>
            </p:spPr>
          </p:pic>
          <p:pic>
            <p:nvPicPr>
              <p:cNvPr id="13" name="図 12">
                <a:extLst>
                  <a:ext uri="{FF2B5EF4-FFF2-40B4-BE49-F238E27FC236}">
                    <a16:creationId xmlns:a16="http://schemas.microsoft.com/office/drawing/2014/main" id="{36B27C3C-43C0-121D-1856-9C26039AB98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62604" y="2560070"/>
                <a:ext cx="1007968" cy="1804849"/>
              </a:xfrm>
              <a:prstGeom prst="rect">
                <a:avLst/>
              </a:prstGeom>
            </p:spPr>
          </p:pic>
          <p:pic>
            <p:nvPicPr>
              <p:cNvPr id="22" name="図 21">
                <a:extLst>
                  <a:ext uri="{FF2B5EF4-FFF2-40B4-BE49-F238E27FC236}">
                    <a16:creationId xmlns:a16="http://schemas.microsoft.com/office/drawing/2014/main" id="{A96F2324-C411-1897-DB22-9ADD201BBF5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01089" y="2472267"/>
                <a:ext cx="1108765" cy="471763"/>
              </a:xfrm>
              <a:prstGeom prst="roundRect">
                <a:avLst/>
              </a:prstGeom>
              <a:ln>
                <a:solidFill>
                  <a:schemeClr val="tx1"/>
                </a:solidFill>
              </a:ln>
            </p:spPr>
          </p:pic>
          <p:pic>
            <p:nvPicPr>
              <p:cNvPr id="12" name="図 11">
                <a:extLst>
                  <a:ext uri="{FF2B5EF4-FFF2-40B4-BE49-F238E27FC236}">
                    <a16:creationId xmlns:a16="http://schemas.microsoft.com/office/drawing/2014/main" id="{65904ACA-5913-30E8-FB50-2C75FD693A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87080" y="3778622"/>
                <a:ext cx="593901" cy="593901"/>
              </a:xfrm>
              <a:prstGeom prst="rect">
                <a:avLst/>
              </a:prstGeom>
              <a:ln>
                <a:solidFill>
                  <a:schemeClr val="tx1"/>
                </a:solidFill>
              </a:ln>
            </p:spPr>
          </p:pic>
          <p:sp>
            <p:nvSpPr>
              <p:cNvPr id="7" name="テキスト ボックス 6">
                <a:extLst>
                  <a:ext uri="{FF2B5EF4-FFF2-40B4-BE49-F238E27FC236}">
                    <a16:creationId xmlns:a16="http://schemas.microsoft.com/office/drawing/2014/main" id="{30FE2AE7-A344-E876-B171-9273141A23DB}"/>
                  </a:ext>
                </a:extLst>
              </p:cNvPr>
              <p:cNvSpPr txBox="1"/>
              <p:nvPr/>
            </p:nvSpPr>
            <p:spPr>
              <a:xfrm>
                <a:off x="2127815" y="2215453"/>
                <a:ext cx="2369567" cy="215444"/>
              </a:xfrm>
              <a:prstGeom prst="rect">
                <a:avLst/>
              </a:prstGeom>
              <a:noFill/>
            </p:spPr>
            <p:txBody>
              <a:bodyPr wrap="square">
                <a:spAutoFit/>
              </a:bodyPr>
              <a:lstStyle/>
              <a:p>
                <a:r>
                  <a:rPr lang="ja-JP" altLang="en-US" sz="800" u="sng" dirty="0">
                    <a:solidFill>
                      <a:srgbClr val="0070C0"/>
                    </a:solidFill>
                    <a:hlinkClick r:id="rId7"/>
                  </a:rPr>
                  <a:t>https://kurashi-to-oshare.jp/60otonagurashi/</a:t>
                </a:r>
                <a:endParaRPr lang="ja-JP" altLang="en-US" sz="800" u="sng" dirty="0">
                  <a:solidFill>
                    <a:srgbClr val="0070C0"/>
                  </a:solidFill>
                </a:endParaRPr>
              </a:p>
            </p:txBody>
          </p:sp>
          <p:sp>
            <p:nvSpPr>
              <p:cNvPr id="17" name="テキスト ボックス 16">
                <a:extLst>
                  <a:ext uri="{FF2B5EF4-FFF2-40B4-BE49-F238E27FC236}">
                    <a16:creationId xmlns:a16="http://schemas.microsoft.com/office/drawing/2014/main" id="{87A611E6-A87B-7AE5-79D8-4A4B1A795841}"/>
                  </a:ext>
                </a:extLst>
              </p:cNvPr>
              <p:cNvSpPr txBox="1"/>
              <p:nvPr/>
            </p:nvSpPr>
            <p:spPr>
              <a:xfrm>
                <a:off x="2111878" y="2121338"/>
                <a:ext cx="879879" cy="184666"/>
              </a:xfrm>
              <a:prstGeom prst="rect">
                <a:avLst/>
              </a:prstGeom>
              <a:noFill/>
            </p:spPr>
            <p:txBody>
              <a:bodyPr wrap="square" rtlCol="0">
                <a:spAutoFit/>
              </a:bodyPr>
              <a:lstStyle/>
              <a:p>
                <a:r>
                  <a:rPr kumimoji="1" lang="ja-JP" altLang="en-US" sz="600" b="1" dirty="0">
                    <a:latin typeface="游ゴシック" panose="020B0400000000000000" pitchFamily="50" charset="-128"/>
                    <a:ea typeface="游ゴシック" panose="020B0400000000000000" pitchFamily="50" charset="-128"/>
                  </a:rPr>
                  <a:t>▼サイト</a:t>
                </a:r>
                <a:r>
                  <a:rPr kumimoji="1" lang="en-US" altLang="ja-JP" sz="600" b="1" dirty="0">
                    <a:latin typeface="游ゴシック" panose="020B0400000000000000" pitchFamily="50" charset="-128"/>
                    <a:ea typeface="游ゴシック" panose="020B0400000000000000" pitchFamily="50" charset="-128"/>
                  </a:rPr>
                  <a:t>URL</a:t>
                </a:r>
                <a:endParaRPr kumimoji="1" lang="ja-JP" altLang="en-US" sz="600" b="1" dirty="0">
                  <a:latin typeface="游ゴシック" panose="020B0400000000000000" pitchFamily="50" charset="-128"/>
                  <a:ea typeface="游ゴシック" panose="020B0400000000000000" pitchFamily="50" charset="-128"/>
                </a:endParaRPr>
              </a:p>
            </p:txBody>
          </p:sp>
        </p:grpSp>
        <p:grpSp>
          <p:nvGrpSpPr>
            <p:cNvPr id="14" name="グループ化 13">
              <a:extLst>
                <a:ext uri="{FF2B5EF4-FFF2-40B4-BE49-F238E27FC236}">
                  <a16:creationId xmlns:a16="http://schemas.microsoft.com/office/drawing/2014/main" id="{459BFF23-891F-6E89-9FD7-2CD57C623D5E}"/>
                </a:ext>
              </a:extLst>
            </p:cNvPr>
            <p:cNvGrpSpPr/>
            <p:nvPr/>
          </p:nvGrpSpPr>
          <p:grpSpPr>
            <a:xfrm>
              <a:off x="4653776" y="1581322"/>
              <a:ext cx="4328896" cy="3407538"/>
              <a:chOff x="4653776" y="1487186"/>
              <a:chExt cx="4328896" cy="3407538"/>
            </a:xfrm>
          </p:grpSpPr>
          <p:sp>
            <p:nvSpPr>
              <p:cNvPr id="60" name="テキスト ボックス 59">
                <a:extLst>
                  <a:ext uri="{FF2B5EF4-FFF2-40B4-BE49-F238E27FC236}">
                    <a16:creationId xmlns:a16="http://schemas.microsoft.com/office/drawing/2014/main" id="{CA796070-BFC9-4553-2E4F-0D39394608F6}"/>
                  </a:ext>
                </a:extLst>
              </p:cNvPr>
              <p:cNvSpPr txBox="1"/>
              <p:nvPr/>
            </p:nvSpPr>
            <p:spPr>
              <a:xfrm>
                <a:off x="4849638" y="4410472"/>
                <a:ext cx="4052601" cy="400110"/>
              </a:xfrm>
              <a:prstGeom prst="rect">
                <a:avLst/>
              </a:prstGeom>
              <a:noFill/>
            </p:spPr>
            <p:txBody>
              <a:bodyPr wrap="square">
                <a:spAutoFit/>
              </a:bodyPr>
              <a:lstStyle/>
              <a:p>
                <a:r>
                  <a:rPr lang="en-US" altLang="ja-JP" sz="1000" b="1" i="0" dirty="0">
                    <a:solidFill>
                      <a:schemeClr val="tx1"/>
                    </a:solidFill>
                    <a:effectLst/>
                    <a:latin typeface="游ゴシック" panose="020B0400000000000000" pitchFamily="50" charset="-128"/>
                    <a:ea typeface="游ゴシック" panose="020B0400000000000000" pitchFamily="50" charset="-128"/>
                  </a:rPr>
                  <a:t>60</a:t>
                </a:r>
                <a:r>
                  <a:rPr lang="ja-JP" altLang="en-US" sz="1000" b="1" i="0" dirty="0">
                    <a:solidFill>
                      <a:schemeClr val="tx1"/>
                    </a:solidFill>
                    <a:effectLst/>
                    <a:latin typeface="游ゴシック" panose="020B0400000000000000" pitchFamily="50" charset="-128"/>
                    <a:ea typeface="游ゴシック" panose="020B0400000000000000" pitchFamily="50" charset="-128"/>
                  </a:rPr>
                  <a:t>代、</a:t>
                </a:r>
                <a:r>
                  <a:rPr lang="en-US" altLang="ja-JP" sz="1000" b="1" i="0" dirty="0">
                    <a:solidFill>
                      <a:schemeClr val="tx1"/>
                    </a:solidFill>
                    <a:effectLst/>
                    <a:latin typeface="游ゴシック" panose="020B0400000000000000" pitchFamily="50" charset="-128"/>
                    <a:ea typeface="游ゴシック" panose="020B0400000000000000" pitchFamily="50" charset="-128"/>
                  </a:rPr>
                  <a:t>80</a:t>
                </a:r>
                <a:r>
                  <a:rPr lang="ja-JP" altLang="en-US" sz="1000" b="1" i="0" dirty="0">
                    <a:solidFill>
                      <a:schemeClr val="tx1"/>
                    </a:solidFill>
                    <a:effectLst/>
                    <a:latin typeface="游ゴシック" panose="020B0400000000000000" pitchFamily="50" charset="-128"/>
                    <a:ea typeface="游ゴシック" panose="020B0400000000000000" pitchFamily="50" charset="-128"/>
                  </a:rPr>
                  <a:t>代の親子でご出演頂い</a:t>
                </a:r>
                <a:r>
                  <a:rPr lang="ja-JP" altLang="en-US" sz="1000" b="1" dirty="0">
                    <a:solidFill>
                      <a:schemeClr val="tx1"/>
                    </a:solidFill>
                    <a:latin typeface="游ゴシック" panose="020B0400000000000000" pitchFamily="50" charset="-128"/>
                    <a:ea typeface="游ゴシック" panose="020B0400000000000000" pitchFamily="50" charset="-128"/>
                  </a:rPr>
                  <a:t>た記事は好評。</a:t>
                </a:r>
                <a:endParaRPr lang="en-US" altLang="ja-JP" sz="1000" b="1" dirty="0">
                  <a:solidFill>
                    <a:schemeClr val="tx1"/>
                  </a:solidFill>
                  <a:latin typeface="游ゴシック" panose="020B0400000000000000" pitchFamily="50" charset="-128"/>
                  <a:ea typeface="游ゴシック" panose="020B0400000000000000" pitchFamily="50" charset="-128"/>
                </a:endParaRPr>
              </a:p>
              <a:p>
                <a:r>
                  <a:rPr lang="ja-JP" altLang="en-US" sz="1000" b="1" dirty="0">
                    <a:solidFill>
                      <a:schemeClr val="tx1"/>
                    </a:solidFill>
                    <a:latin typeface="游ゴシック" panose="020B0400000000000000" pitchFamily="50" charset="-128"/>
                    <a:ea typeface="游ゴシック" panose="020B0400000000000000" pitchFamily="50" charset="-128"/>
                  </a:rPr>
                  <a:t>年齢を重ねてもおしゃれを楽しみたい読者に人気の連載です。</a:t>
                </a:r>
                <a:endParaRPr lang="en-US" altLang="ja-JP" sz="1000" b="1" dirty="0">
                  <a:solidFill>
                    <a:schemeClr val="tx1"/>
                  </a:solidFill>
                  <a:latin typeface="游ゴシック" panose="020B0400000000000000" pitchFamily="50" charset="-128"/>
                  <a:ea typeface="游ゴシック" panose="020B0400000000000000" pitchFamily="50" charset="-128"/>
                </a:endParaRPr>
              </a:p>
            </p:txBody>
          </p:sp>
          <p:sp>
            <p:nvSpPr>
              <p:cNvPr id="6" name="正方形/長方形 5">
                <a:extLst>
                  <a:ext uri="{FF2B5EF4-FFF2-40B4-BE49-F238E27FC236}">
                    <a16:creationId xmlns:a16="http://schemas.microsoft.com/office/drawing/2014/main" id="{1342BF5B-3EDF-AB42-8EFB-65609578F121}"/>
                  </a:ext>
                </a:extLst>
              </p:cNvPr>
              <p:cNvSpPr/>
              <p:nvPr/>
            </p:nvSpPr>
            <p:spPr>
              <a:xfrm>
                <a:off x="4653776" y="1487186"/>
                <a:ext cx="4125373" cy="3407538"/>
              </a:xfrm>
              <a:prstGeom prst="rect">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游ゴシック" panose="020B0400000000000000" pitchFamily="50" charset="-128"/>
                </a:endParaRPr>
              </a:p>
            </p:txBody>
          </p:sp>
          <p:cxnSp>
            <p:nvCxnSpPr>
              <p:cNvPr id="61" name="Google Shape;240;p8">
                <a:extLst>
                  <a:ext uri="{FF2B5EF4-FFF2-40B4-BE49-F238E27FC236}">
                    <a16:creationId xmlns:a16="http://schemas.microsoft.com/office/drawing/2014/main" id="{C465BFE0-930C-9564-0F42-3D81813B5AC5}"/>
                  </a:ext>
                </a:extLst>
              </p:cNvPr>
              <p:cNvCxnSpPr>
                <a:cxnSpLocks/>
              </p:cNvCxnSpPr>
              <p:nvPr/>
            </p:nvCxnSpPr>
            <p:spPr>
              <a:xfrm>
                <a:off x="5620500" y="1532018"/>
                <a:ext cx="2059461" cy="0"/>
              </a:xfrm>
              <a:prstGeom prst="straightConnector1">
                <a:avLst/>
              </a:prstGeom>
              <a:noFill/>
              <a:ln w="19050" cap="flat" cmpd="sng">
                <a:solidFill>
                  <a:srgbClr val="FFAB40">
                    <a:alpha val="69803"/>
                  </a:srgbClr>
                </a:solidFill>
                <a:prstDash val="solid"/>
                <a:round/>
                <a:headEnd type="none" w="sm" len="sm"/>
                <a:tailEnd type="none" w="sm" len="sm"/>
              </a:ln>
            </p:spPr>
          </p:cxnSp>
          <p:pic>
            <p:nvPicPr>
              <p:cNvPr id="19" name="図 18">
                <a:extLst>
                  <a:ext uri="{FF2B5EF4-FFF2-40B4-BE49-F238E27FC236}">
                    <a16:creationId xmlns:a16="http://schemas.microsoft.com/office/drawing/2014/main" id="{8B6A05CE-DD0C-B0C1-41F5-0A062CC2CE9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857299" y="2135876"/>
                <a:ext cx="1341605" cy="2141641"/>
              </a:xfrm>
              <a:prstGeom prst="rect">
                <a:avLst/>
              </a:prstGeom>
              <a:ln>
                <a:solidFill>
                  <a:schemeClr val="tx1"/>
                </a:solidFill>
              </a:ln>
            </p:spPr>
          </p:pic>
          <p:pic>
            <p:nvPicPr>
              <p:cNvPr id="25" name="図 24">
                <a:extLst>
                  <a:ext uri="{FF2B5EF4-FFF2-40B4-BE49-F238E27FC236}">
                    <a16:creationId xmlns:a16="http://schemas.microsoft.com/office/drawing/2014/main" id="{1EBF330A-AC05-4B50-60D6-64AF409CB3A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738740" y="2392557"/>
                <a:ext cx="1007968" cy="1646088"/>
              </a:xfrm>
              <a:prstGeom prst="rect">
                <a:avLst/>
              </a:prstGeom>
            </p:spPr>
          </p:pic>
          <p:pic>
            <p:nvPicPr>
              <p:cNvPr id="29" name="図 28">
                <a:extLst>
                  <a:ext uri="{FF2B5EF4-FFF2-40B4-BE49-F238E27FC236}">
                    <a16:creationId xmlns:a16="http://schemas.microsoft.com/office/drawing/2014/main" id="{06B5A5F1-AEA7-00CA-5FDD-B7C4F7307A6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425262" y="2664730"/>
                <a:ext cx="1007968" cy="1646089"/>
              </a:xfrm>
              <a:prstGeom prst="rect">
                <a:avLst/>
              </a:prstGeom>
            </p:spPr>
          </p:pic>
          <p:sp>
            <p:nvSpPr>
              <p:cNvPr id="31" name="テキスト ボックス 30">
                <a:extLst>
                  <a:ext uri="{FF2B5EF4-FFF2-40B4-BE49-F238E27FC236}">
                    <a16:creationId xmlns:a16="http://schemas.microsoft.com/office/drawing/2014/main" id="{41E219F4-CCB5-8713-1629-9D2F7371F62C}"/>
                  </a:ext>
                </a:extLst>
              </p:cNvPr>
              <p:cNvSpPr txBox="1"/>
              <p:nvPr/>
            </p:nvSpPr>
            <p:spPr>
              <a:xfrm>
                <a:off x="4876939" y="1853534"/>
                <a:ext cx="3546582" cy="246221"/>
              </a:xfrm>
              <a:prstGeom prst="rect">
                <a:avLst/>
              </a:prstGeom>
              <a:noFill/>
            </p:spPr>
            <p:txBody>
              <a:bodyPr wrap="square">
                <a:spAutoFit/>
              </a:bodyPr>
              <a:lstStyle/>
              <a:p>
                <a:pPr algn="ctr"/>
                <a:r>
                  <a:rPr lang="ja-JP" altLang="en-US" sz="1000" b="1" dirty="0">
                    <a:solidFill>
                      <a:schemeClr val="tx1"/>
                    </a:solidFill>
                    <a:latin typeface="游ゴシック" panose="020B0400000000000000" pitchFamily="50" charset="-128"/>
                    <a:ea typeface="游ゴシック" panose="020B0400000000000000" pitchFamily="50" charset="-128"/>
                  </a:rPr>
                  <a:t>ファッションへの関心が高い読者に人気。</a:t>
                </a:r>
                <a:endParaRPr lang="en-US" altLang="ja-JP" sz="1000" b="1" dirty="0">
                  <a:solidFill>
                    <a:schemeClr val="tx1"/>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A6BE35CB-72A5-23BC-0F37-632B33C759B8}"/>
                  </a:ext>
                </a:extLst>
              </p:cNvPr>
              <p:cNvSpPr txBox="1"/>
              <p:nvPr/>
            </p:nvSpPr>
            <p:spPr>
              <a:xfrm>
                <a:off x="6257656" y="2209262"/>
                <a:ext cx="2725016" cy="215444"/>
              </a:xfrm>
              <a:prstGeom prst="rect">
                <a:avLst/>
              </a:prstGeom>
              <a:noFill/>
            </p:spPr>
            <p:txBody>
              <a:bodyPr wrap="square">
                <a:spAutoFit/>
              </a:bodyPr>
              <a:lstStyle/>
              <a:p>
                <a:r>
                  <a:rPr lang="en-US" altLang="ja-JP" sz="800" u="sng" dirty="0">
                    <a:solidFill>
                      <a:srgbClr val="0070C0"/>
                    </a:solidFill>
                    <a:hlinkClick r:id="rId11"/>
                  </a:rPr>
                  <a:t>https://kurashi-to-oshare.jp/tags/anouck/</a:t>
                </a:r>
                <a:endParaRPr lang="ja-JP" altLang="en-US" sz="800" u="sng" dirty="0">
                  <a:solidFill>
                    <a:srgbClr val="0070C0"/>
                  </a:solidFill>
                </a:endParaRPr>
              </a:p>
            </p:txBody>
          </p:sp>
          <p:sp>
            <p:nvSpPr>
              <p:cNvPr id="18" name="テキスト ボックス 17">
                <a:extLst>
                  <a:ext uri="{FF2B5EF4-FFF2-40B4-BE49-F238E27FC236}">
                    <a16:creationId xmlns:a16="http://schemas.microsoft.com/office/drawing/2014/main" id="{2114FE96-3A8F-A13D-A798-BB0AD312B2C7}"/>
                  </a:ext>
                </a:extLst>
              </p:cNvPr>
              <p:cNvSpPr txBox="1"/>
              <p:nvPr/>
            </p:nvSpPr>
            <p:spPr>
              <a:xfrm>
                <a:off x="6234029" y="2089689"/>
                <a:ext cx="879879" cy="184666"/>
              </a:xfrm>
              <a:prstGeom prst="rect">
                <a:avLst/>
              </a:prstGeom>
              <a:noFill/>
            </p:spPr>
            <p:txBody>
              <a:bodyPr wrap="square" rtlCol="0">
                <a:spAutoFit/>
              </a:bodyPr>
              <a:lstStyle/>
              <a:p>
                <a:r>
                  <a:rPr kumimoji="1" lang="ja-JP" altLang="en-US" sz="600" b="1" dirty="0">
                    <a:latin typeface="游ゴシック" panose="020B0400000000000000" pitchFamily="50" charset="-128"/>
                    <a:ea typeface="游ゴシック" panose="020B0400000000000000" pitchFamily="50" charset="-128"/>
                  </a:rPr>
                  <a:t>▼サイト</a:t>
                </a:r>
                <a:r>
                  <a:rPr kumimoji="1" lang="en-US" altLang="ja-JP" sz="600" b="1" dirty="0">
                    <a:latin typeface="游ゴシック" panose="020B0400000000000000" pitchFamily="50" charset="-128"/>
                    <a:ea typeface="游ゴシック" panose="020B0400000000000000" pitchFamily="50" charset="-128"/>
                  </a:rPr>
                  <a:t>URL</a:t>
                </a:r>
                <a:endParaRPr kumimoji="1" lang="ja-JP" altLang="en-US" sz="600" b="1" dirty="0">
                  <a:latin typeface="游ゴシック" panose="020B0400000000000000" pitchFamily="50" charset="-128"/>
                  <a:ea typeface="游ゴシック" panose="020B0400000000000000" pitchFamily="50" charset="-128"/>
                </a:endParaRPr>
              </a:p>
            </p:txBody>
          </p:sp>
          <p:pic>
            <p:nvPicPr>
              <p:cNvPr id="8" name="図 7">
                <a:extLst>
                  <a:ext uri="{FF2B5EF4-FFF2-40B4-BE49-F238E27FC236}">
                    <a16:creationId xmlns:a16="http://schemas.microsoft.com/office/drawing/2014/main" id="{EFD25723-DCB1-7ACC-04B8-7EDC11BB09A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975310" y="3754903"/>
                <a:ext cx="600302" cy="600302"/>
              </a:xfrm>
              <a:prstGeom prst="rect">
                <a:avLst/>
              </a:prstGeom>
              <a:ln>
                <a:solidFill>
                  <a:schemeClr val="tx1"/>
                </a:solidFill>
              </a:ln>
            </p:spPr>
          </p:pic>
        </p:grpSp>
        <p:sp>
          <p:nvSpPr>
            <p:cNvPr id="37" name="テキスト ボックス 36">
              <a:extLst>
                <a:ext uri="{FF2B5EF4-FFF2-40B4-BE49-F238E27FC236}">
                  <a16:creationId xmlns:a16="http://schemas.microsoft.com/office/drawing/2014/main" id="{D966724D-7AB5-7FB2-C4B3-4467018F2911}"/>
                </a:ext>
              </a:extLst>
            </p:cNvPr>
            <p:cNvSpPr txBox="1"/>
            <p:nvPr/>
          </p:nvSpPr>
          <p:spPr>
            <a:xfrm>
              <a:off x="5439555" y="1435172"/>
              <a:ext cx="2395304" cy="261610"/>
            </a:xfrm>
            <a:prstGeom prst="rect">
              <a:avLst/>
            </a:prstGeom>
            <a:solidFill>
              <a:schemeClr val="bg1"/>
            </a:solidFill>
          </p:spPr>
          <p:txBody>
            <a:bodyPr wrap="square" rtlCol="0">
              <a:spAutoFit/>
            </a:bodyPr>
            <a:lstStyle/>
            <a:p>
              <a:pPr algn="ctr"/>
              <a:r>
                <a:rPr kumimoji="1" lang="ja-JP" altLang="en-US" sz="1100" b="1" dirty="0">
                  <a:latin typeface="游ゴシック" panose="020B0400000000000000" pitchFamily="50" charset="-128"/>
                  <a:ea typeface="游ゴシック" panose="020B0400000000000000" pitchFamily="50" charset="-128"/>
                </a:rPr>
                <a:t>「おしゃれさんコーディネート」</a:t>
              </a:r>
            </a:p>
          </p:txBody>
        </p:sp>
        <p:cxnSp>
          <p:nvCxnSpPr>
            <p:cNvPr id="38" name="Google Shape;240;p8">
              <a:extLst>
                <a:ext uri="{FF2B5EF4-FFF2-40B4-BE49-F238E27FC236}">
                  <a16:creationId xmlns:a16="http://schemas.microsoft.com/office/drawing/2014/main" id="{222A60B2-E9CC-5374-34BD-1EE62165DA9E}"/>
                </a:ext>
              </a:extLst>
            </p:cNvPr>
            <p:cNvCxnSpPr>
              <a:cxnSpLocks/>
            </p:cNvCxnSpPr>
            <p:nvPr/>
          </p:nvCxnSpPr>
          <p:spPr>
            <a:xfrm>
              <a:off x="5748670" y="1646489"/>
              <a:ext cx="1743739" cy="0"/>
            </a:xfrm>
            <a:prstGeom prst="straightConnector1">
              <a:avLst/>
            </a:prstGeom>
            <a:noFill/>
            <a:ln w="19050" cap="flat" cmpd="sng">
              <a:solidFill>
                <a:srgbClr val="FFAB40">
                  <a:alpha val="69803"/>
                </a:srgbClr>
              </a:solidFill>
              <a:prstDash val="solid"/>
              <a:round/>
              <a:headEnd type="none" w="sm" len="sm"/>
              <a:tailEnd type="none" w="sm" len="sm"/>
            </a:ln>
          </p:spPr>
        </p:cxnSp>
      </p:grpSp>
    </p:spTree>
    <p:extLst>
      <p:ext uri="{BB962C8B-B14F-4D97-AF65-F5344CB8AC3E}">
        <p14:creationId xmlns:p14="http://schemas.microsoft.com/office/powerpoint/2010/main" val="3944003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1"/>
          <p:cNvSpPr txBox="1">
            <a:spLocks noGrp="1"/>
          </p:cNvSpPr>
          <p:nvPr>
            <p:ph type="title" idx="4294967295"/>
          </p:nvPr>
        </p:nvSpPr>
        <p:spPr>
          <a:xfrm>
            <a:off x="0" y="641350"/>
            <a:ext cx="9144000" cy="379413"/>
          </a:xfrm>
          <a:prstGeom prst="rect">
            <a:avLst/>
          </a:prstGeom>
          <a:noFill/>
          <a:ln>
            <a:noFill/>
          </a:ln>
        </p:spPr>
        <p:txBody>
          <a:bodyPr spcFirstLastPara="1" wrap="square" lIns="0" tIns="10000" rIns="0" bIns="0" anchor="t" anchorCtr="0">
            <a:spAutoFit/>
          </a:bodyPr>
          <a:lstStyle/>
          <a:p>
            <a:pPr marL="12700" lvl="0" indent="0" algn="ctr" rtl="0">
              <a:lnSpc>
                <a:spcPct val="100000"/>
              </a:lnSpc>
              <a:spcBef>
                <a:spcPts val="0"/>
              </a:spcBef>
              <a:spcAft>
                <a:spcPts val="0"/>
              </a:spcAft>
              <a:buSzPts val="2800"/>
              <a:buNone/>
            </a:pPr>
            <a:r>
              <a:rPr lang="ja" sz="2400" b="1" dirty="0">
                <a:latin typeface="游ゴシック" panose="020B0400000000000000" pitchFamily="50" charset="-128"/>
                <a:ea typeface="游ゴシック" panose="020B0400000000000000" pitchFamily="50" charset="-128"/>
                <a:sym typeface="MS Gothic"/>
              </a:rPr>
              <a:t>読者から人気の高い「おしゃれさん」</a:t>
            </a:r>
            <a:r>
              <a:rPr lang="ja-JP" altLang="en-US" sz="2400" b="1" dirty="0">
                <a:latin typeface="游ゴシック" panose="020B0400000000000000" pitchFamily="50" charset="-128"/>
                <a:ea typeface="游ゴシック" panose="020B0400000000000000" pitchFamily="50" charset="-128"/>
              </a:rPr>
              <a:t>たち</a:t>
            </a:r>
            <a:endParaRPr sz="2400" b="1" dirty="0">
              <a:latin typeface="游ゴシック" panose="020B0400000000000000" pitchFamily="50" charset="-128"/>
              <a:ea typeface="游ゴシック" panose="020B0400000000000000" pitchFamily="50" charset="-128"/>
              <a:sym typeface="MS Gothic"/>
            </a:endParaRPr>
          </a:p>
        </p:txBody>
      </p:sp>
      <p:sp>
        <p:nvSpPr>
          <p:cNvPr id="320" name="Google Shape;320;p11"/>
          <p:cNvSpPr txBox="1"/>
          <p:nvPr/>
        </p:nvSpPr>
        <p:spPr>
          <a:xfrm>
            <a:off x="132037" y="1078436"/>
            <a:ext cx="8879926" cy="375359"/>
          </a:xfrm>
          <a:prstGeom prst="rect">
            <a:avLst/>
          </a:prstGeom>
          <a:noFill/>
          <a:ln>
            <a:noFill/>
          </a:ln>
        </p:spPr>
        <p:txBody>
          <a:bodyPr spcFirstLastPara="1" wrap="square" lIns="0" tIns="9525" rIns="0" bIns="0" anchor="t" anchorCtr="0">
            <a:spAutoFit/>
          </a:bodyPr>
          <a:lstStyle/>
          <a:p>
            <a:pPr marL="317492" marR="0" lvl="0" indent="0" algn="ctr" rtl="0">
              <a:lnSpc>
                <a:spcPct val="98100"/>
              </a:lnSpc>
              <a:spcBef>
                <a:spcPts val="500"/>
              </a:spcBef>
              <a:spcAft>
                <a:spcPts val="0"/>
              </a:spcAft>
              <a:buNone/>
            </a:pPr>
            <a:r>
              <a:rPr lang="ja"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丁寧な暮らしぶりや、自然体の着こなしが人気の「おしゃれさん」たちを活用した企画が人気です。</a:t>
            </a:r>
            <a:br>
              <a:rPr lang="ja"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br>
            <a:r>
              <a:rPr lang="ja"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雑貨店、花店、器店、セレクトショップの店主さんも企画に参加し、人のつながりの強いコミュニティから広がるコンテンツ展開をしています。</a:t>
            </a:r>
            <a:endParaRPr sz="1600" dirty="0">
              <a:latin typeface="游ゴシック" panose="020B0400000000000000" pitchFamily="50" charset="-128"/>
              <a:ea typeface="游ゴシック" panose="020B0400000000000000" pitchFamily="50" charset="-128"/>
            </a:endParaRPr>
          </a:p>
        </p:txBody>
      </p:sp>
      <p:grpSp>
        <p:nvGrpSpPr>
          <p:cNvPr id="2" name="グループ化 1">
            <a:extLst>
              <a:ext uri="{FF2B5EF4-FFF2-40B4-BE49-F238E27FC236}">
                <a16:creationId xmlns:a16="http://schemas.microsoft.com/office/drawing/2014/main" id="{687B074F-CB5F-CC4A-AFA2-0028AA90BA1A}"/>
              </a:ext>
            </a:extLst>
          </p:cNvPr>
          <p:cNvGrpSpPr/>
          <p:nvPr/>
        </p:nvGrpSpPr>
        <p:grpSpPr>
          <a:xfrm>
            <a:off x="392969" y="217958"/>
            <a:ext cx="8516302" cy="4730560"/>
            <a:chOff x="392969" y="217958"/>
            <a:chExt cx="8516302" cy="4730560"/>
          </a:xfrm>
        </p:grpSpPr>
        <p:sp>
          <p:nvSpPr>
            <p:cNvPr id="319" name="Google Shape;319;p11"/>
            <p:cNvSpPr txBox="1"/>
            <p:nvPr/>
          </p:nvSpPr>
          <p:spPr>
            <a:xfrm>
              <a:off x="2603091" y="217958"/>
              <a:ext cx="3937821" cy="194284"/>
            </a:xfrm>
            <a:prstGeom prst="rect">
              <a:avLst/>
            </a:prstGeom>
            <a:noFill/>
            <a:ln>
              <a:noFill/>
            </a:ln>
          </p:spPr>
          <p:txBody>
            <a:bodyPr spcFirstLastPara="1" wrap="square" lIns="0" tIns="9525" rIns="0" bIns="0" anchor="t" anchorCtr="0">
              <a:spAutoFit/>
            </a:bodyPr>
            <a:lstStyle/>
            <a:p>
              <a:pPr marL="12700" marR="0" lvl="0" indent="0" algn="ctr" rtl="0">
                <a:lnSpc>
                  <a:spcPct val="100000"/>
                </a:lnSpc>
                <a:spcBef>
                  <a:spcPts val="0"/>
                </a:spcBef>
                <a:spcAft>
                  <a:spcPts val="0"/>
                </a:spcAft>
                <a:buNone/>
              </a:pPr>
              <a:r>
                <a:rPr lang="ja" sz="1200" b="1" i="0" u="sng"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「おしゃれさん」アサイン候補例</a:t>
              </a:r>
              <a:endParaRPr sz="1200" b="1" i="0" u="sng"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17" name="Google Shape;317;p11"/>
            <p:cNvSpPr txBox="1"/>
            <p:nvPr/>
          </p:nvSpPr>
          <p:spPr>
            <a:xfrm>
              <a:off x="751169" y="1753391"/>
              <a:ext cx="2469402" cy="194764"/>
            </a:xfrm>
            <a:prstGeom prst="rect">
              <a:avLst/>
            </a:prstGeom>
            <a:noFill/>
            <a:ln>
              <a:noFill/>
            </a:ln>
          </p:spPr>
          <p:txBody>
            <a:bodyPr spcFirstLastPara="1" wrap="square" lIns="0" tIns="10000" rIns="0" bIns="0" anchor="t" anchorCtr="0">
              <a:noAutofit/>
            </a:bodyPr>
            <a:lstStyle/>
            <a:p>
              <a:pPr marL="12700" marR="0" lvl="0" indent="0" algn="ctr" rtl="0">
                <a:lnSpc>
                  <a:spcPct val="100000"/>
                </a:lnSpc>
                <a:spcBef>
                  <a:spcPts val="0"/>
                </a:spcBef>
                <a:spcAft>
                  <a:spcPts val="0"/>
                </a:spcAft>
                <a:buNone/>
              </a:pPr>
              <a:r>
                <a:rPr 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＜アサイン可能なおしゃれさん例＞</a:t>
              </a:r>
              <a:endParaRPr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18" name="Google Shape;318;p11"/>
            <p:cNvSpPr txBox="1"/>
            <p:nvPr/>
          </p:nvSpPr>
          <p:spPr>
            <a:xfrm>
              <a:off x="6024282" y="4788057"/>
              <a:ext cx="2713283" cy="160461"/>
            </a:xfrm>
            <a:prstGeom prst="rect">
              <a:avLst/>
            </a:prstGeom>
            <a:noFill/>
            <a:ln>
              <a:noFill/>
            </a:ln>
          </p:spPr>
          <p:txBody>
            <a:bodyPr spcFirstLastPara="1" wrap="square" lIns="0" tIns="10000" rIns="0" bIns="0" anchor="t" anchorCtr="0">
              <a:noAutofit/>
            </a:bodyPr>
            <a:lstStyle/>
            <a:p>
              <a:pPr marL="12700" marR="0" lvl="0" indent="0" algn="l" rtl="0">
                <a:lnSpc>
                  <a:spcPct val="100000"/>
                </a:lnSpc>
                <a:spcBef>
                  <a:spcPts val="0"/>
                </a:spcBef>
                <a:spcAft>
                  <a:spcPts val="0"/>
                </a:spcAft>
                <a:buNone/>
              </a:pPr>
              <a:r>
                <a:rPr lang="en-US" altLang="ja-JP"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ご要望に応じて候補をお出しさせていただきます。</a:t>
              </a:r>
              <a:endParaRPr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nvGrpSpPr>
            <p:cNvPr id="321" name="Google Shape;321;p11"/>
            <p:cNvGrpSpPr/>
            <p:nvPr/>
          </p:nvGrpSpPr>
          <p:grpSpPr>
            <a:xfrm>
              <a:off x="392969" y="2110097"/>
              <a:ext cx="8516302" cy="2527620"/>
              <a:chOff x="477015" y="2250955"/>
              <a:chExt cx="8189969" cy="2430765"/>
            </a:xfrm>
          </p:grpSpPr>
          <p:pic>
            <p:nvPicPr>
              <p:cNvPr id="322" name="Google Shape;322;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25928" y="2250955"/>
                <a:ext cx="1591633" cy="1591633"/>
              </a:xfrm>
              <a:prstGeom prst="rect">
                <a:avLst/>
              </a:prstGeom>
              <a:noFill/>
              <a:ln>
                <a:noFill/>
              </a:ln>
            </p:spPr>
          </p:pic>
          <p:pic>
            <p:nvPicPr>
              <p:cNvPr id="323" name="Google Shape;323;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74840" y="2250955"/>
                <a:ext cx="1591633" cy="1591633"/>
              </a:xfrm>
              <a:prstGeom prst="rect">
                <a:avLst/>
              </a:prstGeom>
              <a:noFill/>
              <a:ln>
                <a:noFill/>
              </a:ln>
            </p:spPr>
          </p:pic>
          <p:pic>
            <p:nvPicPr>
              <p:cNvPr id="324" name="Google Shape;324;p1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075351" y="2250955"/>
                <a:ext cx="1591633" cy="1591633"/>
              </a:xfrm>
              <a:prstGeom prst="rect">
                <a:avLst/>
              </a:prstGeom>
              <a:noFill/>
              <a:ln>
                <a:noFill/>
              </a:ln>
            </p:spPr>
          </p:pic>
          <p:pic>
            <p:nvPicPr>
              <p:cNvPr id="325" name="Google Shape;325;p1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423752" y="2250955"/>
                <a:ext cx="1594321" cy="1591633"/>
              </a:xfrm>
              <a:prstGeom prst="rect">
                <a:avLst/>
              </a:prstGeom>
              <a:noFill/>
              <a:ln>
                <a:noFill/>
              </a:ln>
            </p:spPr>
          </p:pic>
          <p:pic>
            <p:nvPicPr>
              <p:cNvPr id="326" name="Google Shape;326;p1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77016" y="2250955"/>
                <a:ext cx="1591633" cy="1591633"/>
              </a:xfrm>
              <a:prstGeom prst="rect">
                <a:avLst/>
              </a:prstGeom>
              <a:noFill/>
              <a:ln>
                <a:noFill/>
              </a:ln>
            </p:spPr>
          </p:pic>
          <p:sp>
            <p:nvSpPr>
              <p:cNvPr id="327" name="Google Shape;327;p11"/>
              <p:cNvSpPr txBox="1"/>
              <p:nvPr/>
            </p:nvSpPr>
            <p:spPr>
              <a:xfrm>
                <a:off x="477015" y="3926964"/>
                <a:ext cx="1591633" cy="7547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 sz="1400" b="0" i="0" u="sng"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香菜子さん</a:t>
                </a:r>
                <a:endParaRPr sz="1400" b="0" i="0" u="sng"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None/>
                </a:pPr>
                <a:r>
                  <a:rPr 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モデル</a:t>
                </a:r>
                <a:endParaRPr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None/>
                </a:pPr>
                <a:r>
                  <a:rPr 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イラストレーター</a:t>
                </a:r>
                <a:endParaRPr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28" name="Google Shape;328;p11"/>
              <p:cNvSpPr txBox="1"/>
              <p:nvPr/>
            </p:nvSpPr>
            <p:spPr>
              <a:xfrm>
                <a:off x="2125927" y="3927579"/>
                <a:ext cx="1591633" cy="6659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 sz="1400" b="0" i="0" u="sng"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内田彩仍さん</a:t>
                </a:r>
                <a:endParaRPr lang="en-US" alt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50000"/>
                  </a:lnSpc>
                  <a:spcBef>
                    <a:spcPts val="0"/>
                  </a:spcBef>
                  <a:spcAft>
                    <a:spcPts val="0"/>
                  </a:spcAft>
                  <a:buNone/>
                </a:pPr>
                <a:r>
                  <a:rPr 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著書累計100万部</a:t>
                </a:r>
                <a:endParaRPr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29" name="Google Shape;329;p11"/>
              <p:cNvSpPr txBox="1"/>
              <p:nvPr/>
            </p:nvSpPr>
            <p:spPr>
              <a:xfrm>
                <a:off x="3774840" y="3927579"/>
                <a:ext cx="1591633" cy="6659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 sz="1400" b="0" i="0" u="sng"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金子敦子さん</a:t>
                </a:r>
                <a:endParaRPr sz="1400" b="0" i="0" u="sng"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50000"/>
                  </a:lnSpc>
                  <a:spcBef>
                    <a:spcPts val="0"/>
                  </a:spcBef>
                  <a:spcAft>
                    <a:spcPts val="0"/>
                  </a:spcAft>
                  <a:buNone/>
                </a:pPr>
                <a:r>
                  <a:rPr 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主婦・人気ブロガー</a:t>
                </a:r>
                <a:endParaRPr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30" name="Google Shape;330;p11"/>
              <p:cNvSpPr txBox="1"/>
              <p:nvPr/>
            </p:nvSpPr>
            <p:spPr>
              <a:xfrm>
                <a:off x="5423752" y="3926963"/>
                <a:ext cx="1591633" cy="6659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 sz="1400" b="0" i="0" u="sng"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後藤由紀子さん</a:t>
                </a:r>
                <a:endParaRPr sz="1400" b="0" i="0" u="sng"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50000"/>
                  </a:lnSpc>
                  <a:spcBef>
                    <a:spcPts val="0"/>
                  </a:spcBef>
                  <a:spcAft>
                    <a:spcPts val="0"/>
                  </a:spcAft>
                  <a:buNone/>
                </a:pPr>
                <a:r>
                  <a:rPr 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雑貨店店主</a:t>
                </a:r>
                <a:endParaRPr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31" name="Google Shape;331;p11"/>
              <p:cNvSpPr txBox="1"/>
              <p:nvPr/>
            </p:nvSpPr>
            <p:spPr>
              <a:xfrm>
                <a:off x="7075351" y="3926962"/>
                <a:ext cx="1591633" cy="6659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 sz="1400" b="0" i="0" u="sng"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ワタナベマキさん</a:t>
                </a:r>
                <a:endParaRPr dirty="0">
                  <a:latin typeface="游ゴシック" panose="020B0400000000000000" pitchFamily="50" charset="-128"/>
                  <a:ea typeface="游ゴシック" panose="020B0400000000000000" pitchFamily="50" charset="-128"/>
                </a:endParaRPr>
              </a:p>
              <a:p>
                <a:pPr marL="0" marR="0" lvl="0" indent="0" algn="ctr" rtl="0">
                  <a:lnSpc>
                    <a:spcPct val="150000"/>
                  </a:lnSpc>
                  <a:spcBef>
                    <a:spcPts val="0"/>
                  </a:spcBef>
                  <a:spcAft>
                    <a:spcPts val="0"/>
                  </a:spcAft>
                  <a:buNone/>
                </a:pPr>
                <a:r>
                  <a:rPr lang="ja"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料理家</a:t>
                </a:r>
                <a:endParaRPr sz="12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grpSp>
      <p:sp>
        <p:nvSpPr>
          <p:cNvPr id="332" name="Google Shape;332;p11"/>
          <p:cNvSpPr txBox="1"/>
          <p:nvPr/>
        </p:nvSpPr>
        <p:spPr>
          <a:xfrm>
            <a:off x="8144987" y="4502535"/>
            <a:ext cx="764284"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 sz="11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など</a:t>
            </a:r>
            <a:endParaRPr sz="11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34" name="Google Shape;334;p11"/>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7</a:t>
            </a:fld>
            <a:endParaRPr/>
          </a:p>
        </p:txBody>
      </p:sp>
      <p:cxnSp>
        <p:nvCxnSpPr>
          <p:cNvPr id="21" name="Google Shape;226;p7">
            <a:extLst>
              <a:ext uri="{FF2B5EF4-FFF2-40B4-BE49-F238E27FC236}">
                <a16:creationId xmlns:a16="http://schemas.microsoft.com/office/drawing/2014/main" id="{B2D17801-C512-5759-C4E9-FA85A4686F7E}"/>
              </a:ext>
            </a:extLst>
          </p:cNvPr>
          <p:cNvCxnSpPr>
            <a:cxnSpLocks/>
          </p:cNvCxnSpPr>
          <p:nvPr/>
        </p:nvCxnSpPr>
        <p:spPr>
          <a:xfrm>
            <a:off x="1573306" y="976960"/>
            <a:ext cx="5957047" cy="0"/>
          </a:xfrm>
          <a:prstGeom prst="straightConnector1">
            <a:avLst/>
          </a:prstGeom>
          <a:noFill/>
          <a:ln w="57150" cap="flat" cmpd="sng">
            <a:solidFill>
              <a:schemeClr val="accent4">
                <a:alpha val="69803"/>
              </a:schemeClr>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56" name="Google Shape;256;p8"/>
          <p:cNvSpPr txBox="1">
            <a:spLocks noGrp="1"/>
          </p:cNvSpPr>
          <p:nvPr>
            <p:ph type="sldNum" idx="12"/>
          </p:nvPr>
        </p:nvSpPr>
        <p:spPr>
          <a:xfrm>
            <a:off x="8806814" y="4883888"/>
            <a:ext cx="265125" cy="158012"/>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8</a:t>
            </a:fld>
            <a:endParaRPr/>
          </a:p>
        </p:txBody>
      </p:sp>
      <p:grpSp>
        <p:nvGrpSpPr>
          <p:cNvPr id="7" name="グループ化 6">
            <a:extLst>
              <a:ext uri="{FF2B5EF4-FFF2-40B4-BE49-F238E27FC236}">
                <a16:creationId xmlns:a16="http://schemas.microsoft.com/office/drawing/2014/main" id="{F24635E2-C8C2-3051-3894-00156D60DF95}"/>
              </a:ext>
            </a:extLst>
          </p:cNvPr>
          <p:cNvGrpSpPr/>
          <p:nvPr/>
        </p:nvGrpSpPr>
        <p:grpSpPr>
          <a:xfrm>
            <a:off x="216975" y="206092"/>
            <a:ext cx="8699714" cy="955676"/>
            <a:chOff x="216975" y="206092"/>
            <a:chExt cx="8699714" cy="955676"/>
          </a:xfrm>
        </p:grpSpPr>
        <p:sp>
          <p:nvSpPr>
            <p:cNvPr id="4" name="Google Shape;222;p20">
              <a:extLst>
                <a:ext uri="{FF2B5EF4-FFF2-40B4-BE49-F238E27FC236}">
                  <a16:creationId xmlns:a16="http://schemas.microsoft.com/office/drawing/2014/main" id="{88CCAAC4-B0B6-806A-2FEF-B96127FFB1BE}"/>
                </a:ext>
              </a:extLst>
            </p:cNvPr>
            <p:cNvSpPr txBox="1">
              <a:spLocks/>
            </p:cNvSpPr>
            <p:nvPr/>
          </p:nvSpPr>
          <p:spPr>
            <a:xfrm>
              <a:off x="216975" y="525972"/>
              <a:ext cx="8699714" cy="379430"/>
            </a:xfrm>
            <a:prstGeom prst="rect">
              <a:avLst/>
            </a:prstGeom>
            <a:noFill/>
            <a:ln>
              <a:noFill/>
            </a:ln>
          </p:spPr>
          <p:txBody>
            <a:bodyPr spcFirstLastPara="1" wrap="square" lIns="0" tIns="100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S Gothic"/>
                  <a:ea typeface="MS Gothic"/>
                  <a:cs typeface="MS Gothic"/>
                  <a:sym typeface="MS Gothi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12700" algn="ctr"/>
              <a:r>
                <a:rPr lang="ja-JP" altLang="en-US" sz="2400" i="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「隔週・日曜夜８時」。商品紹介もしていきます！</a:t>
              </a:r>
            </a:p>
          </p:txBody>
        </p:sp>
        <p:cxnSp>
          <p:nvCxnSpPr>
            <p:cNvPr id="2" name="Google Shape;226;p7">
              <a:extLst>
                <a:ext uri="{FF2B5EF4-FFF2-40B4-BE49-F238E27FC236}">
                  <a16:creationId xmlns:a16="http://schemas.microsoft.com/office/drawing/2014/main" id="{372E936E-D570-8273-1DA2-62FE2C657E92}"/>
                </a:ext>
              </a:extLst>
            </p:cNvPr>
            <p:cNvCxnSpPr>
              <a:cxnSpLocks/>
            </p:cNvCxnSpPr>
            <p:nvPr/>
          </p:nvCxnSpPr>
          <p:spPr>
            <a:xfrm>
              <a:off x="986725" y="869382"/>
              <a:ext cx="7175716" cy="0"/>
            </a:xfrm>
            <a:prstGeom prst="straightConnector1">
              <a:avLst/>
            </a:prstGeom>
            <a:noFill/>
            <a:ln w="57150" cap="flat" cmpd="sng">
              <a:solidFill>
                <a:schemeClr val="accent4">
                  <a:alpha val="69803"/>
                </a:schemeClr>
              </a:solidFill>
              <a:prstDash val="solid"/>
              <a:round/>
              <a:headEnd type="none" w="sm" len="sm"/>
              <a:tailEnd type="none" w="sm" len="sm"/>
            </a:ln>
          </p:spPr>
        </p:cxnSp>
        <p:sp>
          <p:nvSpPr>
            <p:cNvPr id="3" name="Google Shape;221;p20">
              <a:extLst>
                <a:ext uri="{FF2B5EF4-FFF2-40B4-BE49-F238E27FC236}">
                  <a16:creationId xmlns:a16="http://schemas.microsoft.com/office/drawing/2014/main" id="{2F01542C-57E5-9ED5-C0AE-45D83E9D040E}"/>
                </a:ext>
              </a:extLst>
            </p:cNvPr>
            <p:cNvSpPr txBox="1"/>
            <p:nvPr/>
          </p:nvSpPr>
          <p:spPr>
            <a:xfrm>
              <a:off x="2603089" y="206092"/>
              <a:ext cx="3937821" cy="194284"/>
            </a:xfrm>
            <a:prstGeom prst="rect">
              <a:avLst/>
            </a:prstGeom>
            <a:noFill/>
            <a:ln>
              <a:noFill/>
            </a:ln>
          </p:spPr>
          <p:txBody>
            <a:bodyPr spcFirstLastPara="1" wrap="square" lIns="0" tIns="9525" rIns="0" bIns="0" anchor="t" anchorCtr="0">
              <a:spAutoFit/>
            </a:bodyPr>
            <a:lstStyle/>
            <a:p>
              <a:pPr marL="12700" algn="ctr">
                <a:buSzPts val="1200"/>
              </a:pPr>
              <a:r>
                <a:rPr lang="ja-JP" altLang="en-US" sz="1200" b="1" i="0" u="sng" strike="noStrike" cap="none" dirty="0">
                  <a:solidFill>
                    <a:srgbClr val="000000"/>
                  </a:solidFill>
                  <a:latin typeface="游ゴシック" panose="020B0400000000000000" pitchFamily="50" charset="-128"/>
                  <a:ea typeface="游ゴシック" panose="020B0400000000000000" pitchFamily="50" charset="-128"/>
                  <a:sym typeface="Arial"/>
                </a:rPr>
                <a:t>音声メディア</a:t>
              </a:r>
              <a:r>
                <a:rPr lang="ja" sz="1200" b="1" i="0" u="sng" strike="noStrike" cap="none" dirty="0">
                  <a:solidFill>
                    <a:srgbClr val="000000"/>
                  </a:solidFill>
                  <a:latin typeface="游ゴシック" panose="020B0400000000000000" pitchFamily="50" charset="-128"/>
                  <a:ea typeface="游ゴシック" panose="020B0400000000000000" pitchFamily="50" charset="-128"/>
                  <a:sym typeface="Arial"/>
                </a:rPr>
                <a:t>『暮らしの</a:t>
              </a:r>
              <a:r>
                <a:rPr lang="ja-JP" altLang="en-US" sz="1200" b="1" u="sng" dirty="0">
                  <a:latin typeface="游ゴシック" panose="020B0400000000000000" pitchFamily="50" charset="-128"/>
                  <a:ea typeface="游ゴシック" panose="020B0400000000000000" pitchFamily="50" charset="-128"/>
                </a:rPr>
                <a:t>おへそラジオ</a:t>
              </a:r>
              <a:r>
                <a:rPr lang="ja" sz="1200" b="1" i="0" u="sng" strike="noStrike" cap="none" dirty="0">
                  <a:solidFill>
                    <a:srgbClr val="000000"/>
                  </a:solidFill>
                  <a:latin typeface="游ゴシック" panose="020B0400000000000000" pitchFamily="50" charset="-128"/>
                  <a:ea typeface="游ゴシック" panose="020B0400000000000000" pitchFamily="50" charset="-128"/>
                  <a:sym typeface="Arial"/>
                </a:rPr>
                <a:t>』</a:t>
              </a:r>
              <a:endParaRPr lang="ja-JP" altLang="en-US" sz="12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5" name="Google Shape;233;p7">
              <a:extLst>
                <a:ext uri="{FF2B5EF4-FFF2-40B4-BE49-F238E27FC236}">
                  <a16:creationId xmlns:a16="http://schemas.microsoft.com/office/drawing/2014/main" id="{D06CD5E8-371A-5D1A-5649-7E18AC7A9044}"/>
                </a:ext>
              </a:extLst>
            </p:cNvPr>
            <p:cNvSpPr txBox="1"/>
            <p:nvPr/>
          </p:nvSpPr>
          <p:spPr>
            <a:xfrm>
              <a:off x="985837" y="964406"/>
              <a:ext cx="7908131" cy="197362"/>
            </a:xfrm>
            <a:prstGeom prst="rect">
              <a:avLst/>
            </a:prstGeom>
            <a:noFill/>
            <a:ln>
              <a:noFill/>
            </a:ln>
          </p:spPr>
          <p:txBody>
            <a:bodyPr spcFirstLastPara="1" wrap="square" lIns="0" tIns="9525" rIns="0" bIns="0" anchor="t" anchorCtr="0">
              <a:spAutoFit/>
            </a:bodyPr>
            <a:lstStyle/>
            <a:p>
              <a:pPr marL="12700" marR="0" lvl="0" indent="0" algn="l" rtl="0">
                <a:lnSpc>
                  <a:spcPct val="121700"/>
                </a:lnSpc>
                <a:spcBef>
                  <a:spcPts val="0"/>
                </a:spcBef>
                <a:spcAft>
                  <a:spcPts val="0"/>
                </a:spcAft>
                <a:buNone/>
              </a:pPr>
              <a:r>
                <a:rPr lang="ja-JP" altLang="en-US" sz="1000" dirty="0">
                  <a:latin typeface="游ゴシック" panose="020B0400000000000000" pitchFamily="50" charset="-128"/>
                  <a:ea typeface="游ゴシック" panose="020B0400000000000000" pitchFamily="50" charset="-128"/>
                  <a:cs typeface="MS Gothic"/>
                  <a:sym typeface="MS Gothic"/>
                </a:rPr>
                <a:t>「暮らしのおへそ」編集ディレクター・</a:t>
              </a:r>
              <a:r>
                <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一田憲子さんと編集</a:t>
              </a:r>
              <a:r>
                <a:rPr lang="ja-JP" altLang="en-US" sz="1000" dirty="0">
                  <a:latin typeface="游ゴシック" panose="020B0400000000000000" pitchFamily="50" charset="-128"/>
                  <a:ea typeface="游ゴシック" panose="020B0400000000000000" pitchFamily="50" charset="-128"/>
                  <a:cs typeface="MS Gothic"/>
                  <a:sym typeface="MS Gothic"/>
                </a:rPr>
                <a:t>担当・木村愛によるポッドキャスト番組</a:t>
              </a:r>
              <a:r>
                <a:rPr lang="en-US" altLang="ja-JP" sz="1000" dirty="0">
                  <a:latin typeface="游ゴシック" panose="020B0400000000000000" pitchFamily="50" charset="-128"/>
                  <a:ea typeface="游ゴシック" panose="020B0400000000000000" pitchFamily="50" charset="-128"/>
                  <a:cs typeface="MS Gothic"/>
                  <a:sym typeface="MS Gothic"/>
                </a:rPr>
                <a:t>『</a:t>
              </a:r>
              <a:r>
                <a:rPr lang="ja-JP" altLang="en-US" sz="1000" dirty="0">
                  <a:latin typeface="游ゴシック" panose="020B0400000000000000" pitchFamily="50" charset="-128"/>
                  <a:ea typeface="游ゴシック" panose="020B0400000000000000" pitchFamily="50" charset="-128"/>
                  <a:cs typeface="MS Gothic"/>
                  <a:sym typeface="MS Gothic"/>
                </a:rPr>
                <a:t>暮らしのおへそラジオ</a:t>
              </a:r>
              <a:r>
                <a:rPr lang="en-US" altLang="ja-JP" sz="1000" dirty="0">
                  <a:latin typeface="游ゴシック" panose="020B0400000000000000" pitchFamily="50" charset="-128"/>
                  <a:ea typeface="游ゴシック" panose="020B0400000000000000" pitchFamily="50" charset="-128"/>
                  <a:cs typeface="MS Gothic"/>
                  <a:sym typeface="MS Gothic"/>
                </a:rPr>
                <a:t>』</a:t>
              </a:r>
              <a:r>
                <a:rPr lang="ja-JP" altLang="en-US" sz="1000" dirty="0">
                  <a:latin typeface="游ゴシック" panose="020B0400000000000000" pitchFamily="50" charset="-128"/>
                  <a:ea typeface="游ゴシック" panose="020B0400000000000000" pitchFamily="50" charset="-128"/>
                  <a:cs typeface="MS Gothic"/>
                  <a:sym typeface="MS Gothic"/>
                </a:rPr>
                <a:t>。</a:t>
              </a:r>
              <a:endParaRPr lang="en-US" altLang="ja-JP" sz="1000" dirty="0">
                <a:latin typeface="游ゴシック" panose="020B0400000000000000" pitchFamily="50" charset="-128"/>
                <a:ea typeface="游ゴシック" panose="020B0400000000000000" pitchFamily="50" charset="-128"/>
                <a:cs typeface="MS Gothic"/>
                <a:sym typeface="MS Gothic"/>
              </a:endParaRPr>
            </a:p>
          </p:txBody>
        </p:sp>
      </p:grpSp>
      <p:grpSp>
        <p:nvGrpSpPr>
          <p:cNvPr id="6" name="グループ化 5">
            <a:extLst>
              <a:ext uri="{FF2B5EF4-FFF2-40B4-BE49-F238E27FC236}">
                <a16:creationId xmlns:a16="http://schemas.microsoft.com/office/drawing/2014/main" id="{06058A25-2AF7-66B0-A6D1-CFE57AB03482}"/>
              </a:ext>
            </a:extLst>
          </p:cNvPr>
          <p:cNvGrpSpPr/>
          <p:nvPr/>
        </p:nvGrpSpPr>
        <p:grpSpPr>
          <a:xfrm>
            <a:off x="34337" y="1572536"/>
            <a:ext cx="9045370" cy="3412426"/>
            <a:chOff x="34337" y="1572536"/>
            <a:chExt cx="9045370" cy="3412426"/>
          </a:xfrm>
        </p:grpSpPr>
        <p:sp>
          <p:nvSpPr>
            <p:cNvPr id="26" name="テキスト ボックス 25">
              <a:extLst>
                <a:ext uri="{FF2B5EF4-FFF2-40B4-BE49-F238E27FC236}">
                  <a16:creationId xmlns:a16="http://schemas.microsoft.com/office/drawing/2014/main" id="{585BAEEA-34C4-AC14-3351-E4F971375904}"/>
                </a:ext>
              </a:extLst>
            </p:cNvPr>
            <p:cNvSpPr txBox="1"/>
            <p:nvPr/>
          </p:nvSpPr>
          <p:spPr>
            <a:xfrm>
              <a:off x="34337" y="1623623"/>
              <a:ext cx="6945108" cy="1477328"/>
            </a:xfrm>
            <a:prstGeom prst="rect">
              <a:avLst/>
            </a:prstGeom>
            <a:noFill/>
          </p:spPr>
          <p:txBody>
            <a:bodyPr wrap="square" rtlCol="0">
              <a:spAutoFit/>
            </a:bodyPr>
            <a:lstStyle/>
            <a:p>
              <a:r>
                <a:rPr lang="ja-JP" altLang="en-US" sz="1000" b="0" i="0" dirty="0">
                  <a:solidFill>
                    <a:schemeClr val="tx1"/>
                  </a:solidFill>
                  <a:effectLst/>
                  <a:latin typeface="游ゴシック" panose="020B0400000000000000" pitchFamily="50" charset="-128"/>
                  <a:ea typeface="游ゴシック" panose="020B0400000000000000" pitchFamily="50" charset="-128"/>
                </a:rPr>
                <a:t>いろいろな方の暮らしの習慣を「おへそ」と名付け、習慣からその人の生き方、</a:t>
              </a:r>
              <a:endParaRPr lang="en-US" altLang="ja-JP" sz="1000" b="0" i="0" dirty="0">
                <a:solidFill>
                  <a:schemeClr val="tx1"/>
                </a:solidFill>
                <a:effectLst/>
                <a:latin typeface="游ゴシック" panose="020B0400000000000000" pitchFamily="50" charset="-128"/>
                <a:ea typeface="游ゴシック" panose="020B0400000000000000" pitchFamily="50" charset="-128"/>
              </a:endParaRPr>
            </a:p>
            <a:p>
              <a:r>
                <a:rPr lang="ja-JP" altLang="en-US" sz="1000" b="0" i="0" dirty="0">
                  <a:solidFill>
                    <a:schemeClr val="tx1"/>
                  </a:solidFill>
                  <a:effectLst/>
                  <a:latin typeface="游ゴシック" panose="020B0400000000000000" pitchFamily="50" charset="-128"/>
                  <a:ea typeface="游ゴシック" panose="020B0400000000000000" pitchFamily="50" charset="-128"/>
                </a:rPr>
                <a:t>暮らし方をご紹介する雑誌</a:t>
              </a:r>
              <a:r>
                <a:rPr lang="en-US" altLang="ja-JP" sz="1000" b="0" i="0" dirty="0">
                  <a:solidFill>
                    <a:schemeClr val="tx1"/>
                  </a:solidFill>
                  <a:effectLst/>
                  <a:latin typeface="游ゴシック" panose="020B0400000000000000" pitchFamily="50" charset="-128"/>
                  <a:ea typeface="游ゴシック" panose="020B0400000000000000" pitchFamily="50" charset="-128"/>
                </a:rPr>
                <a:t>『</a:t>
              </a:r>
              <a:r>
                <a:rPr lang="ja-JP" altLang="en-US" sz="1000" b="0" i="0" dirty="0">
                  <a:solidFill>
                    <a:schemeClr val="tx1"/>
                  </a:solidFill>
                  <a:effectLst/>
                  <a:latin typeface="游ゴシック" panose="020B0400000000000000" pitchFamily="50" charset="-128"/>
                  <a:ea typeface="游ゴシック" panose="020B0400000000000000" pitchFamily="50" charset="-128"/>
                </a:rPr>
                <a:t>暮らしのおへそ</a:t>
              </a:r>
              <a:r>
                <a:rPr lang="en-US" altLang="ja-JP" sz="1000" b="0" i="0" dirty="0">
                  <a:solidFill>
                    <a:schemeClr val="tx1"/>
                  </a:solidFill>
                  <a:effectLst/>
                  <a:latin typeface="游ゴシック" panose="020B0400000000000000" pitchFamily="50" charset="-128"/>
                  <a:ea typeface="游ゴシック" panose="020B0400000000000000" pitchFamily="50" charset="-128"/>
                </a:rPr>
                <a:t>』</a:t>
              </a:r>
              <a:r>
                <a:rPr lang="ja-JP" altLang="en-US" sz="1000" b="0" i="0" dirty="0">
                  <a:solidFill>
                    <a:schemeClr val="tx1"/>
                  </a:solidFill>
                  <a:effectLst/>
                  <a:latin typeface="游ゴシック" panose="020B0400000000000000" pitchFamily="50" charset="-128"/>
                  <a:ea typeface="游ゴシック" panose="020B0400000000000000" pitchFamily="50" charset="-128"/>
                </a:rPr>
                <a:t>がお届けするラジオ。</a:t>
              </a:r>
              <a:br>
                <a:rPr lang="ja-JP" altLang="en-US" sz="1000" dirty="0">
                  <a:solidFill>
                    <a:schemeClr val="tx1"/>
                  </a:solidFill>
                  <a:latin typeface="游ゴシック" panose="020B0400000000000000" pitchFamily="50" charset="-128"/>
                  <a:ea typeface="游ゴシック" panose="020B0400000000000000" pitchFamily="50" charset="-128"/>
                </a:rPr>
              </a:br>
              <a:br>
                <a:rPr lang="ja-JP" altLang="en-US" sz="1000" dirty="0">
                  <a:solidFill>
                    <a:schemeClr val="tx1"/>
                  </a:solidFill>
                  <a:latin typeface="游ゴシック" panose="020B0400000000000000" pitchFamily="50" charset="-128"/>
                  <a:ea typeface="游ゴシック" panose="020B0400000000000000" pitchFamily="50" charset="-128"/>
                </a:rPr>
              </a:br>
              <a:r>
                <a:rPr lang="ja-JP" altLang="en-US" sz="1000" b="0" i="0" dirty="0">
                  <a:solidFill>
                    <a:schemeClr val="tx1"/>
                  </a:solidFill>
                  <a:effectLst/>
                  <a:latin typeface="游ゴシック" panose="020B0400000000000000" pitchFamily="50" charset="-128"/>
                  <a:ea typeface="游ゴシック" panose="020B0400000000000000" pitchFamily="50" charset="-128"/>
                </a:rPr>
                <a:t>そんなにドラマチックな出来事がなくても、 たとえば、朝起きる時間を</a:t>
              </a:r>
              <a:r>
                <a:rPr lang="en-US" altLang="ja-JP" sz="1000" b="0" i="0" dirty="0">
                  <a:solidFill>
                    <a:schemeClr val="tx1"/>
                  </a:solidFill>
                  <a:effectLst/>
                  <a:latin typeface="游ゴシック" panose="020B0400000000000000" pitchFamily="50" charset="-128"/>
                  <a:ea typeface="游ゴシック" panose="020B0400000000000000" pitchFamily="50" charset="-128"/>
                </a:rPr>
                <a:t>30</a:t>
              </a:r>
              <a:r>
                <a:rPr lang="ja-JP" altLang="en-US" sz="1000" b="0" i="0" dirty="0">
                  <a:solidFill>
                    <a:schemeClr val="tx1"/>
                  </a:solidFill>
                  <a:effectLst/>
                  <a:latin typeface="游ゴシック" panose="020B0400000000000000" pitchFamily="50" charset="-128"/>
                  <a:ea typeface="游ゴシック" panose="020B0400000000000000" pitchFamily="50" charset="-128"/>
                </a:rPr>
                <a:t>分早くするとか、夜はテレビを見るのをやめてみるとか、小さな習慣をひとつ変えてみれば、明日が変わり、暮らしが変わり、人生が変わってくるかもしれません。だとすれば、習慣＝「おへそ」は、人生を変える最小単位なのかも。</a:t>
              </a:r>
              <a:br>
                <a:rPr lang="ja-JP" altLang="en-US" sz="1000" dirty="0">
                  <a:solidFill>
                    <a:schemeClr val="tx1"/>
                  </a:solidFill>
                  <a:latin typeface="游ゴシック" panose="020B0400000000000000" pitchFamily="50" charset="-128"/>
                  <a:ea typeface="游ゴシック" panose="020B0400000000000000" pitchFamily="50" charset="-128"/>
                </a:rPr>
              </a:br>
              <a:br>
                <a:rPr lang="ja-JP" altLang="en-US" sz="1000" dirty="0">
                  <a:solidFill>
                    <a:schemeClr val="tx1"/>
                  </a:solidFill>
                  <a:latin typeface="游ゴシック" panose="020B0400000000000000" pitchFamily="50" charset="-128"/>
                  <a:ea typeface="游ゴシック" panose="020B0400000000000000" pitchFamily="50" charset="-128"/>
                </a:rPr>
              </a:br>
              <a:r>
                <a:rPr lang="ja-JP" altLang="en-US" sz="1000" b="0" i="0" dirty="0">
                  <a:solidFill>
                    <a:schemeClr val="tx1"/>
                  </a:solidFill>
                  <a:effectLst/>
                  <a:latin typeface="游ゴシック" panose="020B0400000000000000" pitchFamily="50" charset="-128"/>
                  <a:ea typeface="游ゴシック" panose="020B0400000000000000" pitchFamily="50" charset="-128"/>
                </a:rPr>
                <a:t>この番組では、そんな自分だけの「おへそ」を探したり、見つけてやってみたり、</a:t>
              </a:r>
              <a:endParaRPr lang="en-US" altLang="ja-JP" sz="1000" b="0" i="0" dirty="0">
                <a:solidFill>
                  <a:schemeClr val="tx1"/>
                </a:solidFill>
                <a:effectLst/>
                <a:latin typeface="游ゴシック" panose="020B0400000000000000" pitchFamily="50" charset="-128"/>
                <a:ea typeface="游ゴシック" panose="020B0400000000000000" pitchFamily="50" charset="-128"/>
              </a:endParaRPr>
            </a:p>
            <a:p>
              <a:r>
                <a:rPr lang="ja-JP" altLang="en-US" sz="1000" b="0" i="0" dirty="0">
                  <a:solidFill>
                    <a:schemeClr val="tx1"/>
                  </a:solidFill>
                  <a:effectLst/>
                  <a:latin typeface="游ゴシック" panose="020B0400000000000000" pitchFamily="50" charset="-128"/>
                  <a:ea typeface="游ゴシック" panose="020B0400000000000000" pitchFamily="50" charset="-128"/>
                </a:rPr>
                <a:t>今までとは違うおへそを作ってみたり。そのプロセスをリスナーのみなさんと一緒に楽しんでいけたらと思っています。</a:t>
              </a:r>
              <a:endParaRPr kumimoji="1" lang="ja-JP" altLang="en-US" sz="1000" dirty="0">
                <a:solidFill>
                  <a:schemeClr val="tx1"/>
                </a:solidFill>
                <a:latin typeface="游ゴシック" panose="020B0400000000000000" pitchFamily="50" charset="-128"/>
                <a:ea typeface="游ゴシック" panose="020B0400000000000000" pitchFamily="50" charset="-128"/>
              </a:endParaRPr>
            </a:p>
          </p:txBody>
        </p:sp>
        <p:grpSp>
          <p:nvGrpSpPr>
            <p:cNvPr id="27" name="グループ化 26">
              <a:extLst>
                <a:ext uri="{FF2B5EF4-FFF2-40B4-BE49-F238E27FC236}">
                  <a16:creationId xmlns:a16="http://schemas.microsoft.com/office/drawing/2014/main" id="{C8BDFA9E-2D42-F16E-B0AA-69A1055BECFA}"/>
                </a:ext>
              </a:extLst>
            </p:cNvPr>
            <p:cNvGrpSpPr/>
            <p:nvPr/>
          </p:nvGrpSpPr>
          <p:grpSpPr>
            <a:xfrm>
              <a:off x="121326" y="3324721"/>
              <a:ext cx="5239034" cy="1657445"/>
              <a:chOff x="339515" y="1605423"/>
              <a:chExt cx="5239034" cy="1657445"/>
            </a:xfrm>
          </p:grpSpPr>
          <p:pic>
            <p:nvPicPr>
              <p:cNvPr id="28" name="図 27">
                <a:extLst>
                  <a:ext uri="{FF2B5EF4-FFF2-40B4-BE49-F238E27FC236}">
                    <a16:creationId xmlns:a16="http://schemas.microsoft.com/office/drawing/2014/main" id="{5CE75649-9715-A8A7-B0DD-47C3E875E5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7330" y="1694124"/>
                <a:ext cx="5231219" cy="1568744"/>
              </a:xfrm>
              <a:prstGeom prst="rect">
                <a:avLst/>
              </a:prstGeom>
            </p:spPr>
          </p:pic>
          <p:sp>
            <p:nvSpPr>
              <p:cNvPr id="29" name="Google Shape;135;p19">
                <a:extLst>
                  <a:ext uri="{FF2B5EF4-FFF2-40B4-BE49-F238E27FC236}">
                    <a16:creationId xmlns:a16="http://schemas.microsoft.com/office/drawing/2014/main" id="{5039646C-B0E7-688E-2779-6632BAF84050}"/>
                  </a:ext>
                </a:extLst>
              </p:cNvPr>
              <p:cNvSpPr txBox="1"/>
              <p:nvPr/>
            </p:nvSpPr>
            <p:spPr>
              <a:xfrm>
                <a:off x="339515" y="1605423"/>
                <a:ext cx="5222199" cy="147638"/>
              </a:xfrm>
              <a:prstGeom prst="rect">
                <a:avLst/>
              </a:prstGeom>
              <a:solidFill>
                <a:schemeClr val="bg1"/>
              </a:solidFill>
              <a:ln>
                <a:noFill/>
              </a:ln>
            </p:spPr>
            <p:txBody>
              <a:bodyPr spcFirstLastPara="1" wrap="square" lIns="0" tIns="9050" rIns="0" bIns="0" anchor="t" anchorCtr="0">
                <a:spAutoFit/>
              </a:bodyPr>
              <a:lstStyle/>
              <a:p>
                <a:pPr marL="12700" marR="152393">
                  <a:buSzPts val="1200"/>
                </a:pPr>
                <a:r>
                  <a:rPr lang="ja-JP" altLang="en-US" sz="900" b="1" dirty="0">
                    <a:latin typeface="游ゴシック" panose="020B0400000000000000" pitchFamily="50" charset="-128"/>
                    <a:ea typeface="游ゴシック" panose="020B0400000000000000" pitchFamily="50" charset="-128"/>
                  </a:rPr>
                  <a:t>■</a:t>
                </a:r>
                <a:r>
                  <a:rPr lang="en-US" altLang="ja-JP" sz="900" b="1" dirty="0">
                    <a:latin typeface="游ゴシック" panose="020B0400000000000000" pitchFamily="50" charset="-128"/>
                    <a:ea typeface="游ゴシック" panose="020B0400000000000000" pitchFamily="50" charset="-128"/>
                  </a:rPr>
                  <a:t>2023</a:t>
                </a:r>
                <a:r>
                  <a:rPr lang="ja-JP" altLang="en-US" sz="900" b="1" dirty="0">
                    <a:latin typeface="游ゴシック" panose="020B0400000000000000" pitchFamily="50" charset="-128"/>
                    <a:ea typeface="游ゴシック" panose="020B0400000000000000" pitchFamily="50" charset="-128"/>
                  </a:rPr>
                  <a:t>年の動き（</a:t>
                </a:r>
                <a:r>
                  <a:rPr lang="en-US" altLang="ja-JP" sz="900" b="1" dirty="0">
                    <a:latin typeface="游ゴシック" panose="020B0400000000000000" pitchFamily="50" charset="-128"/>
                    <a:ea typeface="游ゴシック" panose="020B0400000000000000" pitchFamily="50" charset="-128"/>
                  </a:rPr>
                  <a:t>Spotify</a:t>
                </a:r>
                <a:r>
                  <a:rPr lang="ja-JP" altLang="en-US" sz="900" b="1" dirty="0">
                    <a:latin typeface="游ゴシック" panose="020B0400000000000000" pitchFamily="50" charset="-128"/>
                    <a:ea typeface="游ゴシック" panose="020B0400000000000000" pitchFamily="50" charset="-128"/>
                  </a:rPr>
                  <a:t>が提供している</a:t>
                </a:r>
                <a:r>
                  <a:rPr lang="en-US" altLang="ja-JP" sz="900" b="1" dirty="0">
                    <a:latin typeface="游ゴシック" panose="020B0400000000000000" pitchFamily="50" charset="-128"/>
                    <a:ea typeface="游ゴシック" panose="020B0400000000000000" pitchFamily="50" charset="-128"/>
                  </a:rPr>
                  <a:t>Podcaster</a:t>
                </a:r>
                <a:r>
                  <a:rPr lang="ja-JP" altLang="en-US" sz="900" b="1" dirty="0">
                    <a:latin typeface="游ゴシック" panose="020B0400000000000000" pitchFamily="50" charset="-128"/>
                    <a:ea typeface="游ゴシック" panose="020B0400000000000000" pitchFamily="50" charset="-128"/>
                  </a:rPr>
                  <a:t>の</a:t>
                </a:r>
                <a:r>
                  <a:rPr lang="en-US" altLang="ja-JP" sz="900" b="1" dirty="0">
                    <a:latin typeface="游ゴシック" panose="020B0400000000000000" pitchFamily="50" charset="-128"/>
                    <a:ea typeface="游ゴシック" panose="020B0400000000000000" pitchFamily="50" charset="-128"/>
                  </a:rPr>
                  <a:t>2023</a:t>
                </a:r>
                <a:r>
                  <a:rPr lang="ja-JP" altLang="en-US" sz="900" b="1" dirty="0">
                    <a:latin typeface="游ゴシック" panose="020B0400000000000000" pitchFamily="50" charset="-128"/>
                    <a:ea typeface="游ゴシック" panose="020B0400000000000000" pitchFamily="50" charset="-128"/>
                  </a:rPr>
                  <a:t>年まとめより）</a:t>
                </a:r>
                <a:endParaRPr sz="900" b="1" dirty="0">
                  <a:latin typeface="游ゴシック" panose="020B0400000000000000" pitchFamily="50" charset="-128"/>
                  <a:ea typeface="游ゴシック" panose="020B0400000000000000" pitchFamily="50" charset="-128"/>
                </a:endParaRPr>
              </a:p>
            </p:txBody>
          </p:sp>
        </p:grpSp>
        <p:pic>
          <p:nvPicPr>
            <p:cNvPr id="31" name="図 30">
              <a:extLst>
                <a:ext uri="{FF2B5EF4-FFF2-40B4-BE49-F238E27FC236}">
                  <a16:creationId xmlns:a16="http://schemas.microsoft.com/office/drawing/2014/main" id="{A1309716-7BE9-406C-D1C5-F62B4A7F8C9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52473" y="3471864"/>
              <a:ext cx="2596551" cy="1513098"/>
            </a:xfrm>
            <a:prstGeom prst="rect">
              <a:avLst/>
            </a:prstGeom>
          </p:spPr>
        </p:pic>
        <p:sp>
          <p:nvSpPr>
            <p:cNvPr id="32" name="Google Shape;135;p19">
              <a:extLst>
                <a:ext uri="{FF2B5EF4-FFF2-40B4-BE49-F238E27FC236}">
                  <a16:creationId xmlns:a16="http://schemas.microsoft.com/office/drawing/2014/main" id="{0FD8075A-4BAB-8546-2790-DB5983DB6479}"/>
                </a:ext>
              </a:extLst>
            </p:cNvPr>
            <p:cNvSpPr txBox="1"/>
            <p:nvPr/>
          </p:nvSpPr>
          <p:spPr>
            <a:xfrm>
              <a:off x="5457770" y="3335410"/>
              <a:ext cx="2600374" cy="147638"/>
            </a:xfrm>
            <a:prstGeom prst="rect">
              <a:avLst/>
            </a:prstGeom>
            <a:solidFill>
              <a:schemeClr val="bg1"/>
            </a:solidFill>
            <a:ln>
              <a:noFill/>
            </a:ln>
          </p:spPr>
          <p:txBody>
            <a:bodyPr spcFirstLastPara="1" wrap="square" lIns="0" tIns="9050" rIns="0" bIns="0" anchor="t" anchorCtr="0">
              <a:spAutoFit/>
            </a:bodyPr>
            <a:lstStyle/>
            <a:p>
              <a:pPr marL="12700" marR="152393">
                <a:buSzPts val="1200"/>
              </a:pPr>
              <a:r>
                <a:rPr lang="ja-JP" altLang="en-US" sz="900" b="1" dirty="0">
                  <a:latin typeface="游ゴシック" panose="020B0400000000000000" pitchFamily="50" charset="-128"/>
                  <a:ea typeface="游ゴシック" panose="020B0400000000000000" pitchFamily="50" charset="-128"/>
                </a:rPr>
                <a:t>■リスナー年齢</a:t>
              </a:r>
              <a:endParaRPr sz="900" b="1" dirty="0">
                <a:latin typeface="游ゴシック" panose="020B0400000000000000" pitchFamily="50" charset="-128"/>
                <a:ea typeface="游ゴシック" panose="020B0400000000000000" pitchFamily="50" charset="-128"/>
              </a:endParaRPr>
            </a:p>
          </p:txBody>
        </p:sp>
        <p:pic>
          <p:nvPicPr>
            <p:cNvPr id="33" name="図 32">
              <a:extLst>
                <a:ext uri="{FF2B5EF4-FFF2-40B4-BE49-F238E27FC236}">
                  <a16:creationId xmlns:a16="http://schemas.microsoft.com/office/drawing/2014/main" id="{B8286CB1-CFB3-13F6-F53E-93422A77217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45841" y="1572536"/>
              <a:ext cx="1841876" cy="1711006"/>
            </a:xfrm>
            <a:prstGeom prst="rect">
              <a:avLst/>
            </a:prstGeom>
            <a:ln>
              <a:noFill/>
            </a:ln>
            <a:effectLst>
              <a:softEdge rad="112500"/>
            </a:effectLst>
          </p:spPr>
        </p:pic>
        <p:grpSp>
          <p:nvGrpSpPr>
            <p:cNvPr id="9" name="グループ化 8">
              <a:extLst>
                <a:ext uri="{FF2B5EF4-FFF2-40B4-BE49-F238E27FC236}">
                  <a16:creationId xmlns:a16="http://schemas.microsoft.com/office/drawing/2014/main" id="{7D103682-97F3-979E-5F77-85026BC64565}"/>
                </a:ext>
              </a:extLst>
            </p:cNvPr>
            <p:cNvGrpSpPr/>
            <p:nvPr/>
          </p:nvGrpSpPr>
          <p:grpSpPr>
            <a:xfrm>
              <a:off x="8137996" y="3713908"/>
              <a:ext cx="941711" cy="1015040"/>
              <a:chOff x="8137996" y="3849639"/>
              <a:chExt cx="941711" cy="1015040"/>
            </a:xfrm>
          </p:grpSpPr>
          <p:pic>
            <p:nvPicPr>
              <p:cNvPr id="8" name="図 7">
                <a:extLst>
                  <a:ext uri="{FF2B5EF4-FFF2-40B4-BE49-F238E27FC236}">
                    <a16:creationId xmlns:a16="http://schemas.microsoft.com/office/drawing/2014/main" id="{91B54579-AA32-3E74-41BE-CABDC90B1C1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93895" y="4271962"/>
                <a:ext cx="592717" cy="592717"/>
              </a:xfrm>
              <a:prstGeom prst="rect">
                <a:avLst/>
              </a:prstGeom>
            </p:spPr>
          </p:pic>
          <p:sp>
            <p:nvSpPr>
              <p:cNvPr id="17" name="テキスト ボックス 16">
                <a:extLst>
                  <a:ext uri="{FF2B5EF4-FFF2-40B4-BE49-F238E27FC236}">
                    <a16:creationId xmlns:a16="http://schemas.microsoft.com/office/drawing/2014/main" id="{D7B455A2-B965-5B11-9F29-3A05C0C0DD16}"/>
                  </a:ext>
                </a:extLst>
              </p:cNvPr>
              <p:cNvSpPr txBox="1"/>
              <p:nvPr/>
            </p:nvSpPr>
            <p:spPr>
              <a:xfrm>
                <a:off x="8137996" y="3849639"/>
                <a:ext cx="941711" cy="400110"/>
              </a:xfrm>
              <a:prstGeom prst="rect">
                <a:avLst/>
              </a:prstGeom>
              <a:noFill/>
            </p:spPr>
            <p:txBody>
              <a:bodyPr wrap="square" rtlCol="0">
                <a:spAutoFit/>
              </a:bodyPr>
              <a:lstStyle/>
              <a:p>
                <a:r>
                  <a:rPr kumimoji="1" lang="ja-JP" altLang="en-US" sz="1000" dirty="0">
                    <a:latin typeface="游ゴシック" panose="020B0400000000000000" pitchFamily="50" charset="-128"/>
                    <a:ea typeface="游ゴシック" panose="020B0400000000000000" pitchFamily="50" charset="-128"/>
                  </a:rPr>
                  <a:t>▼おへそ</a:t>
                </a:r>
                <a:endParaRPr kumimoji="1" lang="en-US" altLang="ja-JP" sz="1000" dirty="0">
                  <a:latin typeface="游ゴシック" panose="020B0400000000000000" pitchFamily="50" charset="-128"/>
                  <a:ea typeface="游ゴシック" panose="020B0400000000000000" pitchFamily="50" charset="-128"/>
                </a:endParaRPr>
              </a:p>
              <a:p>
                <a:r>
                  <a:rPr kumimoji="1" lang="ja-JP" altLang="en-US" sz="1000" dirty="0">
                    <a:latin typeface="游ゴシック" panose="020B0400000000000000" pitchFamily="50" charset="-128"/>
                    <a:ea typeface="游ゴシック" panose="020B0400000000000000" pitchFamily="50" charset="-128"/>
                  </a:rPr>
                  <a:t>　告知動画</a:t>
                </a:r>
                <a:endParaRPr kumimoji="1" lang="en-US" altLang="ja-JP" sz="1000" dirty="0">
                  <a:latin typeface="游ゴシック" panose="020B0400000000000000" pitchFamily="50" charset="-128"/>
                  <a:ea typeface="游ゴシック" panose="020B0400000000000000" pitchFamily="50" charset="-128"/>
                </a:endParaRPr>
              </a:p>
            </p:txBody>
          </p:sp>
        </p:grpSp>
      </p:grpSp>
    </p:spTree>
    <p:extLst>
      <p:ext uri="{BB962C8B-B14F-4D97-AF65-F5344CB8AC3E}">
        <p14:creationId xmlns:p14="http://schemas.microsoft.com/office/powerpoint/2010/main" val="889999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56" name="Google Shape;256;p8"/>
          <p:cNvSpPr txBox="1">
            <a:spLocks noGrp="1"/>
          </p:cNvSpPr>
          <p:nvPr>
            <p:ph type="sldNum" idx="12"/>
          </p:nvPr>
        </p:nvSpPr>
        <p:spPr>
          <a:xfrm>
            <a:off x="8472488" y="4883888"/>
            <a:ext cx="599451" cy="202462"/>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9</a:t>
            </a:fld>
            <a:endParaRPr/>
          </a:p>
        </p:txBody>
      </p:sp>
      <p:grpSp>
        <p:nvGrpSpPr>
          <p:cNvPr id="7" name="グループ化 6">
            <a:extLst>
              <a:ext uri="{FF2B5EF4-FFF2-40B4-BE49-F238E27FC236}">
                <a16:creationId xmlns:a16="http://schemas.microsoft.com/office/drawing/2014/main" id="{F24635E2-C8C2-3051-3894-00156D60DF95}"/>
              </a:ext>
            </a:extLst>
          </p:cNvPr>
          <p:cNvGrpSpPr/>
          <p:nvPr/>
        </p:nvGrpSpPr>
        <p:grpSpPr>
          <a:xfrm>
            <a:off x="216975" y="206092"/>
            <a:ext cx="8699714" cy="699310"/>
            <a:chOff x="216975" y="206092"/>
            <a:chExt cx="8699714" cy="699310"/>
          </a:xfrm>
        </p:grpSpPr>
        <p:sp>
          <p:nvSpPr>
            <p:cNvPr id="4" name="Google Shape;222;p20">
              <a:extLst>
                <a:ext uri="{FF2B5EF4-FFF2-40B4-BE49-F238E27FC236}">
                  <a16:creationId xmlns:a16="http://schemas.microsoft.com/office/drawing/2014/main" id="{88CCAAC4-B0B6-806A-2FEF-B96127FFB1BE}"/>
                </a:ext>
              </a:extLst>
            </p:cNvPr>
            <p:cNvSpPr txBox="1">
              <a:spLocks/>
            </p:cNvSpPr>
            <p:nvPr/>
          </p:nvSpPr>
          <p:spPr>
            <a:xfrm>
              <a:off x="216975" y="525972"/>
              <a:ext cx="8699714" cy="379430"/>
            </a:xfrm>
            <a:prstGeom prst="rect">
              <a:avLst/>
            </a:prstGeom>
            <a:noFill/>
            <a:ln>
              <a:noFill/>
            </a:ln>
          </p:spPr>
          <p:txBody>
            <a:bodyPr spcFirstLastPara="1" wrap="square" lIns="0" tIns="100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S Gothic"/>
                  <a:ea typeface="MS Gothic"/>
                  <a:cs typeface="MS Gothic"/>
                  <a:sym typeface="MS Gothi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12700" algn="ctr"/>
              <a:r>
                <a:rPr lang="en-US" altLang="ja-JP" sz="2400" dirty="0">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地方創生</a:t>
              </a:r>
              <a:r>
                <a:rPr lang="en-US" altLang="ja-JP" sz="2400" dirty="0">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地場産業振興を書籍やイベントで後押し</a:t>
              </a:r>
              <a:endParaRPr lang="ja-JP" altLang="en-US" sz="2400" i="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p:txBody>
        </p:sp>
        <p:cxnSp>
          <p:nvCxnSpPr>
            <p:cNvPr id="2" name="Google Shape;226;p7">
              <a:extLst>
                <a:ext uri="{FF2B5EF4-FFF2-40B4-BE49-F238E27FC236}">
                  <a16:creationId xmlns:a16="http://schemas.microsoft.com/office/drawing/2014/main" id="{372E936E-D570-8273-1DA2-62FE2C657E92}"/>
                </a:ext>
              </a:extLst>
            </p:cNvPr>
            <p:cNvCxnSpPr>
              <a:cxnSpLocks/>
            </p:cNvCxnSpPr>
            <p:nvPr/>
          </p:nvCxnSpPr>
          <p:spPr>
            <a:xfrm>
              <a:off x="986725" y="869382"/>
              <a:ext cx="7175716" cy="0"/>
            </a:xfrm>
            <a:prstGeom prst="straightConnector1">
              <a:avLst/>
            </a:prstGeom>
            <a:noFill/>
            <a:ln w="57150" cap="flat" cmpd="sng">
              <a:solidFill>
                <a:schemeClr val="accent4">
                  <a:alpha val="69803"/>
                </a:schemeClr>
              </a:solidFill>
              <a:prstDash val="solid"/>
              <a:round/>
              <a:headEnd type="none" w="sm" len="sm"/>
              <a:tailEnd type="none" w="sm" len="sm"/>
            </a:ln>
          </p:spPr>
        </p:cxnSp>
        <p:sp>
          <p:nvSpPr>
            <p:cNvPr id="3" name="Google Shape;221;p20">
              <a:extLst>
                <a:ext uri="{FF2B5EF4-FFF2-40B4-BE49-F238E27FC236}">
                  <a16:creationId xmlns:a16="http://schemas.microsoft.com/office/drawing/2014/main" id="{2F01542C-57E5-9ED5-C0AE-45D83E9D040E}"/>
                </a:ext>
              </a:extLst>
            </p:cNvPr>
            <p:cNvSpPr txBox="1"/>
            <p:nvPr/>
          </p:nvSpPr>
          <p:spPr>
            <a:xfrm>
              <a:off x="2603089" y="206092"/>
              <a:ext cx="3937821" cy="194284"/>
            </a:xfrm>
            <a:prstGeom prst="rect">
              <a:avLst/>
            </a:prstGeom>
            <a:noFill/>
            <a:ln>
              <a:noFill/>
            </a:ln>
          </p:spPr>
          <p:txBody>
            <a:bodyPr spcFirstLastPara="1" wrap="square" lIns="0" tIns="9525" rIns="0" bIns="0" anchor="t" anchorCtr="0">
              <a:spAutoFit/>
            </a:bodyPr>
            <a:lstStyle/>
            <a:p>
              <a:pPr marL="12700" algn="ctr">
                <a:buSzPts val="1200"/>
              </a:pPr>
              <a:r>
                <a:rPr lang="ja-JP" altLang="en-US" sz="1200" b="1" u="sng" dirty="0">
                  <a:latin typeface="游ゴシック" panose="020B0400000000000000" pitchFamily="50" charset="-128"/>
                  <a:ea typeface="游ゴシック" panose="020B0400000000000000" pitchFamily="50" charset="-128"/>
                  <a:cs typeface="MS Gothic"/>
                </a:rPr>
                <a:t>地方との絆強化　表敬訪問</a:t>
              </a:r>
              <a:endParaRPr lang="ja-JP" altLang="en-US" sz="12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grpSp>
        <p:nvGrpSpPr>
          <p:cNvPr id="5" name="グループ化 4">
            <a:extLst>
              <a:ext uri="{FF2B5EF4-FFF2-40B4-BE49-F238E27FC236}">
                <a16:creationId xmlns:a16="http://schemas.microsoft.com/office/drawing/2014/main" id="{1F1341C7-B84A-8947-D756-19C4EB4C2A82}"/>
              </a:ext>
            </a:extLst>
          </p:cNvPr>
          <p:cNvGrpSpPr/>
          <p:nvPr/>
        </p:nvGrpSpPr>
        <p:grpSpPr>
          <a:xfrm>
            <a:off x="0" y="1593050"/>
            <a:ext cx="9133291" cy="3657610"/>
            <a:chOff x="0" y="1593050"/>
            <a:chExt cx="9133291" cy="3657610"/>
          </a:xfrm>
        </p:grpSpPr>
        <p:sp>
          <p:nvSpPr>
            <p:cNvPr id="12" name="Google Shape;249;p8">
              <a:extLst>
                <a:ext uri="{FF2B5EF4-FFF2-40B4-BE49-F238E27FC236}">
                  <a16:creationId xmlns:a16="http://schemas.microsoft.com/office/drawing/2014/main" id="{A1C554BB-7B92-BABF-9EDF-7F13C508E678}"/>
                </a:ext>
              </a:extLst>
            </p:cNvPr>
            <p:cNvSpPr txBox="1"/>
            <p:nvPr/>
          </p:nvSpPr>
          <p:spPr>
            <a:xfrm>
              <a:off x="208624" y="4467135"/>
              <a:ext cx="8726752" cy="7835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静岡県浜松市の伝統織物「遠州織物」を使用した産地発ブランド発の書籍</a:t>
              </a:r>
              <a:r>
                <a:rPr lang="en-US" altLang="ja-JP"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『HUIS.</a:t>
              </a:r>
              <a:r>
                <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の服づくり</a:t>
              </a:r>
              <a:r>
                <a:rPr lang="en-US" altLang="ja-JP"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の著者が中野祐介浜松市長を表敬訪問いたしました。</a:t>
              </a:r>
              <a:endParaRPr lang="en-US" altLang="ja-JP"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lang="en-US" sz="1000"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地元浜松ほか東京・大阪で織物の魅力を伝えるトークイベントの実施など、地域に根差したお店や企業、編集部で、</a:t>
              </a:r>
              <a:r>
                <a:rPr lang="ja-JP" altLang="en-US" sz="1000" dirty="0">
                  <a:latin typeface="游ゴシック" panose="020B0400000000000000" pitchFamily="50" charset="-128"/>
                  <a:ea typeface="游ゴシック" panose="020B0400000000000000" pitchFamily="50" charset="-128"/>
                  <a:cs typeface="MS Gothic"/>
                  <a:sym typeface="MS Gothic"/>
                </a:rPr>
                <a:t>「</a:t>
              </a:r>
              <a:r>
                <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つながり」と「信頼」を大切にこれからも情報発信していきます。</a:t>
              </a:r>
              <a:endParaRPr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nvGrpSpPr>
            <p:cNvPr id="6" name="グループ化 5">
              <a:extLst>
                <a:ext uri="{FF2B5EF4-FFF2-40B4-BE49-F238E27FC236}">
                  <a16:creationId xmlns:a16="http://schemas.microsoft.com/office/drawing/2014/main" id="{E168CD21-72B7-75C2-0430-E83143225010}"/>
                </a:ext>
              </a:extLst>
            </p:cNvPr>
            <p:cNvGrpSpPr/>
            <p:nvPr/>
          </p:nvGrpSpPr>
          <p:grpSpPr>
            <a:xfrm>
              <a:off x="0" y="1593050"/>
              <a:ext cx="9133291" cy="2992999"/>
              <a:chOff x="0" y="1593050"/>
              <a:chExt cx="9133291" cy="2992999"/>
            </a:xfrm>
          </p:grpSpPr>
          <p:grpSp>
            <p:nvGrpSpPr>
              <p:cNvPr id="16" name="グループ化 15">
                <a:extLst>
                  <a:ext uri="{FF2B5EF4-FFF2-40B4-BE49-F238E27FC236}">
                    <a16:creationId xmlns:a16="http://schemas.microsoft.com/office/drawing/2014/main" id="{70E40D24-9D78-92F7-EE24-4C4EF78F1DD2}"/>
                  </a:ext>
                </a:extLst>
              </p:cNvPr>
              <p:cNvGrpSpPr/>
              <p:nvPr/>
            </p:nvGrpSpPr>
            <p:grpSpPr>
              <a:xfrm>
                <a:off x="66604" y="1593050"/>
                <a:ext cx="9066687" cy="2992999"/>
                <a:chOff x="66604" y="1593050"/>
                <a:chExt cx="9066687" cy="2992999"/>
              </a:xfrm>
            </p:grpSpPr>
            <p:pic>
              <p:nvPicPr>
                <p:cNvPr id="8" name="図 7">
                  <a:extLst>
                    <a:ext uri="{FF2B5EF4-FFF2-40B4-BE49-F238E27FC236}">
                      <a16:creationId xmlns:a16="http://schemas.microsoft.com/office/drawing/2014/main" id="{67E5EDA6-F1C0-536B-5596-531207861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4698" y="1603766"/>
                  <a:ext cx="3155760" cy="2103840"/>
                </a:xfrm>
                <a:prstGeom prst="rect">
                  <a:avLst/>
                </a:prstGeom>
                <a:ln>
                  <a:noFill/>
                </a:ln>
                <a:effectLst>
                  <a:softEdge rad="112500"/>
                </a:effectLst>
              </p:spPr>
            </p:pic>
            <p:pic>
              <p:nvPicPr>
                <p:cNvPr id="11" name="図 10">
                  <a:extLst>
                    <a:ext uri="{FF2B5EF4-FFF2-40B4-BE49-F238E27FC236}">
                      <a16:creationId xmlns:a16="http://schemas.microsoft.com/office/drawing/2014/main" id="{13877FF7-CDFE-90EE-A154-4ACA23168B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04" y="1598445"/>
                  <a:ext cx="1647503" cy="2080586"/>
                </a:xfrm>
                <a:prstGeom prst="rect">
                  <a:avLst/>
                </a:prstGeom>
              </p:spPr>
            </p:pic>
            <p:pic>
              <p:nvPicPr>
                <p:cNvPr id="9" name="図 8">
                  <a:extLst>
                    <a:ext uri="{FF2B5EF4-FFF2-40B4-BE49-F238E27FC236}">
                      <a16:creationId xmlns:a16="http://schemas.microsoft.com/office/drawing/2014/main" id="{1698431B-4BB3-B249-EF62-649B313947E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28"/>
                <a:stretch/>
              </p:blipFill>
              <p:spPr>
                <a:xfrm>
                  <a:off x="6049001" y="1593050"/>
                  <a:ext cx="3084290" cy="2035976"/>
                </a:xfrm>
                <a:prstGeom prst="rect">
                  <a:avLst/>
                </a:prstGeom>
                <a:ln>
                  <a:noFill/>
                </a:ln>
                <a:effectLst>
                  <a:softEdge rad="112500"/>
                </a:effectLst>
              </p:spPr>
            </p:pic>
            <p:sp>
              <p:nvSpPr>
                <p:cNvPr id="10" name="テキスト ボックス 9">
                  <a:extLst>
                    <a:ext uri="{FF2B5EF4-FFF2-40B4-BE49-F238E27FC236}">
                      <a16:creationId xmlns:a16="http://schemas.microsoft.com/office/drawing/2014/main" id="{8FB2467D-FBB7-F127-98DD-E96FEBCB16C9}"/>
                    </a:ext>
                  </a:extLst>
                </p:cNvPr>
                <p:cNvSpPr txBox="1"/>
                <p:nvPr/>
              </p:nvSpPr>
              <p:spPr>
                <a:xfrm>
                  <a:off x="3095625" y="3793331"/>
                  <a:ext cx="2862263" cy="246221"/>
                </a:xfrm>
                <a:prstGeom prst="rect">
                  <a:avLst/>
                </a:prstGeom>
                <a:noFill/>
              </p:spPr>
              <p:txBody>
                <a:bodyPr wrap="square" rtlCol="0">
                  <a:spAutoFit/>
                </a:bodyPr>
                <a:lstStyle/>
                <a:p>
                  <a:pPr algn="ctr"/>
                  <a:r>
                    <a:rPr kumimoji="1" lang="ja-JP" altLang="en-US" sz="1000" dirty="0">
                      <a:latin typeface="游ゴシック" panose="020B0400000000000000" pitchFamily="50" charset="-128"/>
                      <a:ea typeface="游ゴシック" panose="020B0400000000000000" pitchFamily="50" charset="-128"/>
                    </a:rPr>
                    <a:t>浜松市表敬訪問</a:t>
                  </a:r>
                </a:p>
              </p:txBody>
            </p:sp>
            <p:sp>
              <p:nvSpPr>
                <p:cNvPr id="14" name="テキスト ボックス 13">
                  <a:extLst>
                    <a:ext uri="{FF2B5EF4-FFF2-40B4-BE49-F238E27FC236}">
                      <a16:creationId xmlns:a16="http://schemas.microsoft.com/office/drawing/2014/main" id="{E0D0AECA-FBAC-463D-DC47-1ABB056705C3}"/>
                    </a:ext>
                  </a:extLst>
                </p:cNvPr>
                <p:cNvSpPr txBox="1"/>
                <p:nvPr/>
              </p:nvSpPr>
              <p:spPr>
                <a:xfrm>
                  <a:off x="6172200" y="3724275"/>
                  <a:ext cx="2857500" cy="861774"/>
                </a:xfrm>
                <a:prstGeom prst="rect">
                  <a:avLst/>
                </a:prstGeom>
                <a:noFill/>
              </p:spPr>
              <p:txBody>
                <a:bodyPr wrap="square" rtlCol="0">
                  <a:spAutoFit/>
                </a:bodyPr>
                <a:lstStyle/>
                <a:p>
                  <a:pPr algn="ctr"/>
                  <a:r>
                    <a:rPr kumimoji="1" lang="ja-JP" altLang="en-US" sz="1000" dirty="0">
                      <a:latin typeface="游ゴシック" panose="020B0400000000000000" pitchFamily="50" charset="-128"/>
                      <a:ea typeface="游ゴシック" panose="020B0400000000000000" pitchFamily="50" charset="-128"/>
                    </a:rPr>
                    <a:t>イベントの様子</a:t>
                  </a:r>
                  <a:endParaRPr kumimoji="1" lang="en-US" altLang="ja-JP" sz="1000" dirty="0">
                    <a:latin typeface="游ゴシック" panose="020B0400000000000000" pitchFamily="50" charset="-128"/>
                    <a:ea typeface="游ゴシック" panose="020B0400000000000000" pitchFamily="50" charset="-128"/>
                  </a:endParaRPr>
                </a:p>
                <a:p>
                  <a:r>
                    <a:rPr kumimoji="1" lang="ja-JP" altLang="en-US" sz="1000" dirty="0">
                      <a:latin typeface="游ゴシック" panose="020B0400000000000000" pitchFamily="50" charset="-128"/>
                      <a:ea typeface="游ゴシック" panose="020B0400000000000000" pitchFamily="50" charset="-128"/>
                    </a:rPr>
                    <a:t>蔦屋書店本店</a:t>
                  </a:r>
                  <a:r>
                    <a:rPr kumimoji="1" lang="en-US" altLang="ja-JP" sz="1000" dirty="0">
                      <a:latin typeface="游ゴシック" panose="020B0400000000000000" pitchFamily="50" charset="-128"/>
                      <a:ea typeface="游ゴシック" panose="020B0400000000000000" pitchFamily="50" charset="-128"/>
                    </a:rPr>
                    <a:t>(</a:t>
                  </a:r>
                  <a:r>
                    <a:rPr kumimoji="1" lang="ja-JP" altLang="en-US" sz="1000" dirty="0">
                      <a:latin typeface="游ゴシック" panose="020B0400000000000000" pitchFamily="50" charset="-128"/>
                      <a:ea typeface="游ゴシック" panose="020B0400000000000000" pitchFamily="50" charset="-128"/>
                    </a:rPr>
                    <a:t>大阪</a:t>
                  </a:r>
                  <a:r>
                    <a:rPr kumimoji="1" lang="en-US" altLang="ja-JP" sz="1000" dirty="0">
                      <a:latin typeface="游ゴシック" panose="020B0400000000000000" pitchFamily="50" charset="-128"/>
                      <a:ea typeface="游ゴシック" panose="020B0400000000000000" pitchFamily="50" charset="-128"/>
                    </a:rPr>
                    <a:t>·</a:t>
                  </a:r>
                  <a:r>
                    <a:rPr kumimoji="1" lang="ja-JP" altLang="en-US" sz="1000" dirty="0">
                      <a:latin typeface="游ゴシック" panose="020B0400000000000000" pitchFamily="50" charset="-128"/>
                      <a:ea typeface="游ゴシック" panose="020B0400000000000000" pitchFamily="50" charset="-128"/>
                    </a:rPr>
                    <a:t>枚方）や阪急百貨店うめだ本店（大阪</a:t>
                  </a:r>
                  <a:r>
                    <a:rPr kumimoji="1" lang="en-US" altLang="ja-JP" sz="1000" dirty="0">
                      <a:latin typeface="游ゴシック" panose="020B0400000000000000" pitchFamily="50" charset="-128"/>
                      <a:ea typeface="游ゴシック" panose="020B0400000000000000" pitchFamily="50" charset="-128"/>
                    </a:rPr>
                    <a:t>·</a:t>
                  </a:r>
                  <a:r>
                    <a:rPr kumimoji="1" lang="ja-JP" altLang="en-US" sz="1000" dirty="0">
                      <a:latin typeface="游ゴシック" panose="020B0400000000000000" pitchFamily="50" charset="-128"/>
                      <a:ea typeface="游ゴシック" panose="020B0400000000000000" pitchFamily="50" charset="-128"/>
                    </a:rPr>
                    <a:t>梅田）で、遠州織物の魅力を伝える出版イベントを開催</a:t>
                  </a:r>
                  <a:endParaRPr kumimoji="1" lang="en-US" altLang="ja-JP" sz="1000" dirty="0">
                    <a:latin typeface="游ゴシック" panose="020B0400000000000000" pitchFamily="50" charset="-128"/>
                    <a:ea typeface="游ゴシック" panose="020B0400000000000000" pitchFamily="50" charset="-128"/>
                  </a:endParaRPr>
                </a:p>
                <a:p>
                  <a:pPr algn="ctr"/>
                  <a:endParaRPr kumimoji="1" lang="ja-JP" altLang="en-US" sz="1000" dirty="0">
                    <a:latin typeface="游ゴシック" panose="020B0400000000000000" pitchFamily="50" charset="-128"/>
                    <a:ea typeface="游ゴシック" panose="020B0400000000000000" pitchFamily="50" charset="-128"/>
                  </a:endParaRPr>
                </a:p>
              </p:txBody>
            </p:sp>
            <p:pic>
              <p:nvPicPr>
                <p:cNvPr id="13" name="図 12">
                  <a:extLst>
                    <a:ext uri="{FF2B5EF4-FFF2-40B4-BE49-F238E27FC236}">
                      <a16:creationId xmlns:a16="http://schemas.microsoft.com/office/drawing/2014/main" id="{17C0F866-AE86-7173-2E2F-3C9E1A81B7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85927" y="1721206"/>
                  <a:ext cx="1293019" cy="1943948"/>
                </a:xfrm>
                <a:prstGeom prst="rect">
                  <a:avLst/>
                </a:prstGeom>
                <a:ln>
                  <a:noFill/>
                </a:ln>
                <a:effectLst>
                  <a:softEdge rad="112500"/>
                </a:effectLst>
              </p:spPr>
            </p:pic>
          </p:grpSp>
          <p:sp>
            <p:nvSpPr>
              <p:cNvPr id="20" name="テキスト ボックス 19">
                <a:extLst>
                  <a:ext uri="{FF2B5EF4-FFF2-40B4-BE49-F238E27FC236}">
                    <a16:creationId xmlns:a16="http://schemas.microsoft.com/office/drawing/2014/main" id="{C72E9D8D-DFE0-BDBB-AA13-641C70F2AF5A}"/>
                  </a:ext>
                </a:extLst>
              </p:cNvPr>
              <p:cNvSpPr txBox="1"/>
              <p:nvPr/>
            </p:nvSpPr>
            <p:spPr>
              <a:xfrm>
                <a:off x="1535906" y="3802856"/>
                <a:ext cx="1809752" cy="400110"/>
              </a:xfrm>
              <a:prstGeom prst="rect">
                <a:avLst/>
              </a:prstGeom>
              <a:noFill/>
            </p:spPr>
            <p:txBody>
              <a:bodyPr wrap="square" rtlCol="0">
                <a:spAutoFit/>
              </a:bodyPr>
              <a:lstStyle/>
              <a:p>
                <a:pPr algn="ctr"/>
                <a:r>
                  <a:rPr kumimoji="1" lang="ja-JP" altLang="en-US" sz="1000" dirty="0">
                    <a:latin typeface="游ゴシック" panose="020B0400000000000000" pitchFamily="50" charset="-128"/>
                    <a:ea typeface="游ゴシック" panose="020B0400000000000000" pitchFamily="50" charset="-128"/>
                  </a:rPr>
                  <a:t>遠州織物の工場を取材</a:t>
                </a:r>
                <a:endParaRPr kumimoji="1" lang="en-US" altLang="ja-JP" sz="1000" dirty="0">
                  <a:latin typeface="游ゴシック" panose="020B0400000000000000" pitchFamily="50" charset="-128"/>
                  <a:ea typeface="游ゴシック" panose="020B0400000000000000" pitchFamily="50" charset="-128"/>
                </a:endParaRPr>
              </a:p>
              <a:p>
                <a:pPr algn="ctr"/>
                <a:r>
                  <a:rPr kumimoji="1" lang="ja-JP" altLang="en-US" sz="1000" dirty="0">
                    <a:latin typeface="游ゴシック" panose="020B0400000000000000" pitchFamily="50" charset="-128"/>
                    <a:ea typeface="游ゴシック" panose="020B0400000000000000" pitchFamily="50" charset="-128"/>
                  </a:rPr>
                  <a:t>価値を多方面から伝える</a:t>
                </a:r>
              </a:p>
            </p:txBody>
          </p:sp>
          <p:sp>
            <p:nvSpPr>
              <p:cNvPr id="17" name="テキスト ボックス 16">
                <a:extLst>
                  <a:ext uri="{FF2B5EF4-FFF2-40B4-BE49-F238E27FC236}">
                    <a16:creationId xmlns:a16="http://schemas.microsoft.com/office/drawing/2014/main" id="{0477758B-D832-FCAD-6524-371CB591235A}"/>
                  </a:ext>
                </a:extLst>
              </p:cNvPr>
              <p:cNvSpPr txBox="1"/>
              <p:nvPr/>
            </p:nvSpPr>
            <p:spPr>
              <a:xfrm>
                <a:off x="0" y="3788568"/>
                <a:ext cx="1735931" cy="400110"/>
              </a:xfrm>
              <a:prstGeom prst="rect">
                <a:avLst/>
              </a:prstGeom>
              <a:noFill/>
            </p:spPr>
            <p:txBody>
              <a:bodyPr wrap="square" rtlCol="0">
                <a:spAutoFit/>
              </a:bodyPr>
              <a:lstStyle/>
              <a:p>
                <a:pPr algn="ctr"/>
                <a:r>
                  <a:rPr kumimoji="1" lang="en-US" altLang="ja-JP" sz="1000" dirty="0">
                    <a:latin typeface="游ゴシック" panose="020B0400000000000000" pitchFamily="50" charset="-128"/>
                    <a:ea typeface="游ゴシック" panose="020B0400000000000000" pitchFamily="50" charset="-128"/>
                  </a:rPr>
                  <a:t>2024</a:t>
                </a:r>
                <a:r>
                  <a:rPr kumimoji="1" lang="ja-JP" altLang="en-US" sz="1000" dirty="0">
                    <a:latin typeface="游ゴシック" panose="020B0400000000000000" pitchFamily="50" charset="-128"/>
                    <a:ea typeface="游ゴシック" panose="020B0400000000000000" pitchFamily="50" charset="-128"/>
                  </a:rPr>
                  <a:t>年</a:t>
                </a:r>
                <a:r>
                  <a:rPr kumimoji="1" lang="en-US" altLang="ja-JP" sz="1000" dirty="0">
                    <a:latin typeface="游ゴシック" panose="020B0400000000000000" pitchFamily="50" charset="-128"/>
                    <a:ea typeface="游ゴシック" panose="020B0400000000000000" pitchFamily="50" charset="-128"/>
                  </a:rPr>
                  <a:t>3</a:t>
                </a:r>
                <a:r>
                  <a:rPr kumimoji="1" lang="ja-JP" altLang="en-US" sz="1000" dirty="0">
                    <a:latin typeface="游ゴシック" panose="020B0400000000000000" pitchFamily="50" charset="-128"/>
                    <a:ea typeface="游ゴシック" panose="020B0400000000000000" pitchFamily="50" charset="-128"/>
                  </a:rPr>
                  <a:t>月発売の</a:t>
                </a:r>
                <a:endParaRPr kumimoji="1" lang="en-US" altLang="ja-JP" sz="1000" dirty="0">
                  <a:latin typeface="游ゴシック" panose="020B0400000000000000" pitchFamily="50" charset="-128"/>
                  <a:ea typeface="游ゴシック" panose="020B0400000000000000" pitchFamily="50" charset="-128"/>
                </a:endParaRPr>
              </a:p>
              <a:p>
                <a:pPr algn="ctr"/>
                <a:r>
                  <a:rPr kumimoji="1" lang="en-US" altLang="ja-JP" sz="1000" dirty="0">
                    <a:latin typeface="游ゴシック" panose="020B0400000000000000" pitchFamily="50" charset="-128"/>
                    <a:ea typeface="游ゴシック" panose="020B0400000000000000" pitchFamily="50" charset="-128"/>
                  </a:rPr>
                  <a:t>『HUIS.</a:t>
                </a:r>
                <a:r>
                  <a:rPr kumimoji="1" lang="ja-JP" altLang="en-US" sz="1000" dirty="0">
                    <a:latin typeface="游ゴシック" panose="020B0400000000000000" pitchFamily="50" charset="-128"/>
                    <a:ea typeface="游ゴシック" panose="020B0400000000000000" pitchFamily="50" charset="-128"/>
                  </a:rPr>
                  <a:t>の服づくり</a:t>
                </a:r>
                <a:r>
                  <a:rPr kumimoji="1" lang="en-US" altLang="ja-JP" sz="1000" dirty="0">
                    <a:latin typeface="游ゴシック" panose="020B0400000000000000" pitchFamily="50" charset="-128"/>
                    <a:ea typeface="游ゴシック" panose="020B0400000000000000" pitchFamily="50" charset="-128"/>
                  </a:rPr>
                  <a:t>』</a:t>
                </a:r>
                <a:endParaRPr kumimoji="1" lang="ja-JP" altLang="en-US" sz="1000" dirty="0">
                  <a:latin typeface="游ゴシック" panose="020B0400000000000000" pitchFamily="50" charset="-128"/>
                  <a:ea typeface="游ゴシック" panose="020B0400000000000000" pitchFamily="50" charset="-128"/>
                </a:endParaRPr>
              </a:p>
            </p:txBody>
          </p:sp>
        </p:grpSp>
      </p:grpSp>
    </p:spTree>
    <p:extLst>
      <p:ext uri="{BB962C8B-B14F-4D97-AF65-F5344CB8AC3E}">
        <p14:creationId xmlns:p14="http://schemas.microsoft.com/office/powerpoint/2010/main" val="3551270251"/>
      </p:ext>
    </p:extLst>
  </p:cSld>
  <p:clrMapOvr>
    <a:masterClrMapping/>
  </p:clrMapOvr>
</p:sld>
</file>

<file path=ppt/theme/theme1.xml><?xml version="1.0" encoding="utf-8"?>
<a:theme xmlns:a="http://schemas.openxmlformats.org/drawingml/2006/main" name="Simple Light">
  <a:themeElements>
    <a:clrScheme name="暮らしとおしゃれ">
      <a:dk1>
        <a:srgbClr val="3A3838"/>
      </a:dk1>
      <a:lt1>
        <a:sysClr val="window" lastClr="FFFFFF"/>
      </a:lt1>
      <a:dk2>
        <a:srgbClr val="757070"/>
      </a:dk2>
      <a:lt2>
        <a:srgbClr val="E7E6E6"/>
      </a:lt2>
      <a:accent1>
        <a:srgbClr val="D8A961"/>
      </a:accent1>
      <a:accent2>
        <a:srgbClr val="B67989"/>
      </a:accent2>
      <a:accent3>
        <a:srgbClr val="DFD13A"/>
      </a:accent3>
      <a:accent4>
        <a:srgbClr val="79B58E"/>
      </a:accent4>
      <a:accent5>
        <a:srgbClr val="E96369"/>
      </a:accent5>
      <a:accent6>
        <a:srgbClr val="8D79B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16744</TotalTime>
  <Words>10975</Words>
  <Application>Microsoft Office PowerPoint</Application>
  <PresentationFormat>画面に合わせる (16:9)</PresentationFormat>
  <Paragraphs>1571</Paragraphs>
  <Slides>43</Slides>
  <Notes>41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43</vt:i4>
      </vt:variant>
    </vt:vector>
  </HeadingPairs>
  <TitlesOfParts>
    <vt:vector size="54" baseType="lpstr">
      <vt:lpstr>Arial</vt:lpstr>
      <vt:lpstr>游ゴシック</vt:lpstr>
      <vt:lpstr>メイリオ</vt:lpstr>
      <vt:lpstr>游ゴシック Medium</vt:lpstr>
      <vt:lpstr>游ゴシック</vt:lpstr>
      <vt:lpstr>MS Gothic</vt:lpstr>
      <vt:lpstr>docs-Calibri</vt:lpstr>
      <vt:lpstr>Times New Roman</vt:lpstr>
      <vt:lpstr>ＭＳ Ｐゴシック</vt:lpstr>
      <vt:lpstr>Google Sans</vt:lpstr>
      <vt:lpstr>Simple Light</vt:lpstr>
      <vt:lpstr>PowerPoint プレゼンテーション</vt:lpstr>
      <vt:lpstr>お知らせ</vt:lpstr>
      <vt:lpstr>PowerPoint プレゼンテーション</vt:lpstr>
      <vt:lpstr>「暮らしとおしゃれ編集部の発信スタイル」</vt:lpstr>
      <vt:lpstr>「ファン層のエンゲージメントが高いメディア」</vt:lpstr>
      <vt:lpstr>PowerPoint プレゼンテーション</vt:lpstr>
      <vt:lpstr>読者から人気の高い「おしゃれさん」たち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SNS メニュー</vt:lpstr>
      <vt:lpstr>PowerPoint プレゼンテーション</vt:lpstr>
      <vt:lpstr>PowerPoint プレゼンテーション</vt:lpstr>
      <vt:lpstr>PowerPoint プレゼンテーション</vt:lpstr>
      <vt:lpstr>YouTube動画 ＋ Instagram 配信プラン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Instagram 撮影型投稿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山中 陽平</dc:creator>
  <cp:lastModifiedBy>加藤 紗織</cp:lastModifiedBy>
  <cp:revision>1208</cp:revision>
  <cp:lastPrinted>2024-05-08T09:17:36Z</cp:lastPrinted>
  <dcterms:modified xsi:type="dcterms:W3CDTF">2024-09-04T08:13:05Z</dcterms:modified>
</cp:coreProperties>
</file>