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257"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5E0B4"/>
    <a:srgbClr val="B7079E"/>
    <a:srgbClr val="7C7C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255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8DC9802-44E9-4C0D-9458-C5DDA4D8371F}" type="datetimeFigureOut">
              <a:rPr kumimoji="1" lang="ja-JP" altLang="en-US" smtClean="0"/>
              <a:t>2025/5/7</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3AC58286-72B9-48EC-A380-0DAE91C95995}" type="slidenum">
              <a:rPr kumimoji="1" lang="ja-JP" altLang="en-US" smtClean="0"/>
              <a:t>‹#›</a:t>
            </a:fld>
            <a:endParaRPr kumimoji="1" lang="ja-JP" altLang="en-US"/>
          </a:p>
        </p:txBody>
      </p:sp>
    </p:spTree>
    <p:extLst>
      <p:ext uri="{BB962C8B-B14F-4D97-AF65-F5344CB8AC3E}">
        <p14:creationId xmlns:p14="http://schemas.microsoft.com/office/powerpoint/2010/main" val="4833519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A66273E-88BF-4877-9BB5-3C60A74ED6C0}"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94683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5FA9D4-5F76-49E2-A656-34840DC69EE0}"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69385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1A5C8F9-DA94-415D-A5AA-5A9B4C04CDE9}"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235081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4A9934-5106-4351-B4BA-966EA543CA1B}"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387034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C04E76E-D9EF-4AD5-A5CF-60AAB6BD253E}"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233007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95D429-B992-4A93-A2E6-D218E0AA95AB}"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178497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8EA81A-10B4-4EBD-BE2D-CEDC4E2D7C2F}" type="datetime1">
              <a:rPr kumimoji="1" lang="ja-JP" altLang="en-US" smtClean="0"/>
              <a:t>2025/5/7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21389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289048E-18A8-40D9-968E-9BD11D8C5F15}" type="datetime1">
              <a:rPr kumimoji="1" lang="ja-JP" altLang="en-US" smtClean="0"/>
              <a:t>2025/5/7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1211276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D9192-4D34-49FC-ACE4-9E656975D997}" type="datetime1">
              <a:rPr kumimoji="1" lang="ja-JP" altLang="en-US" smtClean="0"/>
              <a:t>2025/5/7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96657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D6E2C3-FEA9-4CE3-91A4-4D289AAE9BC0}"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27028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C6736C-B370-4E7D-A789-A542A462FB2B}"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93924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C3E8D95-AEA3-4C86-A54A-6644C4372203}" type="datetime1">
              <a:rPr kumimoji="1" lang="ja-JP" altLang="en-US" smtClean="0"/>
              <a:t>2025/5/7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659B115-7307-4026-A8F8-06A7CB9A2CF2}"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9DB4376F-3C97-4FF5-A88E-AE2C9EECB150}"/>
              </a:ext>
            </a:extLst>
          </p:cNvPr>
          <p:cNvSpPr/>
          <p:nvPr userDrawn="1"/>
        </p:nvSpPr>
        <p:spPr>
          <a:xfrm>
            <a:off x="0" y="0"/>
            <a:ext cx="6858000" cy="99060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282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游ゴシック" panose="020B0400000000000000" pitchFamily="50" charset="-128"/>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kokoku3@mb.shufu.co.jp"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mailto:kokoku3@mb.shufu.co.jp"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直角三角形 20">
            <a:extLst>
              <a:ext uri="{FF2B5EF4-FFF2-40B4-BE49-F238E27FC236}">
                <a16:creationId xmlns:a16="http://schemas.microsoft.com/office/drawing/2014/main" id="{6F6CBF9E-042F-6347-0171-1854BFF454B6}"/>
              </a:ext>
            </a:extLst>
          </p:cNvPr>
          <p:cNvSpPr/>
          <p:nvPr/>
        </p:nvSpPr>
        <p:spPr>
          <a:xfrm rot="16200000">
            <a:off x="6231469" y="9298089"/>
            <a:ext cx="609601" cy="575740"/>
          </a:xfrm>
          <a:prstGeom prst="rtTriangle">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6FD8E110-8341-4903-8802-35DF22CBBCE3}"/>
              </a:ext>
            </a:extLst>
          </p:cNvPr>
          <p:cNvSpPr/>
          <p:nvPr/>
        </p:nvSpPr>
        <p:spPr>
          <a:xfrm>
            <a:off x="73521" y="1261872"/>
            <a:ext cx="4155579" cy="1276620"/>
          </a:xfrm>
          <a:prstGeom prst="roundRect">
            <a:avLst/>
          </a:prstGeom>
          <a:solidFill>
            <a:schemeClr val="accent2">
              <a:lumMod val="40000"/>
              <a:lumOff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◆発売日　：</a:t>
            </a:r>
            <a:r>
              <a:rPr lang="en-US" altLang="ja-JP" sz="14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2025</a:t>
            </a:r>
            <a:r>
              <a:rPr lang="ja-JP" altLang="ja-JP" sz="14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14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ja-JP" sz="14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4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ja-JP" sz="14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日（</a:t>
            </a:r>
            <a:r>
              <a:rPr lang="ja-JP" altLang="en-US" sz="14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金</a:t>
            </a:r>
            <a:r>
              <a:rPr lang="ja-JP" altLang="ja-JP" sz="14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予定</a:t>
            </a:r>
            <a:endParaRPr lang="en-US" altLang="ja-JP" sz="1400" b="1" kern="100"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en-US" sz="11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solidFill>
                <a:latin typeface="+mn-ea"/>
                <a:cs typeface="Times New Roman" panose="02020603050405020304" pitchFamily="18" charset="0"/>
              </a:rPr>
              <a:t>誌名　　</a:t>
            </a:r>
            <a:r>
              <a:rPr lang="ja-JP" altLang="ja-JP" sz="1100" kern="100" dirty="0">
                <a:solidFill>
                  <a:schemeClr val="tx1"/>
                </a:solidFill>
                <a:latin typeface="+mn-ea"/>
                <a:cs typeface="Times New Roman" panose="02020603050405020304" pitchFamily="18" charset="0"/>
              </a:rPr>
              <a:t>：</a:t>
            </a:r>
            <a:r>
              <a:rPr lang="ja-JP" altLang="en-US" sz="1100" b="1" kern="100" dirty="0">
                <a:solidFill>
                  <a:schemeClr val="tx1"/>
                </a:solidFill>
                <a:latin typeface="+mn-ea"/>
                <a:cs typeface="Times New Roman" panose="02020603050405020304" pitchFamily="18" charset="0"/>
              </a:rPr>
              <a:t>大人になったら、着たい服　’</a:t>
            </a:r>
            <a:r>
              <a:rPr lang="en-US" altLang="ja-JP" sz="1100" b="1" kern="100" dirty="0">
                <a:solidFill>
                  <a:schemeClr val="tx1"/>
                </a:solidFill>
                <a:latin typeface="+mn-ea"/>
                <a:cs typeface="Times New Roman" panose="02020603050405020304" pitchFamily="18" charset="0"/>
              </a:rPr>
              <a:t>25-’26</a:t>
            </a:r>
            <a:r>
              <a:rPr lang="ja-JP" altLang="en-US" sz="1100" b="1" kern="100" dirty="0">
                <a:solidFill>
                  <a:schemeClr val="tx1"/>
                </a:solidFill>
                <a:latin typeface="+mn-ea"/>
                <a:cs typeface="Times New Roman" panose="02020603050405020304" pitchFamily="18" charset="0"/>
              </a:rPr>
              <a:t>秋冬</a:t>
            </a:r>
            <a:endParaRPr lang="en-US" altLang="ja-JP" sz="1100" b="1" kern="100" dirty="0">
              <a:solidFill>
                <a:schemeClr val="tx1"/>
              </a:solidFill>
              <a:latin typeface="+mn-ea"/>
              <a:cs typeface="Times New Roman" panose="02020603050405020304" pitchFamily="18" charset="0"/>
            </a:endParaRPr>
          </a:p>
          <a:p>
            <a:r>
              <a:rPr kumimoji="1" lang="ja-JP" altLang="en-US" sz="1100" dirty="0">
                <a:solidFill>
                  <a:schemeClr val="tx1"/>
                </a:solidFill>
              </a:rPr>
              <a:t>◆判型　　：</a:t>
            </a:r>
            <a:r>
              <a:rPr kumimoji="1" lang="en-US" altLang="ja-JP" sz="1100" dirty="0">
                <a:solidFill>
                  <a:schemeClr val="tx1"/>
                </a:solidFill>
              </a:rPr>
              <a:t>AB</a:t>
            </a:r>
            <a:r>
              <a:rPr kumimoji="1" lang="ja-JP" altLang="en-US" sz="1100" dirty="0">
                <a:solidFill>
                  <a:schemeClr val="tx1"/>
                </a:solidFill>
              </a:rPr>
              <a:t>判（天地</a:t>
            </a:r>
            <a:r>
              <a:rPr kumimoji="1" lang="en-US" altLang="ja-JP" sz="1100" dirty="0">
                <a:solidFill>
                  <a:schemeClr val="tx1"/>
                </a:solidFill>
              </a:rPr>
              <a:t>260×</a:t>
            </a:r>
            <a:r>
              <a:rPr kumimoji="1" lang="ja-JP" altLang="en-US" sz="1100" dirty="0">
                <a:solidFill>
                  <a:schemeClr val="tx1"/>
                </a:solidFill>
              </a:rPr>
              <a:t>左右</a:t>
            </a:r>
            <a:r>
              <a:rPr kumimoji="1" lang="en-US" altLang="ja-JP" sz="1100" dirty="0">
                <a:solidFill>
                  <a:schemeClr val="tx1"/>
                </a:solidFill>
              </a:rPr>
              <a:t>210㎜</a:t>
            </a:r>
            <a:r>
              <a:rPr kumimoji="1" lang="ja-JP" altLang="en-US" sz="1100" dirty="0">
                <a:solidFill>
                  <a:schemeClr val="tx1"/>
                </a:solidFill>
              </a:rPr>
              <a:t>）、</a:t>
            </a:r>
            <a:endParaRPr kumimoji="1" lang="en-US" altLang="ja-JP" sz="1100" dirty="0">
              <a:solidFill>
                <a:schemeClr val="tx1"/>
              </a:solidFill>
            </a:endParaRPr>
          </a:p>
          <a:p>
            <a:r>
              <a:rPr kumimoji="1" lang="ja-JP" altLang="en-US" sz="1100" dirty="0">
                <a:solidFill>
                  <a:schemeClr val="tx1"/>
                </a:solidFill>
                <a:latin typeface="+mn-ea"/>
              </a:rPr>
              <a:t>◆定価　　：</a:t>
            </a:r>
            <a:r>
              <a:rPr kumimoji="1" lang="en-US" altLang="ja-JP" sz="1100" dirty="0">
                <a:solidFill>
                  <a:schemeClr val="tx1"/>
                </a:solidFill>
                <a:latin typeface="+mn-ea"/>
              </a:rPr>
              <a:t>1,430</a:t>
            </a:r>
            <a:r>
              <a:rPr kumimoji="1" lang="ja-JP" altLang="en-US" sz="1100" dirty="0">
                <a:solidFill>
                  <a:schemeClr val="tx1"/>
                </a:solidFill>
                <a:latin typeface="+mn-ea"/>
              </a:rPr>
              <a:t>円（本体</a:t>
            </a:r>
            <a:r>
              <a:rPr kumimoji="1" lang="en-US" altLang="ja-JP" sz="1100" dirty="0">
                <a:solidFill>
                  <a:schemeClr val="tx1"/>
                </a:solidFill>
                <a:latin typeface="+mn-ea"/>
              </a:rPr>
              <a:t>1,300</a:t>
            </a:r>
            <a:r>
              <a:rPr kumimoji="1" lang="ja-JP" altLang="en-US" sz="1100" dirty="0">
                <a:solidFill>
                  <a:schemeClr val="tx1"/>
                </a:solidFill>
                <a:latin typeface="+mn-ea"/>
              </a:rPr>
              <a:t>円</a:t>
            </a:r>
            <a:r>
              <a:rPr kumimoji="1" lang="ja-JP" altLang="en-US" sz="1100" dirty="0">
                <a:solidFill>
                  <a:schemeClr val="tx1"/>
                </a:solidFill>
              </a:rPr>
              <a:t>）</a:t>
            </a:r>
            <a:endParaRPr kumimoji="1" lang="en-US" altLang="ja-JP" sz="1100" dirty="0">
              <a:solidFill>
                <a:schemeClr val="tx1"/>
              </a:solidFill>
            </a:endParaRPr>
          </a:p>
          <a:p>
            <a:r>
              <a:rPr kumimoji="1" lang="ja-JP" altLang="en-US" sz="1100" dirty="0">
                <a:solidFill>
                  <a:schemeClr val="tx1"/>
                </a:solidFill>
              </a:rPr>
              <a:t>◆仕様　　：オールカラー・</a:t>
            </a:r>
            <a:r>
              <a:rPr kumimoji="1" lang="en-US" altLang="ja-JP" sz="1100" dirty="0">
                <a:solidFill>
                  <a:schemeClr val="tx1"/>
                </a:solidFill>
                <a:latin typeface="+mn-ea"/>
              </a:rPr>
              <a:t>98</a:t>
            </a:r>
            <a:r>
              <a:rPr kumimoji="1" lang="ja-JP" altLang="en-US" sz="1100" dirty="0">
                <a:solidFill>
                  <a:schemeClr val="tx1"/>
                </a:solidFill>
                <a:latin typeface="+mn-ea"/>
              </a:rPr>
              <a:t>ページ</a:t>
            </a:r>
            <a:r>
              <a:rPr kumimoji="1" lang="ja-JP" altLang="en-US" sz="1100" dirty="0">
                <a:solidFill>
                  <a:schemeClr val="tx1"/>
                </a:solidFill>
              </a:rPr>
              <a:t>　</a:t>
            </a:r>
            <a:endParaRPr kumimoji="1" lang="en-US" altLang="ja-JP" sz="1100" dirty="0">
              <a:solidFill>
                <a:schemeClr val="tx1"/>
              </a:solidFill>
            </a:endParaRPr>
          </a:p>
          <a:p>
            <a:r>
              <a:rPr kumimoji="1" lang="ja-JP" altLang="en-US" sz="1100" dirty="0">
                <a:solidFill>
                  <a:schemeClr val="tx1"/>
                </a:solidFill>
              </a:rPr>
              <a:t>◆発行部数</a:t>
            </a:r>
            <a:r>
              <a:rPr kumimoji="1" lang="ja-JP" altLang="en-US" sz="1100" dirty="0">
                <a:solidFill>
                  <a:schemeClr val="tx1"/>
                </a:solidFill>
                <a:latin typeface="+mn-ea"/>
              </a:rPr>
              <a:t>：</a:t>
            </a:r>
            <a:r>
              <a:rPr kumimoji="1" lang="en-US" altLang="ja-JP" sz="1100" dirty="0">
                <a:solidFill>
                  <a:schemeClr val="tx1"/>
                </a:solidFill>
                <a:latin typeface="+mn-ea"/>
              </a:rPr>
              <a:t>70,000</a:t>
            </a:r>
            <a:r>
              <a:rPr kumimoji="1" lang="ja-JP" altLang="en-US" sz="1100" dirty="0">
                <a:solidFill>
                  <a:schemeClr val="tx1"/>
                </a:solidFill>
                <a:latin typeface="+mn-ea"/>
              </a:rPr>
              <a:t>部 予定</a:t>
            </a:r>
            <a:endParaRPr kumimoji="1" lang="en-US" altLang="ja-JP" sz="1100" dirty="0">
              <a:solidFill>
                <a:schemeClr val="tx1"/>
              </a:solidFill>
              <a:latin typeface="+mn-ea"/>
            </a:endParaRPr>
          </a:p>
        </p:txBody>
      </p:sp>
      <p:sp>
        <p:nvSpPr>
          <p:cNvPr id="8" name="正方形/長方形 7">
            <a:extLst>
              <a:ext uri="{FF2B5EF4-FFF2-40B4-BE49-F238E27FC236}">
                <a16:creationId xmlns:a16="http://schemas.microsoft.com/office/drawing/2014/main" id="{0CC5149E-F5C9-41B5-9227-626F10D4C248}"/>
              </a:ext>
            </a:extLst>
          </p:cNvPr>
          <p:cNvSpPr/>
          <p:nvPr/>
        </p:nvSpPr>
        <p:spPr>
          <a:xfrm>
            <a:off x="134481" y="2727304"/>
            <a:ext cx="6610019" cy="5391150"/>
          </a:xfrm>
          <a:prstGeom prst="rect">
            <a:avLst/>
          </a:prstGeom>
          <a:solidFill>
            <a:schemeClr val="bg1"/>
          </a:solidFill>
          <a:ln>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600" b="1" u="sng"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特集予定</a:t>
            </a:r>
            <a:endParaRPr lang="en-US" altLang="ja-JP" sz="1600" b="1" u="sng"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endParaRPr lang="en-US" altLang="ja-JP"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endParaRPr lang="en-US" altLang="ja-JP"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r>
              <a:rPr lang="ja-JP" altLang="en-US"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〇自分を知った大人服</a:t>
            </a:r>
            <a:endParaRPr lang="en-US" altLang="ja-JP"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spcBef>
                <a:spcPts val="600"/>
              </a:spcBef>
            </a:pPr>
            <a:r>
              <a:rPr lang="ja-JP" altLang="en-US"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ショップオーナーやデザイナー、主婦など、</a:t>
            </a:r>
            <a:endParaRPr lang="en-US" altLang="ja-JP"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spcBef>
                <a:spcPts val="600"/>
              </a:spcBef>
            </a:pPr>
            <a:r>
              <a:rPr lang="ja-JP" altLang="en-US"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自分軸でおしゃれを楽しむ</a:t>
            </a:r>
            <a:r>
              <a:rPr lang="en-US" altLang="ja-JP"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50</a:t>
            </a:r>
            <a:r>
              <a:rPr lang="ja-JP" altLang="en-US"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代～</a:t>
            </a:r>
            <a:r>
              <a:rPr lang="en-US" altLang="ja-JP"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70</a:t>
            </a:r>
            <a:r>
              <a:rPr lang="ja-JP" altLang="en-US"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代前後の女性たちによる</a:t>
            </a:r>
            <a:endParaRPr lang="en-US" altLang="ja-JP"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spcBef>
                <a:spcPts val="600"/>
              </a:spcBef>
            </a:pPr>
            <a:r>
              <a:rPr lang="ja-JP" altLang="en-US"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何げないのに格好いい、秋冬の私服コーディネートを取材。</a:t>
            </a:r>
            <a:endParaRPr lang="en-US" altLang="ja-JP"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endParaRPr lang="en-US" altLang="ja-JP" sz="11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endParaRPr lang="en-US" altLang="ja-JP" sz="11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endParaRPr lang="en-US" altLang="ja-JP" sz="11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r>
              <a:rPr lang="ja-JP" altLang="en-US"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〇ラクチンでおしゃれに見えるバッグ選び</a:t>
            </a:r>
            <a:endParaRPr lang="en-US" altLang="ja-JP"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r>
              <a:rPr lang="ja-JP" altLang="en-US"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かしこまりすぎないレザーのハンドバッグから、</a:t>
            </a:r>
          </a:p>
          <a:p>
            <a:pPr algn="just"/>
            <a:r>
              <a:rPr lang="ja-JP" altLang="en-US"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ナイロン素材の斜めがけバッグまで、軽やかに持つことができ、</a:t>
            </a:r>
            <a:endParaRPr lang="en-US" altLang="ja-JP"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r>
              <a:rPr lang="ja-JP" altLang="en-US"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コーディネートのポイントになるタイプをご紹介。</a:t>
            </a:r>
            <a:endParaRPr lang="en-US" altLang="ja-JP"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endParaRPr lang="en-US" altLang="ja-JP" sz="11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endParaRPr lang="en-US" altLang="ja-JP" sz="11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endParaRPr lang="en-US" altLang="ja-JP" sz="11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r>
              <a:rPr lang="ja-JP" altLang="en-US"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〇公式通販　秋冬の名品</a:t>
            </a:r>
            <a:endParaRPr lang="en-US" altLang="ja-JP"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r>
              <a:rPr lang="ja-JP" altLang="en-US"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重ね着に役立つベストや主役にしたいはおりもの、</a:t>
            </a:r>
            <a:endParaRPr lang="en-US" altLang="ja-JP"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r>
              <a:rPr lang="ja-JP" altLang="en-US"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おめかし気分のブローチなど、ウェアから小物まで、</a:t>
            </a:r>
            <a:endParaRPr lang="en-US" altLang="ja-JP"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r>
              <a:rPr lang="ja-JP" altLang="en-US"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目の肥えた大人たちが太鼓判を押すアイテムをピックアップ。</a:t>
            </a:r>
            <a:endParaRPr lang="en-US" altLang="ja-JP"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r>
              <a:rPr lang="ja-JP" altLang="en-US"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編集部公式「大人になったら、着たい服 オンラインストア」にて期間限定で販売。</a:t>
            </a:r>
            <a:endParaRPr lang="en-US" altLang="ja-JP" sz="12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F97AC78E-2968-4B75-84CF-F359DA737C0D}"/>
              </a:ext>
            </a:extLst>
          </p:cNvPr>
          <p:cNvSpPr txBox="1"/>
          <p:nvPr/>
        </p:nvSpPr>
        <p:spPr>
          <a:xfrm>
            <a:off x="44905" y="8070819"/>
            <a:ext cx="1235255" cy="276999"/>
          </a:xfrm>
          <a:prstGeom prst="rect">
            <a:avLst/>
          </a:prstGeom>
          <a:noFill/>
        </p:spPr>
        <p:txBody>
          <a:bodyPr wrap="square" rtlCol="0">
            <a:spAutoFit/>
          </a:bodyPr>
          <a:lstStyle/>
          <a:p>
            <a:r>
              <a:rPr kumimoji="1" lang="ja-JP" altLang="en-US" sz="1200" b="1" dirty="0"/>
              <a:t>広告料金</a:t>
            </a:r>
            <a:endParaRPr kumimoji="1" lang="en-US" altLang="ja-JP" sz="1200" b="1" dirty="0"/>
          </a:p>
        </p:txBody>
      </p:sp>
      <p:graphicFrame>
        <p:nvGraphicFramePr>
          <p:cNvPr id="11" name="表 11">
            <a:extLst>
              <a:ext uri="{FF2B5EF4-FFF2-40B4-BE49-F238E27FC236}">
                <a16:creationId xmlns:a16="http://schemas.microsoft.com/office/drawing/2014/main" id="{CD49ECE3-CFCE-4E76-BD46-A7186B6B3368}"/>
              </a:ext>
            </a:extLst>
          </p:cNvPr>
          <p:cNvGraphicFramePr>
            <a:graphicFrameLocks noGrp="1"/>
          </p:cNvGraphicFramePr>
          <p:nvPr>
            <p:extLst>
              <p:ext uri="{D42A27DB-BD31-4B8C-83A1-F6EECF244321}">
                <p14:modId xmlns:p14="http://schemas.microsoft.com/office/powerpoint/2010/main" val="288561393"/>
              </p:ext>
            </p:extLst>
          </p:nvPr>
        </p:nvGraphicFramePr>
        <p:xfrm>
          <a:off x="134481" y="8295382"/>
          <a:ext cx="5214816" cy="484696"/>
        </p:xfrm>
        <a:graphic>
          <a:graphicData uri="http://schemas.openxmlformats.org/drawingml/2006/table">
            <a:tbl>
              <a:tblPr firstRow="1" bandRow="1">
                <a:tableStyleId>{F5AB1C69-6EDB-4FF4-983F-18BD219EF322}</a:tableStyleId>
              </a:tblPr>
              <a:tblGrid>
                <a:gridCol w="1303704">
                  <a:extLst>
                    <a:ext uri="{9D8B030D-6E8A-4147-A177-3AD203B41FA5}">
                      <a16:colId xmlns:a16="http://schemas.microsoft.com/office/drawing/2014/main" val="794024038"/>
                    </a:ext>
                  </a:extLst>
                </a:gridCol>
                <a:gridCol w="1303704">
                  <a:extLst>
                    <a:ext uri="{9D8B030D-6E8A-4147-A177-3AD203B41FA5}">
                      <a16:colId xmlns:a16="http://schemas.microsoft.com/office/drawing/2014/main" val="779507906"/>
                    </a:ext>
                  </a:extLst>
                </a:gridCol>
                <a:gridCol w="1303704">
                  <a:extLst>
                    <a:ext uri="{9D8B030D-6E8A-4147-A177-3AD203B41FA5}">
                      <a16:colId xmlns:a16="http://schemas.microsoft.com/office/drawing/2014/main" val="1303402361"/>
                    </a:ext>
                  </a:extLst>
                </a:gridCol>
                <a:gridCol w="1303704">
                  <a:extLst>
                    <a:ext uri="{9D8B030D-6E8A-4147-A177-3AD203B41FA5}">
                      <a16:colId xmlns:a16="http://schemas.microsoft.com/office/drawing/2014/main" val="1188581040"/>
                    </a:ext>
                  </a:extLst>
                </a:gridCol>
              </a:tblGrid>
              <a:tr h="242348">
                <a:tc>
                  <a:txBody>
                    <a:bodyPr/>
                    <a:lstStyle/>
                    <a:p>
                      <a:pPr algn="ctr"/>
                      <a:r>
                        <a:rPr kumimoji="1" lang="ja-JP" altLang="en-US" sz="1000" dirty="0">
                          <a:effectLst>
                            <a:outerShdw blurRad="38100" dist="38100" dir="2700000" algn="tl">
                              <a:srgbClr val="000000">
                                <a:alpha val="43137"/>
                              </a:srgbClr>
                            </a:outerShdw>
                          </a:effectLst>
                          <a:latin typeface="+mn-ea"/>
                          <a:ea typeface="+mn-ea"/>
                        </a:rPr>
                        <a:t>広告面</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a:effectLst>
                            <a:outerShdw blurRad="38100" dist="38100" dir="2700000" algn="tl">
                              <a:srgbClr val="000000">
                                <a:alpha val="43137"/>
                              </a:srgbClr>
                            </a:outerShdw>
                          </a:effectLst>
                          <a:latin typeface="+mn-ea"/>
                          <a:ea typeface="+mn-ea"/>
                        </a:rPr>
                        <a:t>スペース</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a:effectLst>
                            <a:outerShdw blurRad="38100" dist="38100" dir="2700000" algn="tl">
                              <a:srgbClr val="000000">
                                <a:alpha val="43137"/>
                              </a:srgbClr>
                            </a:outerShdw>
                          </a:effectLst>
                          <a:latin typeface="+mn-ea"/>
                          <a:ea typeface="+mn-ea"/>
                        </a:rPr>
                        <a:t>料金（円・税別）</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a:effectLst>
                            <a:outerShdw blurRad="38100" dist="38100" dir="2700000" algn="tl">
                              <a:srgbClr val="000000">
                                <a:alpha val="43137"/>
                              </a:srgbClr>
                            </a:outerShdw>
                          </a:effectLst>
                          <a:latin typeface="+mn-ea"/>
                          <a:ea typeface="+mn-ea"/>
                        </a:rPr>
                        <a:t>寸法（天地</a:t>
                      </a:r>
                      <a:r>
                        <a:rPr kumimoji="1" lang="en-US" altLang="ja-JP" sz="1000" dirty="0">
                          <a:effectLst>
                            <a:outerShdw blurRad="38100" dist="38100" dir="2700000" algn="tl">
                              <a:srgbClr val="000000">
                                <a:alpha val="43137"/>
                              </a:srgbClr>
                            </a:outerShdw>
                          </a:effectLst>
                          <a:latin typeface="+mn-ea"/>
                          <a:ea typeface="+mn-ea"/>
                        </a:rPr>
                        <a:t>×</a:t>
                      </a:r>
                      <a:r>
                        <a:rPr kumimoji="1" lang="ja-JP" altLang="en-US" sz="1000" dirty="0">
                          <a:effectLst>
                            <a:outerShdw blurRad="38100" dist="38100" dir="2700000" algn="tl">
                              <a:srgbClr val="000000">
                                <a:alpha val="43137"/>
                              </a:srgbClr>
                            </a:outerShdw>
                          </a:effectLst>
                          <a:latin typeface="+mn-ea"/>
                          <a:ea typeface="+mn-ea"/>
                        </a:rPr>
                        <a:t>左右）</a:t>
                      </a:r>
                      <a:endParaRPr kumimoji="1" lang="en-US" altLang="ja-JP" sz="1000" dirty="0">
                        <a:effectLst>
                          <a:outerShdw blurRad="38100" dist="38100" dir="2700000" algn="tl">
                            <a:srgbClr val="000000">
                              <a:alpha val="43137"/>
                            </a:srgbClr>
                          </a:outerShdw>
                        </a:effectLst>
                        <a:latin typeface="+mn-ea"/>
                        <a:ea typeface="+mn-ea"/>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407193"/>
                  </a:ext>
                </a:extLst>
              </a:tr>
              <a:tr h="242348">
                <a:tc>
                  <a:txBody>
                    <a:bodyPr/>
                    <a:lstStyle/>
                    <a:p>
                      <a:pPr algn="ctr"/>
                      <a:r>
                        <a:rPr kumimoji="1" lang="ja-JP" altLang="en-US" sz="1000" b="1" dirty="0">
                          <a:latin typeface="+mn-ea"/>
                          <a:ea typeface="+mn-ea"/>
                        </a:rPr>
                        <a:t>中面</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00" b="1" dirty="0">
                          <a:latin typeface="+mn-ea"/>
                          <a:ea typeface="+mn-ea"/>
                        </a:rPr>
                        <a:t>4C2P</a:t>
                      </a:r>
                      <a:endParaRPr kumimoji="1" lang="ja-JP" altLang="en-US" sz="1000" b="1" dirty="0">
                        <a:latin typeface="+mn-ea"/>
                        <a:ea typeface="+mn-ea"/>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00" b="1" dirty="0">
                          <a:solidFill>
                            <a:schemeClr val="tx1"/>
                          </a:solidFill>
                          <a:latin typeface="+mn-ea"/>
                          <a:ea typeface="+mn-ea"/>
                        </a:rPr>
                        <a:t>2,000,000</a:t>
                      </a:r>
                      <a:endParaRPr kumimoji="1" lang="ja-JP" altLang="en-US" sz="1000" b="1" dirty="0">
                        <a:solidFill>
                          <a:schemeClr val="tx1"/>
                        </a:solidFill>
                        <a:latin typeface="+mn-ea"/>
                        <a:ea typeface="+mn-ea"/>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00" b="1" dirty="0">
                          <a:solidFill>
                            <a:schemeClr val="tx1"/>
                          </a:solidFill>
                          <a:latin typeface="+mn-ea"/>
                          <a:ea typeface="+mn-ea"/>
                        </a:rPr>
                        <a:t>260×210</a:t>
                      </a:r>
                      <a:r>
                        <a:rPr kumimoji="1" lang="ja-JP" altLang="en-US" sz="1000" b="1" dirty="0">
                          <a:solidFill>
                            <a:schemeClr val="tx1"/>
                          </a:solidFill>
                          <a:latin typeface="+mn-ea"/>
                          <a:ea typeface="+mn-ea"/>
                        </a:rPr>
                        <a:t>㍉</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596584"/>
                  </a:ext>
                </a:extLst>
              </a:tr>
            </a:tbl>
          </a:graphicData>
        </a:graphic>
      </p:graphicFrame>
      <p:sp>
        <p:nvSpPr>
          <p:cNvPr id="14" name="テキスト ボックス 13">
            <a:extLst>
              <a:ext uri="{FF2B5EF4-FFF2-40B4-BE49-F238E27FC236}">
                <a16:creationId xmlns:a16="http://schemas.microsoft.com/office/drawing/2014/main" id="{42129B9D-B94A-424B-A6B0-2BCEE5854C5B}"/>
              </a:ext>
            </a:extLst>
          </p:cNvPr>
          <p:cNvSpPr txBox="1"/>
          <p:nvPr/>
        </p:nvSpPr>
        <p:spPr>
          <a:xfrm>
            <a:off x="85545" y="8879060"/>
            <a:ext cx="6434898" cy="507831"/>
          </a:xfrm>
          <a:prstGeom prst="rect">
            <a:avLst/>
          </a:prstGeom>
          <a:noFill/>
        </p:spPr>
        <p:txBody>
          <a:bodyPr wrap="square" rtlCol="0">
            <a:spAutoFit/>
          </a:bodyPr>
          <a:lstStyle/>
          <a:p>
            <a:r>
              <a:rPr kumimoji="1" lang="en-US" altLang="ja-JP" sz="800" dirty="0"/>
              <a:t>※</a:t>
            </a:r>
            <a:r>
              <a:rPr kumimoji="1" lang="ja-JP" altLang="en-US" sz="800" b="1" dirty="0"/>
              <a:t>タイアップは</a:t>
            </a:r>
            <a:r>
              <a:rPr kumimoji="1" lang="en-US" altLang="ja-JP" sz="900" b="1" dirty="0"/>
              <a:t>4C2P</a:t>
            </a:r>
            <a:r>
              <a:rPr kumimoji="1" lang="ja-JP" altLang="en-US" sz="800" b="1" dirty="0"/>
              <a:t>よりお受けいたします。</a:t>
            </a:r>
            <a:r>
              <a:rPr kumimoji="1" lang="en-US" altLang="ja-JP" sz="800" b="1" dirty="0"/>
              <a:t>※</a:t>
            </a:r>
            <a:r>
              <a:rPr kumimoji="1" lang="ja-JP" altLang="en-US" sz="800" b="1" dirty="0"/>
              <a:t>純広告は承っておりません。</a:t>
            </a:r>
            <a:endParaRPr kumimoji="1" lang="en-US" altLang="ja-JP" sz="800" b="1" dirty="0"/>
          </a:p>
          <a:p>
            <a:r>
              <a:rPr kumimoji="1" lang="ja-JP" altLang="en-US" sz="800" dirty="0"/>
              <a:t>　またタイアップは</a:t>
            </a:r>
            <a:r>
              <a:rPr kumimoji="1" lang="en-US" altLang="ja-JP" sz="900" b="1" dirty="0"/>
              <a:t>1P</a:t>
            </a:r>
            <a:r>
              <a:rPr kumimoji="1" lang="ja-JP" altLang="en-US" sz="900" b="1" dirty="0"/>
              <a:t>につき</a:t>
            </a:r>
            <a:r>
              <a:rPr kumimoji="1" lang="en-US" altLang="ja-JP" sz="900" b="1" dirty="0"/>
              <a:t>40</a:t>
            </a:r>
            <a:r>
              <a:rPr kumimoji="1" lang="ja-JP" altLang="en-US" sz="900" b="1" dirty="0"/>
              <a:t>万円</a:t>
            </a:r>
            <a:r>
              <a:rPr kumimoji="1" lang="ja-JP" altLang="en-US" sz="800" b="1" dirty="0"/>
              <a:t>（グロス）の制作費</a:t>
            </a:r>
            <a:r>
              <a:rPr kumimoji="1" lang="ja-JP" altLang="en-US" sz="800" dirty="0"/>
              <a:t>を別途ご負担願います。</a:t>
            </a:r>
          </a:p>
          <a:p>
            <a:r>
              <a:rPr kumimoji="1" lang="en-US" altLang="ja-JP" sz="800" dirty="0"/>
              <a:t>※</a:t>
            </a:r>
            <a:r>
              <a:rPr kumimoji="1" lang="ja-JP" altLang="en-US" sz="800" dirty="0"/>
              <a:t>タイアップの撮影は</a:t>
            </a:r>
            <a:r>
              <a:rPr kumimoji="1" lang="en-US" altLang="ja-JP" sz="900" dirty="0"/>
              <a:t>2025</a:t>
            </a:r>
            <a:r>
              <a:rPr kumimoji="1" lang="ja-JP" altLang="en-US" sz="900" dirty="0"/>
              <a:t>年</a:t>
            </a:r>
            <a:r>
              <a:rPr kumimoji="1" lang="en-US" altLang="ja-JP" sz="900" dirty="0"/>
              <a:t>8</a:t>
            </a:r>
            <a:r>
              <a:rPr kumimoji="1" lang="ja-JP" altLang="en-US" sz="900" dirty="0"/>
              <a:t>月</a:t>
            </a:r>
            <a:r>
              <a:rPr kumimoji="1" lang="ja-JP" altLang="en-US" sz="800" dirty="0"/>
              <a:t>に実施予定です。</a:t>
            </a:r>
            <a:r>
              <a:rPr kumimoji="1" lang="en-US" altLang="ja-JP" sz="900" b="1" dirty="0"/>
              <a:t>7</a:t>
            </a:r>
            <a:r>
              <a:rPr kumimoji="1" lang="ja-JP" altLang="en-US" sz="900" b="1" dirty="0"/>
              <a:t>月</a:t>
            </a:r>
            <a:r>
              <a:rPr kumimoji="1" lang="en-US" altLang="ja-JP" sz="900" b="1" dirty="0"/>
              <a:t>10</a:t>
            </a:r>
            <a:r>
              <a:rPr kumimoji="1" lang="ja-JP" altLang="en-US" sz="900" b="1" dirty="0"/>
              <a:t>日</a:t>
            </a:r>
            <a:r>
              <a:rPr kumimoji="1" lang="en-US" altLang="ja-JP" sz="900" b="1" dirty="0"/>
              <a:t>(</a:t>
            </a:r>
            <a:r>
              <a:rPr kumimoji="1" lang="ja-JP" altLang="en-US" sz="900" b="1" dirty="0"/>
              <a:t>木</a:t>
            </a:r>
            <a:r>
              <a:rPr kumimoji="1" lang="en-US" altLang="ja-JP" sz="900" b="1" dirty="0"/>
              <a:t>)</a:t>
            </a:r>
            <a:r>
              <a:rPr kumimoji="1" lang="ja-JP" altLang="en-US" sz="800" b="1" dirty="0"/>
              <a:t>迄</a:t>
            </a:r>
            <a:r>
              <a:rPr kumimoji="1" lang="ja-JP" altLang="en-US" sz="800" dirty="0"/>
              <a:t>に営業までにお申し込みをお願いいたします。</a:t>
            </a:r>
          </a:p>
        </p:txBody>
      </p:sp>
      <p:graphicFrame>
        <p:nvGraphicFramePr>
          <p:cNvPr id="17" name="表 16">
            <a:extLst>
              <a:ext uri="{FF2B5EF4-FFF2-40B4-BE49-F238E27FC236}">
                <a16:creationId xmlns:a16="http://schemas.microsoft.com/office/drawing/2014/main" id="{A0515C21-26DC-4899-866E-803E86676D7F}"/>
              </a:ext>
            </a:extLst>
          </p:cNvPr>
          <p:cNvGraphicFramePr>
            <a:graphicFrameLocks noGrp="1"/>
          </p:cNvGraphicFramePr>
          <p:nvPr>
            <p:extLst>
              <p:ext uri="{D42A27DB-BD31-4B8C-83A1-F6EECF244321}">
                <p14:modId xmlns:p14="http://schemas.microsoft.com/office/powerpoint/2010/main" val="3551833927"/>
              </p:ext>
            </p:extLst>
          </p:nvPr>
        </p:nvGraphicFramePr>
        <p:xfrm>
          <a:off x="5468555" y="8289032"/>
          <a:ext cx="1241346" cy="484696"/>
        </p:xfrm>
        <a:graphic>
          <a:graphicData uri="http://schemas.openxmlformats.org/drawingml/2006/table">
            <a:tbl>
              <a:tblPr firstRow="1" bandRow="1">
                <a:tableStyleId>{F5AB1C69-6EDB-4FF4-983F-18BD219EF322}</a:tableStyleId>
              </a:tblPr>
              <a:tblGrid>
                <a:gridCol w="1241346">
                  <a:extLst>
                    <a:ext uri="{9D8B030D-6E8A-4147-A177-3AD203B41FA5}">
                      <a16:colId xmlns:a16="http://schemas.microsoft.com/office/drawing/2014/main" val="1501900139"/>
                    </a:ext>
                  </a:extLst>
                </a:gridCol>
              </a:tblGrid>
              <a:tr h="242348">
                <a:tc>
                  <a:txBody>
                    <a:bodyPr/>
                    <a:lstStyle/>
                    <a:p>
                      <a:pPr algn="ctr"/>
                      <a:r>
                        <a:rPr kumimoji="1" lang="ja-JP" altLang="en-US" sz="1000" dirty="0">
                          <a:effectLst>
                            <a:outerShdw blurRad="38100" dist="38100" dir="2700000" algn="tl">
                              <a:srgbClr val="000000">
                                <a:alpha val="43137"/>
                              </a:srgbClr>
                            </a:outerShdw>
                          </a:effectLst>
                          <a:latin typeface="+mn-ea"/>
                          <a:ea typeface="+mn-ea"/>
                        </a:rPr>
                        <a:t>校了</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5507039"/>
                  </a:ext>
                </a:extLst>
              </a:tr>
              <a:tr h="242348">
                <a:tc>
                  <a:txBody>
                    <a:bodyPr/>
                    <a:lstStyle/>
                    <a:p>
                      <a:pPr algn="ctr"/>
                      <a:r>
                        <a:rPr kumimoji="1" lang="en-US" altLang="ja-JP" sz="1000" b="1" dirty="0">
                          <a:solidFill>
                            <a:schemeClr val="tx1"/>
                          </a:solidFill>
                          <a:latin typeface="+mn-ea"/>
                          <a:ea typeface="+mn-ea"/>
                        </a:rPr>
                        <a:t>9</a:t>
                      </a:r>
                      <a:r>
                        <a:rPr kumimoji="1" lang="ja-JP" altLang="en-US" sz="1000" b="1" dirty="0">
                          <a:solidFill>
                            <a:schemeClr val="tx1"/>
                          </a:solidFill>
                          <a:latin typeface="+mn-ea"/>
                          <a:ea typeface="+mn-ea"/>
                        </a:rPr>
                        <a:t>月</a:t>
                      </a:r>
                      <a:r>
                        <a:rPr kumimoji="1" lang="en-US" altLang="ja-JP" sz="1000" b="1" dirty="0">
                          <a:solidFill>
                            <a:schemeClr val="tx1"/>
                          </a:solidFill>
                          <a:latin typeface="+mn-ea"/>
                          <a:ea typeface="+mn-ea"/>
                        </a:rPr>
                        <a:t>12</a:t>
                      </a:r>
                      <a:r>
                        <a:rPr kumimoji="1" lang="ja-JP" altLang="en-US" sz="1000" b="1" dirty="0">
                          <a:solidFill>
                            <a:schemeClr val="tx1"/>
                          </a:solidFill>
                          <a:latin typeface="+mn-ea"/>
                          <a:ea typeface="+mn-ea"/>
                        </a:rPr>
                        <a:t>日（金）</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4969740"/>
                  </a:ext>
                </a:extLst>
              </a:tr>
            </a:tbl>
          </a:graphicData>
        </a:graphic>
      </p:graphicFrame>
      <p:cxnSp>
        <p:nvCxnSpPr>
          <p:cNvPr id="3" name="直線コネクタ 2">
            <a:extLst>
              <a:ext uri="{FF2B5EF4-FFF2-40B4-BE49-F238E27FC236}">
                <a16:creationId xmlns:a16="http://schemas.microsoft.com/office/drawing/2014/main" id="{0C13E891-A1B4-45EC-916F-FBC11A9DB65D}"/>
              </a:ext>
            </a:extLst>
          </p:cNvPr>
          <p:cNvCxnSpPr>
            <a:cxnSpLocks/>
          </p:cNvCxnSpPr>
          <p:nvPr/>
        </p:nvCxnSpPr>
        <p:spPr>
          <a:xfrm>
            <a:off x="124883" y="2620953"/>
            <a:ext cx="66082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F383BA23-144C-9B88-B8AC-059DE5E03751}"/>
              </a:ext>
            </a:extLst>
          </p:cNvPr>
          <p:cNvSpPr txBox="1"/>
          <p:nvPr/>
        </p:nvSpPr>
        <p:spPr>
          <a:xfrm>
            <a:off x="-71120" y="399361"/>
            <a:ext cx="5473700" cy="830997"/>
          </a:xfrm>
          <a:prstGeom prst="rect">
            <a:avLst/>
          </a:prstGeom>
          <a:noFill/>
        </p:spPr>
        <p:txBody>
          <a:bodyPr wrap="square" rtlCol="0">
            <a:spAutoFit/>
          </a:bodyPr>
          <a:lstStyle/>
          <a:p>
            <a:pPr algn="ctr"/>
            <a:r>
              <a:rPr lang="ja-JP" altLang="en-US" sz="2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大人になったら、着たい服</a:t>
            </a:r>
            <a:endParaRPr lang="en-US" altLang="ja-JP" sz="2400" b="1"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algn="ctr"/>
            <a:r>
              <a:rPr lang="ja-JP" altLang="en-US" sz="2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en-US" altLang="ja-JP" sz="2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25-</a:t>
            </a:r>
            <a:r>
              <a:rPr lang="ja-JP" altLang="en-US" sz="2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en-US" altLang="ja-JP" sz="2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26</a:t>
            </a:r>
            <a:r>
              <a:rPr lang="ja-JP" altLang="en-US" sz="2400" b="1" kern="100" dirty="0">
                <a:latin typeface="BIZ UDP明朝 Medium" panose="02020500000000000000" pitchFamily="18" charset="-128"/>
                <a:ea typeface="BIZ UDP明朝 Medium" panose="02020500000000000000" pitchFamily="18" charset="-128"/>
                <a:cs typeface="Times New Roman" panose="02020603050405020304" pitchFamily="18" charset="0"/>
              </a:rPr>
              <a:t>秋冬</a:t>
            </a:r>
            <a:endParaRPr lang="en-US" altLang="ja-JP" sz="2400" b="1"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sp>
        <p:nvSpPr>
          <p:cNvPr id="9" name="スライド番号プレースホルダー 8">
            <a:extLst>
              <a:ext uri="{FF2B5EF4-FFF2-40B4-BE49-F238E27FC236}">
                <a16:creationId xmlns:a16="http://schemas.microsoft.com/office/drawing/2014/main" id="{8D559EAD-8A43-6E86-83E6-00B9928F0502}"/>
              </a:ext>
            </a:extLst>
          </p:cNvPr>
          <p:cNvSpPr>
            <a:spLocks noGrp="1"/>
          </p:cNvSpPr>
          <p:nvPr>
            <p:ph type="sldNum" sz="quarter" idx="12"/>
          </p:nvPr>
        </p:nvSpPr>
        <p:spPr>
          <a:xfrm>
            <a:off x="5314950" y="9378597"/>
            <a:ext cx="1543050" cy="527403"/>
          </a:xfrm>
        </p:spPr>
        <p:txBody>
          <a:bodyPr/>
          <a:lstStyle/>
          <a:p>
            <a:fld id="{6659B115-7307-4026-A8F8-06A7CB9A2CF2}" type="slidenum">
              <a:rPr kumimoji="1" lang="ja-JP" altLang="en-US" smtClean="0">
                <a:solidFill>
                  <a:schemeClr val="bg1"/>
                </a:solidFill>
              </a:rPr>
              <a:t>1</a:t>
            </a:fld>
            <a:endParaRPr kumimoji="1" lang="ja-JP" altLang="en-US" dirty="0">
              <a:solidFill>
                <a:schemeClr val="bg1"/>
              </a:solidFill>
            </a:endParaRPr>
          </a:p>
        </p:txBody>
      </p:sp>
      <p:sp>
        <p:nvSpPr>
          <p:cNvPr id="22" name="正方形/長方形 21">
            <a:extLst>
              <a:ext uri="{FF2B5EF4-FFF2-40B4-BE49-F238E27FC236}">
                <a16:creationId xmlns:a16="http://schemas.microsoft.com/office/drawing/2014/main" id="{8391D496-2B51-DC1B-4071-014F4C03E384}"/>
              </a:ext>
            </a:extLst>
          </p:cNvPr>
          <p:cNvSpPr/>
          <p:nvPr/>
        </p:nvSpPr>
        <p:spPr>
          <a:xfrm>
            <a:off x="861644" y="9459346"/>
            <a:ext cx="4965383" cy="2760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b="1" dirty="0">
                <a:solidFill>
                  <a:schemeClr val="tx1"/>
                </a:solidFill>
              </a:rPr>
              <a:t>（株）主婦と生活社　メディアビジネス部</a:t>
            </a:r>
          </a:p>
        </p:txBody>
      </p:sp>
      <p:sp>
        <p:nvSpPr>
          <p:cNvPr id="23" name="テキスト ボックス 22">
            <a:extLst>
              <a:ext uri="{FF2B5EF4-FFF2-40B4-BE49-F238E27FC236}">
                <a16:creationId xmlns:a16="http://schemas.microsoft.com/office/drawing/2014/main" id="{1C964D7B-1F8F-4BD5-19F6-BBE408F0ABFF}"/>
              </a:ext>
            </a:extLst>
          </p:cNvPr>
          <p:cNvSpPr txBox="1"/>
          <p:nvPr/>
        </p:nvSpPr>
        <p:spPr>
          <a:xfrm>
            <a:off x="0" y="9700684"/>
            <a:ext cx="6858000" cy="229935"/>
          </a:xfrm>
          <a:prstGeom prst="rect">
            <a:avLst/>
          </a:prstGeom>
          <a:noFill/>
        </p:spPr>
        <p:txBody>
          <a:bodyPr wrap="square" rtlCol="0">
            <a:spAutoFit/>
          </a:bodyPr>
          <a:lstStyle/>
          <a:p>
            <a:pPr algn="ctr"/>
            <a:r>
              <a:rPr kumimoji="1" lang="en-US" altLang="ja-JP" sz="894" dirty="0">
                <a:latin typeface="游ゴシック" panose="020B0400000000000000" pitchFamily="50" charset="-128"/>
                <a:ea typeface="游ゴシック" panose="020B0400000000000000" pitchFamily="50" charset="-128"/>
              </a:rPr>
              <a:t>TEL</a:t>
            </a:r>
            <a:r>
              <a:rPr kumimoji="1" lang="ja-JP" altLang="en-US" sz="894" dirty="0">
                <a:latin typeface="游ゴシック" panose="020B0400000000000000" pitchFamily="50" charset="-128"/>
                <a:ea typeface="游ゴシック" panose="020B0400000000000000" pitchFamily="50" charset="-128"/>
              </a:rPr>
              <a:t>：</a:t>
            </a:r>
            <a:r>
              <a:rPr kumimoji="1" lang="en-US" altLang="ja-JP" sz="894" dirty="0">
                <a:latin typeface="游ゴシック" panose="020B0400000000000000" pitchFamily="50" charset="-128"/>
                <a:ea typeface="游ゴシック" panose="020B0400000000000000" pitchFamily="50" charset="-128"/>
              </a:rPr>
              <a:t>03 – 3563 – 5131</a:t>
            </a:r>
            <a:r>
              <a:rPr kumimoji="1" lang="ja-JP" altLang="en-US" sz="894" dirty="0">
                <a:latin typeface="游ゴシック" panose="020B0400000000000000" pitchFamily="50" charset="-128"/>
                <a:ea typeface="游ゴシック" panose="020B0400000000000000" pitchFamily="50" charset="-128"/>
              </a:rPr>
              <a:t>　</a:t>
            </a:r>
            <a:r>
              <a:rPr kumimoji="1" lang="en-US" altLang="ja-JP" sz="894" dirty="0">
                <a:latin typeface="游ゴシック" panose="020B0400000000000000" pitchFamily="50" charset="-128"/>
                <a:ea typeface="游ゴシック" panose="020B0400000000000000" pitchFamily="50" charset="-128"/>
              </a:rPr>
              <a:t>FAX</a:t>
            </a:r>
            <a:r>
              <a:rPr kumimoji="1" lang="ja-JP" altLang="en-US" sz="894" dirty="0">
                <a:latin typeface="游ゴシック" panose="020B0400000000000000" pitchFamily="50" charset="-128"/>
                <a:ea typeface="游ゴシック" panose="020B0400000000000000" pitchFamily="50" charset="-128"/>
              </a:rPr>
              <a:t>：</a:t>
            </a:r>
            <a:r>
              <a:rPr kumimoji="1" lang="en-US" altLang="ja-JP" sz="894" dirty="0">
                <a:latin typeface="游ゴシック" panose="020B0400000000000000" pitchFamily="50" charset="-128"/>
                <a:ea typeface="游ゴシック" panose="020B0400000000000000" pitchFamily="50" charset="-128"/>
              </a:rPr>
              <a:t>03 – 3563 – 0531</a:t>
            </a:r>
            <a:r>
              <a:rPr kumimoji="1" lang="ja-JP" altLang="en-US" sz="894" dirty="0">
                <a:latin typeface="游ゴシック" panose="020B0400000000000000" pitchFamily="50" charset="-128"/>
                <a:ea typeface="游ゴシック" panose="020B0400000000000000" pitchFamily="50" charset="-128"/>
              </a:rPr>
              <a:t>　</a:t>
            </a:r>
            <a:r>
              <a:rPr kumimoji="1" lang="en-US" altLang="ja-JP" sz="894" dirty="0">
                <a:latin typeface="游ゴシック" panose="020B0400000000000000" pitchFamily="50" charset="-128"/>
                <a:ea typeface="游ゴシック" panose="020B0400000000000000" pitchFamily="50" charset="-128"/>
                <a:hlinkClick r:id="rId2">
                  <a:extLst>
                    <a:ext uri="{A12FA001-AC4F-418D-AE19-62706E023703}">
                      <ahyp:hlinkClr xmlns:ahyp="http://schemas.microsoft.com/office/drawing/2018/hyperlinkcolor" val="tx"/>
                    </a:ext>
                  </a:extLst>
                </a:hlinkClick>
              </a:rPr>
              <a:t>kokoku3@mb.shufu.co.jp</a:t>
            </a:r>
            <a:r>
              <a:rPr kumimoji="1" lang="ja-JP" altLang="en-US" sz="894" dirty="0">
                <a:latin typeface="游ゴシック" panose="020B0400000000000000" pitchFamily="50" charset="-128"/>
                <a:ea typeface="游ゴシック" panose="020B0400000000000000" pitchFamily="50" charset="-128"/>
              </a:rPr>
              <a:t>　</a:t>
            </a:r>
            <a:r>
              <a:rPr kumimoji="1" lang="ja-JP" altLang="en-US" sz="894" dirty="0"/>
              <a:t>進行担当／今泉　</a:t>
            </a:r>
            <a:r>
              <a:rPr kumimoji="1" lang="en-US" altLang="ja-JP" sz="894" dirty="0"/>
              <a:t>s1264@mb.shufu.co.jp</a:t>
            </a:r>
            <a:endParaRPr kumimoji="1" lang="ja-JP" altLang="en-US" sz="894" dirty="0">
              <a:latin typeface="游ゴシック" panose="020B0400000000000000" pitchFamily="50" charset="-128"/>
              <a:ea typeface="游ゴシック" panose="020B0400000000000000" pitchFamily="50" charset="-128"/>
            </a:endParaRPr>
          </a:p>
        </p:txBody>
      </p:sp>
      <p:pic>
        <p:nvPicPr>
          <p:cNvPr id="16" name="図 15">
            <a:extLst>
              <a:ext uri="{FF2B5EF4-FFF2-40B4-BE49-F238E27FC236}">
                <a16:creationId xmlns:a16="http://schemas.microsoft.com/office/drawing/2014/main" id="{129A5D4A-776D-464C-E7E2-613E9346DA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33472" y="477520"/>
            <a:ext cx="1525845" cy="1889760"/>
          </a:xfrm>
          <a:prstGeom prst="rect">
            <a:avLst/>
          </a:prstGeom>
          <a:ln w="19050">
            <a:solidFill>
              <a:schemeClr val="bg1">
                <a:lumMod val="65000"/>
              </a:schemeClr>
            </a:solidFill>
          </a:ln>
        </p:spPr>
      </p:pic>
    </p:spTree>
    <p:extLst>
      <p:ext uri="{BB962C8B-B14F-4D97-AF65-F5344CB8AC3E}">
        <p14:creationId xmlns:p14="http://schemas.microsoft.com/office/powerpoint/2010/main" val="139579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直角三角形 46">
            <a:extLst>
              <a:ext uri="{FF2B5EF4-FFF2-40B4-BE49-F238E27FC236}">
                <a16:creationId xmlns:a16="http://schemas.microsoft.com/office/drawing/2014/main" id="{6B8AEC16-E704-1950-C341-01DE0E1079B1}"/>
              </a:ext>
            </a:extLst>
          </p:cNvPr>
          <p:cNvSpPr/>
          <p:nvPr/>
        </p:nvSpPr>
        <p:spPr>
          <a:xfrm rot="16200000">
            <a:off x="6231469" y="9298089"/>
            <a:ext cx="609601" cy="575740"/>
          </a:xfrm>
          <a:prstGeom prst="rtTriangle">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5" name="表 3">
            <a:extLst>
              <a:ext uri="{FF2B5EF4-FFF2-40B4-BE49-F238E27FC236}">
                <a16:creationId xmlns:a16="http://schemas.microsoft.com/office/drawing/2014/main" id="{4C61B522-039E-4847-A701-2B2E0C49F8FD}"/>
              </a:ext>
            </a:extLst>
          </p:cNvPr>
          <p:cNvGraphicFramePr>
            <a:graphicFrameLocks noGrp="1"/>
          </p:cNvGraphicFramePr>
          <p:nvPr>
            <p:extLst>
              <p:ext uri="{D42A27DB-BD31-4B8C-83A1-F6EECF244321}">
                <p14:modId xmlns:p14="http://schemas.microsoft.com/office/powerpoint/2010/main" val="1328485376"/>
              </p:ext>
            </p:extLst>
          </p:nvPr>
        </p:nvGraphicFramePr>
        <p:xfrm>
          <a:off x="3547480" y="6267452"/>
          <a:ext cx="3199470" cy="2906284"/>
        </p:xfrm>
        <a:graphic>
          <a:graphicData uri="http://schemas.openxmlformats.org/drawingml/2006/table">
            <a:tbl>
              <a:tblPr firstRow="1" bandRow="1"/>
              <a:tblGrid>
                <a:gridCol w="631797">
                  <a:extLst>
                    <a:ext uri="{9D8B030D-6E8A-4147-A177-3AD203B41FA5}">
                      <a16:colId xmlns:a16="http://schemas.microsoft.com/office/drawing/2014/main" val="2351564936"/>
                    </a:ext>
                  </a:extLst>
                </a:gridCol>
                <a:gridCol w="2567673">
                  <a:extLst>
                    <a:ext uri="{9D8B030D-6E8A-4147-A177-3AD203B41FA5}">
                      <a16:colId xmlns:a16="http://schemas.microsoft.com/office/drawing/2014/main" val="2117693413"/>
                    </a:ext>
                  </a:extLst>
                </a:gridCol>
              </a:tblGrid>
              <a:tr h="388552">
                <a:tc>
                  <a:txBody>
                    <a:bodyPr/>
                    <a:lstStyle/>
                    <a:p>
                      <a:pPr algn="ctr"/>
                      <a:r>
                        <a:rPr kumimoji="1" lang="ja-JP" altLang="en-US" sz="700" dirty="0">
                          <a:solidFill>
                            <a:schemeClr val="tx1"/>
                          </a:solidFill>
                          <a:latin typeface="+mn-ea"/>
                          <a:ea typeface="+mn-ea"/>
                        </a:rPr>
                        <a:t>料金</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r>
                        <a:rPr kumimoji="1" lang="en-US" altLang="ja-JP" sz="1050" dirty="0">
                          <a:latin typeface="+mn-ea"/>
                          <a:ea typeface="+mn-ea"/>
                        </a:rPr>
                        <a:t>G 500,000</a:t>
                      </a:r>
                      <a:r>
                        <a:rPr kumimoji="1" lang="ja-JP" altLang="en-US" sz="1050" dirty="0">
                          <a:latin typeface="+mn-ea"/>
                          <a:ea typeface="+mn-ea"/>
                        </a:rPr>
                        <a:t>円 ～</a:t>
                      </a:r>
                      <a:endParaRPr kumimoji="1" lang="en-US" altLang="ja-JP" sz="1050" dirty="0">
                        <a:latin typeface="+mn-ea"/>
                        <a:ea typeface="+mn-ea"/>
                      </a:endParaRPr>
                    </a:p>
                    <a:p>
                      <a:endParaRPr kumimoji="1" lang="en-US" altLang="ja-JP" sz="500" dirty="0">
                        <a:latin typeface="+mn-ea"/>
                        <a:ea typeface="+mn-ea"/>
                      </a:endParaRPr>
                    </a:p>
                    <a:p>
                      <a:r>
                        <a:rPr kumimoji="1" lang="en-US" altLang="ja-JP" sz="600" dirty="0">
                          <a:latin typeface="+mn-ea"/>
                          <a:ea typeface="+mn-ea"/>
                        </a:rPr>
                        <a:t>※</a:t>
                      </a:r>
                      <a:r>
                        <a:rPr kumimoji="1" lang="ja-JP" altLang="en-US" sz="600" dirty="0">
                          <a:latin typeface="+mn-ea"/>
                          <a:ea typeface="+mn-ea"/>
                        </a:rPr>
                        <a:t>税別料金です。　</a:t>
                      </a:r>
                      <a:r>
                        <a:rPr kumimoji="1" lang="en-US" altLang="ja-JP" sz="600" dirty="0">
                          <a:latin typeface="+mn-ea"/>
                          <a:ea typeface="+mn-ea"/>
                        </a:rPr>
                        <a:t>※</a:t>
                      </a:r>
                      <a:r>
                        <a:rPr kumimoji="1" lang="ja-JP" altLang="en-US" sz="600" dirty="0">
                          <a:latin typeface="+mn-ea"/>
                          <a:ea typeface="+mn-ea"/>
                        </a:rPr>
                        <a:t>制作費を含みます。</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440422999"/>
                  </a:ext>
                </a:extLst>
              </a:tr>
              <a:tr h="315159">
                <a:tc>
                  <a:txBody>
                    <a:bodyPr/>
                    <a:lstStyle/>
                    <a:p>
                      <a:pPr algn="ctr"/>
                      <a:r>
                        <a:rPr kumimoji="1" lang="ja-JP" altLang="en-US" sz="700" dirty="0">
                          <a:solidFill>
                            <a:schemeClr val="tx1"/>
                          </a:solidFill>
                          <a:latin typeface="+mn-ea"/>
                          <a:ea typeface="+mn-ea"/>
                        </a:rPr>
                        <a:t>想定</a:t>
                      </a:r>
                      <a:r>
                        <a:rPr kumimoji="1" lang="en-US" altLang="ja-JP" sz="700" dirty="0">
                          <a:solidFill>
                            <a:schemeClr val="tx1"/>
                          </a:solidFill>
                          <a:latin typeface="+mn-ea"/>
                          <a:ea typeface="+mn-ea"/>
                        </a:rPr>
                        <a:t>PV</a:t>
                      </a:r>
                      <a:endParaRPr kumimoji="1" lang="ja-JP" altLang="en-US" sz="700" dirty="0">
                        <a:solidFill>
                          <a:schemeClr val="tx1"/>
                        </a:solidFill>
                        <a:latin typeface="+mn-ea"/>
                        <a:ea typeface="+mn-ea"/>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kumimoji="1" lang="en-US" altLang="ja-JP" sz="700" dirty="0">
                          <a:latin typeface="+mn-ea"/>
                          <a:ea typeface="+mn-ea"/>
                        </a:rPr>
                        <a:t>5,000PV</a:t>
                      </a:r>
                      <a:endParaRPr kumimoji="1" lang="ja-JP" altLang="en-US" sz="700" dirty="0">
                        <a:latin typeface="+mn-ea"/>
                        <a:ea typeface="+mn-ea"/>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87620862"/>
                  </a:ext>
                </a:extLst>
              </a:tr>
              <a:tr h="360607">
                <a:tc>
                  <a:txBody>
                    <a:bodyPr/>
                    <a:lstStyle/>
                    <a:p>
                      <a:pPr algn="ctr"/>
                      <a:r>
                        <a:rPr kumimoji="1" lang="ja-JP" altLang="en-US" sz="700" dirty="0">
                          <a:solidFill>
                            <a:schemeClr val="tx1"/>
                          </a:solidFill>
                          <a:latin typeface="+mn-ea"/>
                          <a:ea typeface="+mn-ea"/>
                        </a:rPr>
                        <a:t>計測期間</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r>
                        <a:rPr kumimoji="1" lang="ja-JP" altLang="en-US" sz="700" dirty="0">
                          <a:latin typeface="+mn-ea"/>
                          <a:ea typeface="+mn-ea"/>
                        </a:rPr>
                        <a:t>公開日より</a:t>
                      </a:r>
                      <a:r>
                        <a:rPr kumimoji="1" lang="en-US" altLang="ja-JP" sz="700" dirty="0">
                          <a:latin typeface="+mn-ea"/>
                          <a:ea typeface="+mn-ea"/>
                        </a:rPr>
                        <a:t>4</a:t>
                      </a:r>
                      <a:r>
                        <a:rPr kumimoji="1" lang="ja-JP" altLang="en-US" sz="700" dirty="0">
                          <a:latin typeface="+mn-ea"/>
                          <a:ea typeface="+mn-ea"/>
                        </a:rPr>
                        <a:t>週間</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461459591"/>
                  </a:ext>
                </a:extLst>
              </a:tr>
              <a:tr h="315159">
                <a:tc>
                  <a:txBody>
                    <a:bodyPr/>
                    <a:lstStyle/>
                    <a:p>
                      <a:pPr algn="ctr"/>
                      <a:r>
                        <a:rPr kumimoji="1" lang="ja-JP" altLang="en-US" sz="700" dirty="0">
                          <a:solidFill>
                            <a:schemeClr val="tx1"/>
                          </a:solidFill>
                          <a:latin typeface="+mn-ea"/>
                          <a:ea typeface="+mn-ea"/>
                        </a:rPr>
                        <a:t>レポート</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700" dirty="0">
                          <a:latin typeface="+mn-ea"/>
                          <a:ea typeface="+mn-ea"/>
                        </a:rPr>
                        <a:t>PV</a:t>
                      </a:r>
                      <a:r>
                        <a:rPr kumimoji="1" lang="ja-JP" altLang="en-US" sz="700" dirty="0">
                          <a:latin typeface="+mn-ea"/>
                          <a:ea typeface="+mn-ea"/>
                        </a:rPr>
                        <a:t>数（合計</a:t>
                      </a:r>
                      <a:r>
                        <a:rPr kumimoji="1" lang="en-US" altLang="ja-JP" sz="700" dirty="0">
                          <a:latin typeface="+mn-ea"/>
                          <a:ea typeface="+mn-ea"/>
                        </a:rPr>
                        <a:t>/</a:t>
                      </a:r>
                      <a:r>
                        <a:rPr kumimoji="1" lang="ja-JP" altLang="en-US" sz="700" dirty="0">
                          <a:latin typeface="+mn-ea"/>
                          <a:ea typeface="+mn-ea"/>
                        </a:rPr>
                        <a:t>日別）、合計クリック数、平均滞在時間</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7970024"/>
                  </a:ext>
                </a:extLst>
              </a:tr>
              <a:tr h="315159">
                <a:tc>
                  <a:txBody>
                    <a:bodyPr/>
                    <a:lstStyle/>
                    <a:p>
                      <a:pPr algn="ctr"/>
                      <a:r>
                        <a:rPr kumimoji="1" lang="ja-JP" altLang="en-US" sz="700" dirty="0">
                          <a:solidFill>
                            <a:schemeClr val="tx1"/>
                          </a:solidFill>
                          <a:latin typeface="+mn-ea"/>
                          <a:ea typeface="+mn-ea"/>
                        </a:rPr>
                        <a:t>記事公開日</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r>
                        <a:rPr kumimoji="1" lang="ja-JP" altLang="en-US" sz="700" dirty="0">
                          <a:latin typeface="+mn-ea"/>
                          <a:ea typeface="+mn-ea"/>
                        </a:rPr>
                        <a:t>任意の平日でご希望の日時に指定していただけます。</a:t>
                      </a:r>
                      <a:endParaRPr kumimoji="1" lang="en-US" altLang="ja-JP" sz="700" dirty="0">
                        <a:latin typeface="+mn-ea"/>
                        <a:ea typeface="+mn-ea"/>
                      </a:endParaRPr>
                    </a:p>
                    <a:p>
                      <a:r>
                        <a:rPr kumimoji="1" lang="ja-JP" altLang="en-US" sz="700" dirty="0">
                          <a:latin typeface="+mn-ea"/>
                          <a:ea typeface="+mn-ea"/>
                        </a:rPr>
                        <a:t>公開ご希望日の</a:t>
                      </a:r>
                      <a:r>
                        <a:rPr kumimoji="1" lang="en-US" altLang="ja-JP" sz="700" dirty="0">
                          <a:latin typeface="+mn-ea"/>
                          <a:ea typeface="+mn-ea"/>
                        </a:rPr>
                        <a:t>30</a:t>
                      </a:r>
                      <a:r>
                        <a:rPr kumimoji="1" lang="ja-JP" altLang="en-US" sz="700" dirty="0">
                          <a:latin typeface="+mn-ea"/>
                          <a:ea typeface="+mn-ea"/>
                        </a:rPr>
                        <a:t>日前までにお申し込みください。</a:t>
                      </a:r>
                      <a:endParaRPr kumimoji="1" lang="en-US" altLang="ja-JP" sz="700" dirty="0">
                        <a:latin typeface="+mn-ea"/>
                        <a:ea typeface="+mn-ea"/>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4282260824"/>
                  </a:ext>
                </a:extLst>
              </a:tr>
              <a:tr h="492166">
                <a:tc>
                  <a:txBody>
                    <a:bodyPr/>
                    <a:lstStyle/>
                    <a:p>
                      <a:pPr algn="ctr"/>
                      <a:r>
                        <a:rPr kumimoji="1" lang="ja-JP" altLang="en-US" sz="700" dirty="0">
                          <a:solidFill>
                            <a:schemeClr val="tx1"/>
                          </a:solidFill>
                          <a:latin typeface="+mn-ea"/>
                          <a:ea typeface="+mn-ea"/>
                        </a:rPr>
                        <a:t>誘導枠</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700" dirty="0">
                          <a:latin typeface="+mn-ea"/>
                          <a:ea typeface="+mn-ea"/>
                        </a:rPr>
                        <a:t>・新着枠：掲載時</a:t>
                      </a:r>
                      <a:endParaRPr kumimoji="1" lang="en-US" altLang="ja-JP" sz="700" dirty="0">
                        <a:latin typeface="+mn-ea"/>
                        <a:ea typeface="+mn-ea"/>
                      </a:endParaRPr>
                    </a:p>
                    <a:p>
                      <a:r>
                        <a:rPr kumimoji="1" lang="ja-JP" altLang="en-US" sz="700" dirty="0">
                          <a:latin typeface="+mn-ea"/>
                          <a:ea typeface="+mn-ea"/>
                        </a:rPr>
                        <a:t>・トップページスライダー枠：</a:t>
                      </a:r>
                      <a:r>
                        <a:rPr kumimoji="1" lang="en-US" altLang="ja-JP" sz="700" dirty="0">
                          <a:latin typeface="+mn-ea"/>
                          <a:ea typeface="+mn-ea"/>
                        </a:rPr>
                        <a:t>4</a:t>
                      </a:r>
                      <a:r>
                        <a:rPr kumimoji="1" lang="ja-JP" altLang="en-US" sz="700" dirty="0">
                          <a:latin typeface="+mn-ea"/>
                          <a:ea typeface="+mn-ea"/>
                        </a:rPr>
                        <a:t>週間</a:t>
                      </a:r>
                      <a:endParaRPr kumimoji="1" lang="en-US" altLang="ja-JP" sz="700" dirty="0">
                        <a:latin typeface="+mn-ea"/>
                        <a:ea typeface="+mn-ea"/>
                      </a:endParaRPr>
                    </a:p>
                    <a:p>
                      <a:r>
                        <a:rPr kumimoji="1" lang="ja-JP" altLang="en-US" sz="700" dirty="0">
                          <a:latin typeface="+mn-ea"/>
                          <a:ea typeface="+mn-ea"/>
                        </a:rPr>
                        <a:t>・</a:t>
                      </a:r>
                      <a:r>
                        <a:rPr kumimoji="1" lang="en-US" altLang="ja-JP" sz="700" dirty="0">
                          <a:latin typeface="+mn-ea"/>
                          <a:ea typeface="+mn-ea"/>
                        </a:rPr>
                        <a:t>SNS</a:t>
                      </a:r>
                      <a:r>
                        <a:rPr kumimoji="1" lang="ja-JP" altLang="en-US" sz="700" dirty="0">
                          <a:latin typeface="+mn-ea"/>
                          <a:ea typeface="+mn-ea"/>
                        </a:rPr>
                        <a:t>投稿：掲載後</a:t>
                      </a:r>
                      <a:r>
                        <a:rPr kumimoji="1" lang="en-US" altLang="ja-JP" sz="700" dirty="0">
                          <a:latin typeface="+mn-ea"/>
                          <a:ea typeface="+mn-ea"/>
                        </a:rPr>
                        <a:t>3</a:t>
                      </a:r>
                      <a:r>
                        <a:rPr kumimoji="1" lang="ja-JP" altLang="en-US" sz="700" dirty="0">
                          <a:latin typeface="+mn-ea"/>
                          <a:ea typeface="+mn-ea"/>
                        </a:rPr>
                        <a:t>日以内</a:t>
                      </a:r>
                      <a:endParaRPr kumimoji="1" lang="en-US" altLang="ja-JP" sz="700" dirty="0">
                        <a:latin typeface="+mn-ea"/>
                        <a:ea typeface="+mn-ea"/>
                      </a:endParaRPr>
                    </a:p>
                    <a:p>
                      <a:r>
                        <a:rPr kumimoji="1" lang="ja-JP" altLang="en-US" sz="700" dirty="0">
                          <a:latin typeface="+mn-ea"/>
                          <a:ea typeface="+mn-ea"/>
                        </a:rPr>
                        <a:t>　（</a:t>
                      </a:r>
                      <a:r>
                        <a:rPr kumimoji="1" lang="en-US" altLang="ja-JP" sz="700" dirty="0">
                          <a:latin typeface="+mn-ea"/>
                          <a:ea typeface="+mn-ea"/>
                        </a:rPr>
                        <a:t>Twitter / Facebook / IG</a:t>
                      </a:r>
                      <a:r>
                        <a:rPr kumimoji="1" lang="ja-JP" altLang="en-US" sz="700" dirty="0">
                          <a:latin typeface="+mn-ea"/>
                          <a:ea typeface="+mn-ea"/>
                        </a:rPr>
                        <a:t>ストーリーズ投稿　各</a:t>
                      </a:r>
                      <a:r>
                        <a:rPr kumimoji="1" lang="en-US" altLang="ja-JP" sz="700" dirty="0">
                          <a:latin typeface="+mn-ea"/>
                          <a:ea typeface="+mn-ea"/>
                        </a:rPr>
                        <a:t>1</a:t>
                      </a:r>
                      <a:r>
                        <a:rPr kumimoji="1" lang="ja-JP" altLang="en-US" sz="700" dirty="0">
                          <a:latin typeface="+mn-ea"/>
                          <a:ea typeface="+mn-ea"/>
                        </a:rPr>
                        <a:t>回）</a:t>
                      </a:r>
                      <a:endParaRPr kumimoji="1" lang="en-US" altLang="ja-JP" sz="700" dirty="0">
                        <a:latin typeface="+mn-ea"/>
                        <a:ea typeface="+mn-ea"/>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3155135"/>
                  </a:ext>
                </a:extLst>
              </a:tr>
              <a:tr h="682125">
                <a:tc>
                  <a:txBody>
                    <a:bodyPr/>
                    <a:lstStyle/>
                    <a:p>
                      <a:pPr algn="ctr"/>
                      <a:r>
                        <a:rPr kumimoji="1" lang="ja-JP" altLang="en-US" sz="600" dirty="0">
                          <a:solidFill>
                            <a:schemeClr val="tx1"/>
                          </a:solidFill>
                          <a:latin typeface="+mn-ea"/>
                          <a:ea typeface="+mn-ea"/>
                        </a:rPr>
                        <a:t>注意事項</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r>
                        <a:rPr kumimoji="1" lang="en-US" altLang="ja-JP" sz="600" dirty="0">
                          <a:solidFill>
                            <a:srgbClr val="FF0000"/>
                          </a:solidFill>
                          <a:latin typeface="+mn-ea"/>
                          <a:ea typeface="+mn-ea"/>
                        </a:rPr>
                        <a:t>※2</a:t>
                      </a:r>
                      <a:r>
                        <a:rPr kumimoji="1" lang="ja-JP" altLang="en-US" sz="600" dirty="0">
                          <a:solidFill>
                            <a:srgbClr val="FF0000"/>
                          </a:solidFill>
                          <a:latin typeface="+mn-ea"/>
                          <a:ea typeface="+mn-ea"/>
                        </a:rPr>
                        <a:t>ページ分のタイアップ記事を</a:t>
                      </a:r>
                      <a:r>
                        <a:rPr kumimoji="1" lang="en-US" altLang="ja-JP" sz="600" dirty="0">
                          <a:solidFill>
                            <a:srgbClr val="FF0000"/>
                          </a:solidFill>
                          <a:latin typeface="+mn-ea"/>
                          <a:ea typeface="+mn-ea"/>
                        </a:rPr>
                        <a:t>『</a:t>
                      </a:r>
                      <a:r>
                        <a:rPr kumimoji="1" lang="ja-JP" altLang="en-US" sz="600" dirty="0">
                          <a:solidFill>
                            <a:srgbClr val="FF0000"/>
                          </a:solidFill>
                          <a:latin typeface="+mn-ea"/>
                          <a:ea typeface="+mn-ea"/>
                        </a:rPr>
                        <a:t>暮らしとおしゃれの編集室</a:t>
                      </a:r>
                      <a:r>
                        <a:rPr kumimoji="1" lang="en-US" altLang="ja-JP" sz="600" dirty="0">
                          <a:solidFill>
                            <a:srgbClr val="FF0000"/>
                          </a:solidFill>
                          <a:latin typeface="+mn-ea"/>
                          <a:ea typeface="+mn-ea"/>
                        </a:rPr>
                        <a:t>』</a:t>
                      </a:r>
                      <a:r>
                        <a:rPr kumimoji="1" lang="ja-JP" altLang="en-US" sz="600" dirty="0">
                          <a:solidFill>
                            <a:srgbClr val="FF0000"/>
                          </a:solidFill>
                          <a:latin typeface="+mn-ea"/>
                          <a:ea typeface="+mn-ea"/>
                        </a:rPr>
                        <a:t>に転載。 </a:t>
                      </a:r>
                    </a:p>
                    <a:p>
                      <a:r>
                        <a:rPr kumimoji="1" lang="en-US" altLang="ja-JP" sz="600" dirty="0">
                          <a:solidFill>
                            <a:srgbClr val="FF0000"/>
                          </a:solidFill>
                          <a:latin typeface="+mn-ea"/>
                          <a:ea typeface="+mn-ea"/>
                        </a:rPr>
                        <a:t>※3</a:t>
                      </a:r>
                      <a:r>
                        <a:rPr kumimoji="1" lang="ja-JP" altLang="en-US" sz="600" dirty="0">
                          <a:solidFill>
                            <a:srgbClr val="FF0000"/>
                          </a:solidFill>
                          <a:latin typeface="+mn-ea"/>
                          <a:ea typeface="+mn-ea"/>
                        </a:rPr>
                        <a:t>ページ目以降、</a:t>
                      </a:r>
                      <a:r>
                        <a:rPr kumimoji="1" lang="en-US" altLang="ja-JP" sz="600" dirty="0">
                          <a:solidFill>
                            <a:srgbClr val="FF0000"/>
                          </a:solidFill>
                          <a:latin typeface="+mn-ea"/>
                          <a:ea typeface="+mn-ea"/>
                        </a:rPr>
                        <a:t>1P</a:t>
                      </a:r>
                      <a:r>
                        <a:rPr kumimoji="1" lang="ja-JP" altLang="en-US" sz="600" dirty="0">
                          <a:solidFill>
                            <a:srgbClr val="FF0000"/>
                          </a:solidFill>
                          <a:latin typeface="+mn-ea"/>
                          <a:ea typeface="+mn-ea"/>
                        </a:rPr>
                        <a:t>追加毎、</a:t>
                      </a:r>
                      <a:r>
                        <a:rPr kumimoji="1" lang="en-US" altLang="ja-JP" sz="600" dirty="0">
                          <a:solidFill>
                            <a:srgbClr val="FF0000"/>
                          </a:solidFill>
                          <a:latin typeface="+mn-ea"/>
                          <a:ea typeface="+mn-ea"/>
                        </a:rPr>
                        <a:t>+(G)100,000</a:t>
                      </a:r>
                      <a:r>
                        <a:rPr kumimoji="1" lang="ja-JP" altLang="en-US" sz="600" dirty="0">
                          <a:solidFill>
                            <a:srgbClr val="FF0000"/>
                          </a:solidFill>
                          <a:latin typeface="+mn-ea"/>
                          <a:ea typeface="+mn-ea"/>
                        </a:rPr>
                        <a:t>円となります。</a:t>
                      </a:r>
                    </a:p>
                    <a:p>
                      <a:r>
                        <a:rPr kumimoji="1" lang="en-US" altLang="ja-JP" sz="600" dirty="0">
                          <a:latin typeface="+mn-ea"/>
                          <a:ea typeface="+mn-ea"/>
                        </a:rPr>
                        <a:t>※</a:t>
                      </a:r>
                      <a:r>
                        <a:rPr kumimoji="1" lang="ja-JP" altLang="en-US" sz="600" dirty="0">
                          <a:latin typeface="+mn-ea"/>
                          <a:ea typeface="+mn-ea"/>
                        </a:rPr>
                        <a:t>本誌タイアップ料金については、弊社営業までお問合せください。</a:t>
                      </a:r>
                    </a:p>
                    <a:p>
                      <a:r>
                        <a:rPr kumimoji="1" lang="en-US" altLang="ja-JP" sz="600" dirty="0">
                          <a:latin typeface="+mn-ea"/>
                          <a:ea typeface="+mn-ea"/>
                        </a:rPr>
                        <a:t>※</a:t>
                      </a:r>
                      <a:r>
                        <a:rPr kumimoji="1" lang="ja-JP" altLang="en-US" sz="600" dirty="0">
                          <a:latin typeface="+mn-ea"/>
                          <a:ea typeface="+mn-ea"/>
                        </a:rPr>
                        <a:t>外部配信を行う場合がございます。</a:t>
                      </a:r>
                    </a:p>
                    <a:p>
                      <a:r>
                        <a:rPr kumimoji="1" lang="en-US" altLang="ja-JP" sz="600" dirty="0">
                          <a:latin typeface="+mn-ea"/>
                          <a:ea typeface="+mn-ea"/>
                        </a:rPr>
                        <a:t>※</a:t>
                      </a:r>
                      <a:r>
                        <a:rPr kumimoji="1" lang="ja-JP" altLang="en-US" sz="600" dirty="0">
                          <a:latin typeface="+mn-ea"/>
                          <a:ea typeface="+mn-ea"/>
                        </a:rPr>
                        <a:t>記事タイトル</a:t>
                      </a:r>
                      <a:r>
                        <a:rPr kumimoji="1" lang="en-US" altLang="ja-JP" sz="600" dirty="0">
                          <a:latin typeface="+mn-ea"/>
                          <a:ea typeface="+mn-ea"/>
                        </a:rPr>
                        <a:t>,</a:t>
                      </a:r>
                      <a:r>
                        <a:rPr kumimoji="1" lang="ja-JP" altLang="en-US" sz="600" dirty="0">
                          <a:latin typeface="+mn-ea"/>
                          <a:ea typeface="+mn-ea"/>
                        </a:rPr>
                        <a:t>サムネイルは公開後にも変更する場合がございます。</a:t>
                      </a:r>
                    </a:p>
                    <a:p>
                      <a:r>
                        <a:rPr kumimoji="1" lang="en-US" altLang="ja-JP" sz="600" dirty="0">
                          <a:latin typeface="+mn-ea"/>
                          <a:ea typeface="+mn-ea"/>
                        </a:rPr>
                        <a:t>※</a:t>
                      </a:r>
                      <a:r>
                        <a:rPr kumimoji="1" lang="ja-JP" altLang="en-US" sz="600" dirty="0">
                          <a:latin typeface="+mn-ea"/>
                          <a:ea typeface="+mn-ea"/>
                        </a:rPr>
                        <a:t>起用モデルにより、アーカイブ不可になる場合がございます。</a:t>
                      </a:r>
                    </a:p>
                    <a:p>
                      <a:r>
                        <a:rPr kumimoji="1" lang="en-US" altLang="ja-JP" sz="600" dirty="0">
                          <a:latin typeface="+mn-ea"/>
                          <a:ea typeface="+mn-ea"/>
                        </a:rPr>
                        <a:t>※</a:t>
                      </a:r>
                      <a:r>
                        <a:rPr kumimoji="1" lang="ja-JP" altLang="en-US" sz="600" dirty="0">
                          <a:latin typeface="+mn-ea"/>
                          <a:ea typeface="+mn-ea"/>
                        </a:rPr>
                        <a:t>二次利用については各営業担当にご相談ください</a:t>
                      </a:r>
                      <a:r>
                        <a:rPr kumimoji="1" lang="ja-JP" altLang="en-US" sz="500" dirty="0">
                          <a:latin typeface="+mn-ea"/>
                          <a:ea typeface="+mn-ea"/>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951658927"/>
                  </a:ext>
                </a:extLst>
              </a:tr>
            </a:tbl>
          </a:graphicData>
        </a:graphic>
      </p:graphicFrame>
      <p:sp>
        <p:nvSpPr>
          <p:cNvPr id="26" name="Google Shape;872;p44">
            <a:extLst>
              <a:ext uri="{FF2B5EF4-FFF2-40B4-BE49-F238E27FC236}">
                <a16:creationId xmlns:a16="http://schemas.microsoft.com/office/drawing/2014/main" id="{605DFF84-F384-4564-AAA9-753594137A73}"/>
              </a:ext>
            </a:extLst>
          </p:cNvPr>
          <p:cNvSpPr txBox="1"/>
          <p:nvPr/>
        </p:nvSpPr>
        <p:spPr>
          <a:xfrm>
            <a:off x="1940379" y="5678380"/>
            <a:ext cx="4770070" cy="445432"/>
          </a:xfrm>
          <a:prstGeom prst="rect">
            <a:avLst/>
          </a:prstGeom>
          <a:noFill/>
          <a:ln>
            <a:noFill/>
          </a:ln>
        </p:spPr>
        <p:txBody>
          <a:bodyPr spcFirstLastPara="1" wrap="square" lIns="0" tIns="29644" rIns="0" bIns="0" anchor="t" anchorCtr="0">
            <a:spAutoFit/>
          </a:bodyPr>
          <a:lstStyle/>
          <a:p>
            <a:pPr marL="9525">
              <a:buClr>
                <a:srgbClr val="000000"/>
              </a:buClr>
              <a:buSzPts val="900"/>
            </a:pPr>
            <a:r>
              <a:rPr lang="ja-JP" altLang="en-US" sz="900" dirty="0">
                <a:solidFill>
                  <a:srgbClr val="000000"/>
                </a:solidFill>
                <a:latin typeface="游ゴシック" panose="020B0400000000000000" pitchFamily="50" charset="-128"/>
                <a:ea typeface="游ゴシック" panose="020B0400000000000000" pitchFamily="50" charset="-128"/>
                <a:cs typeface="MS Gothic"/>
                <a:sym typeface="MS Gothic"/>
              </a:rPr>
              <a:t>実施したタイアップ素材を使用し、</a:t>
            </a:r>
            <a:r>
              <a:rPr lang="en-US" altLang="ja-JP" sz="900" b="1" dirty="0">
                <a:solidFill>
                  <a:srgbClr val="000000"/>
                </a:solidFill>
                <a:latin typeface="游ゴシック" panose="020B0400000000000000" pitchFamily="50" charset="-128"/>
                <a:ea typeface="游ゴシック" panose="020B0400000000000000" pitchFamily="50" charset="-128"/>
                <a:cs typeface="MS Gothic"/>
                <a:sym typeface="MS Gothic"/>
              </a:rPr>
              <a:t>WEB</a:t>
            </a:r>
            <a:r>
              <a:rPr lang="ja-JP" altLang="en-US" sz="900" b="1" dirty="0">
                <a:latin typeface="游ゴシック" panose="020B0400000000000000" pitchFamily="50" charset="-128"/>
                <a:ea typeface="游ゴシック" panose="020B0400000000000000" pitchFamily="50" charset="-128"/>
                <a:cs typeface="MS Gothic"/>
                <a:sym typeface="MS Gothic"/>
              </a:rPr>
              <a:t>「暮らしとおしゃれの編集室」に転載</a:t>
            </a:r>
            <a:r>
              <a:rPr lang="ja-JP" altLang="en-US" sz="900" dirty="0">
                <a:solidFill>
                  <a:srgbClr val="000000"/>
                </a:solidFill>
                <a:latin typeface="游ゴシック" panose="020B0400000000000000" pitchFamily="50" charset="-128"/>
                <a:ea typeface="游ゴシック" panose="020B0400000000000000" pitchFamily="50" charset="-128"/>
                <a:cs typeface="MS Gothic"/>
                <a:sym typeface="MS Gothic"/>
              </a:rPr>
              <a:t>いたます</a:t>
            </a:r>
            <a:r>
              <a:rPr lang="ja" altLang="en-US" sz="900" dirty="0">
                <a:solidFill>
                  <a:srgbClr val="000000"/>
                </a:solidFill>
                <a:latin typeface="游ゴシック" panose="020B0400000000000000" pitchFamily="50" charset="-128"/>
                <a:ea typeface="游ゴシック" panose="020B0400000000000000" pitchFamily="50" charset="-128"/>
                <a:cs typeface="MS Gothic"/>
                <a:sym typeface="MS Gothic"/>
              </a:rPr>
              <a:t>。</a:t>
            </a:r>
            <a:endParaRPr lang="en-US" altLang="ja" sz="900"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9525">
              <a:buClr>
                <a:srgbClr val="000000"/>
              </a:buClr>
              <a:buSzPts val="900"/>
            </a:pPr>
            <a:r>
              <a:rPr lang="en-US" altLang="ja-JP" sz="900" dirty="0">
                <a:solidFill>
                  <a:srgbClr val="000000"/>
                </a:solidFill>
                <a:latin typeface="游ゴシック" panose="020B0400000000000000" pitchFamily="50" charset="-128"/>
                <a:ea typeface="游ゴシック" panose="020B0400000000000000" pitchFamily="50" charset="-128"/>
                <a:cs typeface="MS Gothic"/>
                <a:sym typeface="MS Gothic"/>
              </a:rPr>
              <a:t>2</a:t>
            </a:r>
            <a:r>
              <a:rPr lang="ja-JP" altLang="en-US" sz="900" dirty="0">
                <a:solidFill>
                  <a:srgbClr val="000000"/>
                </a:solidFill>
                <a:latin typeface="游ゴシック" panose="020B0400000000000000" pitchFamily="50" charset="-128"/>
                <a:ea typeface="游ゴシック" panose="020B0400000000000000" pitchFamily="50" charset="-128"/>
                <a:cs typeface="MS Gothic"/>
                <a:sym typeface="MS Gothic"/>
              </a:rPr>
              <a:t>ページ以上のタイアップを実施したクライアント様のみが対象となるメニューです。</a:t>
            </a:r>
            <a:endParaRPr lang="en-US" altLang="ja-JP" sz="900"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9525">
              <a:buClr>
                <a:srgbClr val="000000"/>
              </a:buClr>
              <a:buSzPts val="900"/>
            </a:pPr>
            <a:r>
              <a:rPr lang="en-US" altLang="ja-JP" sz="900" dirty="0">
                <a:solidFill>
                  <a:srgbClr val="000000"/>
                </a:solidFill>
                <a:latin typeface="游ゴシック" panose="020B0400000000000000" pitchFamily="50" charset="-128"/>
                <a:ea typeface="游ゴシック" panose="020B0400000000000000" pitchFamily="50" charset="-128"/>
                <a:cs typeface="MS Gothic"/>
                <a:sym typeface="MS Gothic"/>
              </a:rPr>
              <a:t>WEB</a:t>
            </a:r>
            <a:r>
              <a:rPr lang="ja-JP" altLang="en-US" sz="900" dirty="0">
                <a:solidFill>
                  <a:srgbClr val="000000"/>
                </a:solidFill>
                <a:latin typeface="游ゴシック" panose="020B0400000000000000" pitchFamily="50" charset="-128"/>
                <a:ea typeface="游ゴシック" panose="020B0400000000000000" pitchFamily="50" charset="-128"/>
                <a:cs typeface="MS Gothic"/>
                <a:sym typeface="MS Gothic"/>
              </a:rPr>
              <a:t>記事をオウンドメディアで活用したいなど、二次利用もご相談ください。</a:t>
            </a:r>
            <a:endParaRPr lang="en-US" altLang="ja" sz="900"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30" name="図 29">
            <a:extLst>
              <a:ext uri="{FF2B5EF4-FFF2-40B4-BE49-F238E27FC236}">
                <a16:creationId xmlns:a16="http://schemas.microsoft.com/office/drawing/2014/main" id="{419BBEAB-C2D9-47D7-9519-4C693E119023}"/>
              </a:ext>
            </a:extLst>
          </p:cNvPr>
          <p:cNvPicPr>
            <a:picLocks noChangeAspect="1"/>
          </p:cNvPicPr>
          <p:nvPr/>
        </p:nvPicPr>
        <p:blipFill>
          <a:blip r:embed="rId2"/>
          <a:stretch>
            <a:fillRect/>
          </a:stretch>
        </p:blipFill>
        <p:spPr>
          <a:xfrm>
            <a:off x="2142561" y="7245522"/>
            <a:ext cx="1196602" cy="1188946"/>
          </a:xfrm>
          <a:prstGeom prst="rect">
            <a:avLst/>
          </a:prstGeom>
          <a:effectLst>
            <a:outerShdw blurRad="50800" dist="38100" dir="2700000" algn="tl" rotWithShape="0">
              <a:prstClr val="black">
                <a:alpha val="40000"/>
              </a:prstClr>
            </a:outerShdw>
          </a:effectLst>
        </p:spPr>
      </p:pic>
      <p:pic>
        <p:nvPicPr>
          <p:cNvPr id="31" name="Google Shape;76;p16">
            <a:extLst>
              <a:ext uri="{FF2B5EF4-FFF2-40B4-BE49-F238E27FC236}">
                <a16:creationId xmlns:a16="http://schemas.microsoft.com/office/drawing/2014/main" id="{457799A6-4E2D-47E7-BC29-5F4CE9B917CC}"/>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92550" y="6948485"/>
            <a:ext cx="1034304" cy="262145"/>
          </a:xfrm>
          <a:prstGeom prst="rect">
            <a:avLst/>
          </a:prstGeom>
          <a:noFill/>
          <a:ln>
            <a:noFill/>
          </a:ln>
        </p:spPr>
      </p:pic>
      <p:grpSp>
        <p:nvGrpSpPr>
          <p:cNvPr id="35" name="グループ化 34">
            <a:extLst>
              <a:ext uri="{FF2B5EF4-FFF2-40B4-BE49-F238E27FC236}">
                <a16:creationId xmlns:a16="http://schemas.microsoft.com/office/drawing/2014/main" id="{3255F4AD-13CA-4BD6-9E30-FE18435F2D2E}"/>
              </a:ext>
            </a:extLst>
          </p:cNvPr>
          <p:cNvGrpSpPr/>
          <p:nvPr/>
        </p:nvGrpSpPr>
        <p:grpSpPr>
          <a:xfrm>
            <a:off x="204470" y="5698173"/>
            <a:ext cx="1212295" cy="942975"/>
            <a:chOff x="0" y="3024188"/>
            <a:chExt cx="1212295" cy="942975"/>
          </a:xfrm>
        </p:grpSpPr>
        <p:sp>
          <p:nvSpPr>
            <p:cNvPr id="36" name="Google Shape;881;p44">
              <a:extLst>
                <a:ext uri="{FF2B5EF4-FFF2-40B4-BE49-F238E27FC236}">
                  <a16:creationId xmlns:a16="http://schemas.microsoft.com/office/drawing/2014/main" id="{0EEC7911-128E-4D73-90BE-A23BA0C25B8B}"/>
                </a:ext>
              </a:extLst>
            </p:cNvPr>
            <p:cNvSpPr/>
            <p:nvPr/>
          </p:nvSpPr>
          <p:spPr>
            <a:xfrm>
              <a:off x="0" y="3024188"/>
              <a:ext cx="1212295" cy="942975"/>
            </a:xfrm>
            <a:custGeom>
              <a:avLst/>
              <a:gdLst/>
              <a:ahLst/>
              <a:cxnLst/>
              <a:rect l="l" t="t" r="r" b="b"/>
              <a:pathLst>
                <a:path w="2155190" h="1676400" extrusionOk="0">
                  <a:moveTo>
                    <a:pt x="2154935" y="0"/>
                  </a:moveTo>
                  <a:lnTo>
                    <a:pt x="0" y="0"/>
                  </a:lnTo>
                  <a:lnTo>
                    <a:pt x="0" y="1676400"/>
                  </a:lnTo>
                  <a:lnTo>
                    <a:pt x="2154935" y="1676400"/>
                  </a:lnTo>
                  <a:lnTo>
                    <a:pt x="2154935" y="0"/>
                  </a:lnTo>
                  <a:close/>
                </a:path>
              </a:pathLst>
            </a:custGeom>
            <a:solidFill>
              <a:schemeClr val="tx1">
                <a:lumMod val="65000"/>
                <a:lumOff val="35000"/>
              </a:schemeClr>
            </a:solidFill>
            <a:ln>
              <a:noFill/>
            </a:ln>
          </p:spPr>
          <p:txBody>
            <a:bodyPr spcFirstLastPara="1" wrap="square" lIns="0" tIns="0" rIns="0" bIns="0" anchor="t" anchorCtr="0">
              <a:noAutofit/>
            </a:bodyPr>
            <a:lstStyle/>
            <a:p>
              <a:pPr>
                <a:buClr>
                  <a:srgbClr val="000000"/>
                </a:buClr>
                <a:buSzPts val="1400"/>
              </a:pPr>
              <a:endParaRPr sz="1050" dirty="0">
                <a:solidFill>
                  <a:srgbClr val="000000"/>
                </a:solidFill>
                <a:latin typeface="+mn-ea"/>
                <a:sym typeface="Arial"/>
              </a:endParaRPr>
            </a:p>
          </p:txBody>
        </p:sp>
        <p:sp>
          <p:nvSpPr>
            <p:cNvPr id="37" name="Google Shape;884;p44">
              <a:extLst>
                <a:ext uri="{FF2B5EF4-FFF2-40B4-BE49-F238E27FC236}">
                  <a16:creationId xmlns:a16="http://schemas.microsoft.com/office/drawing/2014/main" id="{148C6064-BB67-448D-AA50-97E5FE5E3A00}"/>
                </a:ext>
              </a:extLst>
            </p:cNvPr>
            <p:cNvSpPr txBox="1"/>
            <p:nvPr/>
          </p:nvSpPr>
          <p:spPr>
            <a:xfrm>
              <a:off x="78410" y="3641264"/>
              <a:ext cx="1050075" cy="145354"/>
            </a:xfrm>
            <a:prstGeom prst="rect">
              <a:avLst/>
            </a:prstGeom>
            <a:noFill/>
            <a:ln>
              <a:noFill/>
            </a:ln>
          </p:spPr>
          <p:txBody>
            <a:bodyPr spcFirstLastPara="1" wrap="square" lIns="0" tIns="6788" rIns="0" bIns="0" anchor="t" anchorCtr="0">
              <a:spAutoFit/>
            </a:bodyPr>
            <a:lstStyle/>
            <a:p>
              <a:pPr marL="9525">
                <a:buClr>
                  <a:srgbClr val="000000"/>
                </a:buClr>
                <a:buSzPts val="1200"/>
              </a:pPr>
              <a:r>
                <a:rPr lang="ja-JP" altLang="en-US" sz="900" b="1" dirty="0">
                  <a:solidFill>
                    <a:schemeClr val="bg1"/>
                  </a:solidFill>
                  <a:latin typeface="+mn-ea"/>
                  <a:cs typeface="MS Gothic"/>
                  <a:sym typeface="MS Gothic"/>
                </a:rPr>
                <a:t>本誌タイアップ転載</a:t>
              </a:r>
              <a:endParaRPr sz="900" b="1" dirty="0">
                <a:solidFill>
                  <a:schemeClr val="bg1"/>
                </a:solidFill>
                <a:latin typeface="+mn-ea"/>
                <a:cs typeface="MS Gothic"/>
                <a:sym typeface="MS Gothic"/>
              </a:endParaRPr>
            </a:p>
          </p:txBody>
        </p:sp>
        <p:sp>
          <p:nvSpPr>
            <p:cNvPr id="38" name="Google Shape;1044;p50">
              <a:extLst>
                <a:ext uri="{FF2B5EF4-FFF2-40B4-BE49-F238E27FC236}">
                  <a16:creationId xmlns:a16="http://schemas.microsoft.com/office/drawing/2014/main" id="{AAB6BB03-0969-4A9E-A55A-57D5CB863AEF}"/>
                </a:ext>
              </a:extLst>
            </p:cNvPr>
            <p:cNvSpPr txBox="1"/>
            <p:nvPr/>
          </p:nvSpPr>
          <p:spPr>
            <a:xfrm>
              <a:off x="197567" y="3264789"/>
              <a:ext cx="814950" cy="214618"/>
            </a:xfrm>
            <a:prstGeom prst="rect">
              <a:avLst/>
            </a:prstGeom>
            <a:noFill/>
            <a:ln>
              <a:noFill/>
            </a:ln>
          </p:spPr>
          <p:txBody>
            <a:bodyPr spcFirstLastPara="1" wrap="square" lIns="0" tIns="7500" rIns="0" bIns="0" anchor="t" anchorCtr="0">
              <a:spAutoFit/>
            </a:bodyPr>
            <a:lstStyle/>
            <a:p>
              <a:pPr marL="9525">
                <a:lnSpc>
                  <a:spcPct val="119375"/>
                </a:lnSpc>
                <a:buClr>
                  <a:srgbClr val="000000"/>
                </a:buClr>
                <a:buSzPts val="600"/>
              </a:pPr>
              <a:r>
                <a:rPr lang="ja" altLang="en-US" sz="450" b="1" dirty="0">
                  <a:solidFill>
                    <a:srgbClr val="FFFFFF"/>
                  </a:solidFill>
                  <a:latin typeface="+mn-ea"/>
                  <a:cs typeface="MS Gothic"/>
                  <a:sym typeface="MS Gothic"/>
                </a:rPr>
                <a:t>「暮らしとおしゃれの編集室」</a:t>
              </a:r>
              <a:endParaRPr sz="450" b="1" dirty="0">
                <a:solidFill>
                  <a:srgbClr val="000000"/>
                </a:solidFill>
                <a:latin typeface="+mn-ea"/>
                <a:cs typeface="MS Gothic"/>
                <a:sym typeface="MS Gothic"/>
              </a:endParaRPr>
            </a:p>
            <a:p>
              <a:pPr marL="19050">
                <a:lnSpc>
                  <a:spcPct val="119583"/>
                </a:lnSpc>
                <a:buClr>
                  <a:srgbClr val="000000"/>
                </a:buClr>
                <a:buSzPts val="900"/>
              </a:pPr>
              <a:r>
                <a:rPr lang="ja" altLang="en-US" sz="675" b="1" dirty="0">
                  <a:solidFill>
                    <a:srgbClr val="FFFFFF"/>
                  </a:solidFill>
                  <a:latin typeface="+mn-ea"/>
                  <a:cs typeface="MS Gothic"/>
                  <a:sym typeface="MS Gothic"/>
                </a:rPr>
                <a:t>オプションメニュー</a:t>
              </a:r>
              <a:endParaRPr sz="675" b="1" dirty="0">
                <a:solidFill>
                  <a:srgbClr val="000000"/>
                </a:solidFill>
                <a:latin typeface="+mn-ea"/>
                <a:cs typeface="MS Gothic"/>
                <a:sym typeface="MS Gothic"/>
              </a:endParaRPr>
            </a:p>
          </p:txBody>
        </p:sp>
      </p:grpSp>
      <p:sp>
        <p:nvSpPr>
          <p:cNvPr id="120" name="Google Shape;198;p21">
            <a:extLst>
              <a:ext uri="{FF2B5EF4-FFF2-40B4-BE49-F238E27FC236}">
                <a16:creationId xmlns:a16="http://schemas.microsoft.com/office/drawing/2014/main" id="{9CCBFAAE-48E5-4F71-B81A-DE006018BA93}"/>
              </a:ext>
            </a:extLst>
          </p:cNvPr>
          <p:cNvSpPr txBox="1"/>
          <p:nvPr/>
        </p:nvSpPr>
        <p:spPr>
          <a:xfrm>
            <a:off x="151037" y="3739774"/>
            <a:ext cx="2313860" cy="668773"/>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ja" sz="1600" b="0" i="0" u="none" strike="noStrike" cap="none" dirty="0">
                <a:solidFill>
                  <a:srgbClr val="000000"/>
                </a:solidFill>
                <a:latin typeface="+mn-ea"/>
                <a:cs typeface="MS Gothic"/>
                <a:sym typeface="MS Gothic"/>
              </a:rPr>
              <a:t>月間</a:t>
            </a:r>
            <a:r>
              <a:rPr lang="ja" sz="1600" b="1" i="0" u="none" strike="noStrike" cap="none" dirty="0">
                <a:solidFill>
                  <a:srgbClr val="000000"/>
                </a:solidFill>
                <a:latin typeface="+mn-ea"/>
                <a:sym typeface="Arial"/>
              </a:rPr>
              <a:t>PV</a:t>
            </a:r>
            <a:r>
              <a:rPr lang="ja-JP" altLang="en-US" sz="1600" b="1" i="0" u="none" strike="noStrike" cap="none" dirty="0">
                <a:solidFill>
                  <a:srgbClr val="000000"/>
                </a:solidFill>
                <a:latin typeface="+mn-ea"/>
                <a:sym typeface="Arial"/>
              </a:rPr>
              <a:t>　</a:t>
            </a:r>
            <a:r>
              <a:rPr lang="en-US" altLang="ja-JP" sz="1600" b="1" dirty="0">
                <a:solidFill>
                  <a:srgbClr val="000000"/>
                </a:solidFill>
                <a:latin typeface="+mn-ea"/>
                <a:sym typeface="Arial"/>
              </a:rPr>
              <a:t>1</a:t>
            </a:r>
            <a:r>
              <a:rPr lang="en-US" altLang="ja-JP" sz="1600" b="1" i="0" u="none" strike="noStrike" cap="none" dirty="0">
                <a:solidFill>
                  <a:srgbClr val="000000"/>
                </a:solidFill>
                <a:latin typeface="+mn-ea"/>
                <a:sym typeface="Arial"/>
              </a:rPr>
              <a:t>,400,000</a:t>
            </a:r>
            <a:endParaRPr sz="1600" b="0" i="0" u="none" strike="noStrike" cap="none" dirty="0">
              <a:solidFill>
                <a:srgbClr val="000000"/>
              </a:solidFill>
              <a:latin typeface="+mn-ea"/>
              <a:sym typeface="Arial"/>
            </a:endParaRPr>
          </a:p>
          <a:p>
            <a:pPr marL="12700" marR="0" lvl="0" indent="0" algn="l" rtl="0">
              <a:lnSpc>
                <a:spcPct val="100000"/>
              </a:lnSpc>
              <a:spcBef>
                <a:spcPts val="1300"/>
              </a:spcBef>
              <a:spcAft>
                <a:spcPts val="0"/>
              </a:spcAft>
              <a:buClr>
                <a:srgbClr val="000000"/>
              </a:buClr>
              <a:buSzPts val="1800"/>
              <a:buFont typeface="Arial"/>
              <a:buNone/>
            </a:pPr>
            <a:r>
              <a:rPr lang="ja" sz="1600" b="0" i="0" u="none" strike="noStrike" cap="none" dirty="0">
                <a:solidFill>
                  <a:srgbClr val="000000"/>
                </a:solidFill>
                <a:latin typeface="+mn-ea"/>
                <a:cs typeface="MS Gothic"/>
                <a:sym typeface="MS Gothic"/>
              </a:rPr>
              <a:t>月間</a:t>
            </a:r>
            <a:r>
              <a:rPr lang="ja" sz="1600" b="1" i="0" u="none" strike="noStrike" cap="none" dirty="0">
                <a:solidFill>
                  <a:srgbClr val="000000"/>
                </a:solidFill>
                <a:latin typeface="+mn-ea"/>
                <a:sym typeface="Arial"/>
              </a:rPr>
              <a:t>UU</a:t>
            </a:r>
            <a:r>
              <a:rPr lang="ja-JP" altLang="en-US" sz="1600" b="1" i="0" u="none" strike="noStrike" cap="none" dirty="0">
                <a:solidFill>
                  <a:srgbClr val="000000"/>
                </a:solidFill>
                <a:latin typeface="+mn-ea"/>
                <a:sym typeface="Arial"/>
              </a:rPr>
              <a:t>　</a:t>
            </a:r>
            <a:r>
              <a:rPr lang="ja-JP" altLang="en-US" sz="1600" b="1" dirty="0">
                <a:solidFill>
                  <a:srgbClr val="000000"/>
                </a:solidFill>
                <a:latin typeface="+mn-ea"/>
                <a:sym typeface="Arial"/>
              </a:rPr>
              <a:t>   </a:t>
            </a:r>
            <a:r>
              <a:rPr lang="en-US" altLang="ja-JP" sz="1600" b="1" dirty="0">
                <a:solidFill>
                  <a:srgbClr val="000000"/>
                </a:solidFill>
                <a:latin typeface="+mn-ea"/>
                <a:sym typeface="Arial"/>
              </a:rPr>
              <a:t>474,000</a:t>
            </a:r>
            <a:endParaRPr sz="1600" b="0" i="0" u="none" strike="noStrike" cap="none" dirty="0">
              <a:solidFill>
                <a:srgbClr val="000000"/>
              </a:solidFill>
              <a:latin typeface="+mn-ea"/>
              <a:sym typeface="Arial"/>
            </a:endParaRPr>
          </a:p>
        </p:txBody>
      </p:sp>
      <p:sp>
        <p:nvSpPr>
          <p:cNvPr id="122" name="Google Shape;203;p21">
            <a:extLst>
              <a:ext uri="{FF2B5EF4-FFF2-40B4-BE49-F238E27FC236}">
                <a16:creationId xmlns:a16="http://schemas.microsoft.com/office/drawing/2014/main" id="{E104DD0B-1A97-4742-9624-41370DE7BD2A}"/>
              </a:ext>
            </a:extLst>
          </p:cNvPr>
          <p:cNvSpPr txBox="1"/>
          <p:nvPr/>
        </p:nvSpPr>
        <p:spPr>
          <a:xfrm>
            <a:off x="157077" y="630155"/>
            <a:ext cx="6612023" cy="369717"/>
          </a:xfrm>
          <a:prstGeom prst="rect">
            <a:avLst/>
          </a:prstGeom>
          <a:noFill/>
          <a:ln>
            <a:noFill/>
          </a:ln>
        </p:spPr>
        <p:txBody>
          <a:bodyPr spcFirstLastPara="1" wrap="square" lIns="0" tIns="9525" rIns="0" bIns="0" anchor="t" anchorCtr="0">
            <a:spAutoFit/>
          </a:bodyPr>
          <a:lstStyle/>
          <a:p>
            <a:pPr marL="12700" marR="0" lvl="0" indent="0" algn="l" rtl="0">
              <a:lnSpc>
                <a:spcPct val="130000"/>
              </a:lnSpc>
              <a:spcBef>
                <a:spcPts val="0"/>
              </a:spcBef>
              <a:spcAft>
                <a:spcPts val="0"/>
              </a:spcAft>
              <a:buClr>
                <a:srgbClr val="000000"/>
              </a:buClr>
              <a:buSzPts val="900"/>
              <a:buFont typeface="Arial"/>
              <a:buNone/>
            </a:pPr>
            <a:r>
              <a:rPr lang="ja-JP" altLang="en-US" sz="900" b="0" i="0" u="none" strike="noStrike" cap="none" dirty="0">
                <a:latin typeface="游ゴシック" panose="020B0400000000000000" pitchFamily="50" charset="-128"/>
                <a:ea typeface="游ゴシック" panose="020B0400000000000000" pitchFamily="50" charset="-128"/>
                <a:cs typeface="MS Gothic"/>
                <a:sym typeface="MS Gothic"/>
              </a:rPr>
              <a:t>肩の力を抜いた自然体な暮らしや着こなし、ちょっぴり気分が上がるお店や場所、シンプル＆ナチュラルな食やボディケアなど、日々、心地よく暮らすためのモノ語りをお届けする編集部公式</a:t>
            </a:r>
            <a:r>
              <a:rPr lang="en-US" altLang="ja-JP" sz="900" b="0" i="0" u="none" strike="noStrike" cap="none" dirty="0">
                <a:latin typeface="游ゴシック" panose="020B0400000000000000" pitchFamily="50" charset="-128"/>
                <a:ea typeface="游ゴシック" panose="020B0400000000000000" pitchFamily="50" charset="-128"/>
                <a:cs typeface="MS Gothic"/>
                <a:sym typeface="MS Gothic"/>
              </a:rPr>
              <a:t>WEB</a:t>
            </a:r>
            <a:r>
              <a:rPr lang="ja-JP" altLang="en-US" sz="900">
                <a:latin typeface="游ゴシック" panose="020B0400000000000000" pitchFamily="50" charset="-128"/>
                <a:ea typeface="游ゴシック" panose="020B0400000000000000" pitchFamily="50" charset="-128"/>
                <a:cs typeface="MS Gothic"/>
                <a:sym typeface="MS Gothic"/>
              </a:rPr>
              <a:t>マガジン</a:t>
            </a:r>
            <a:r>
              <a:rPr lang="ja-JP" altLang="en-US" sz="900" b="0" i="0" u="none" strike="noStrike" cap="none">
                <a:latin typeface="游ゴシック" panose="020B0400000000000000" pitchFamily="50" charset="-128"/>
                <a:ea typeface="游ゴシック" panose="020B0400000000000000" pitchFamily="50" charset="-128"/>
                <a:cs typeface="MS Gothic"/>
                <a:sym typeface="MS Gothic"/>
              </a:rPr>
              <a:t>が</a:t>
            </a:r>
            <a:r>
              <a:rPr lang="ja-JP" altLang="en-US" sz="900" b="0" i="0" u="none" strike="noStrike" cap="none" dirty="0">
                <a:latin typeface="游ゴシック" panose="020B0400000000000000" pitchFamily="50" charset="-128"/>
                <a:ea typeface="游ゴシック" panose="020B0400000000000000" pitchFamily="50" charset="-128"/>
                <a:cs typeface="MS Gothic"/>
                <a:sym typeface="MS Gothic"/>
              </a:rPr>
              <a:t>「暮らしとおしゃれの編集室」</a:t>
            </a:r>
            <a:r>
              <a:rPr lang="ja" sz="900" b="0" i="0" u="none" strike="noStrike" cap="none" dirty="0">
                <a:latin typeface="游ゴシック" panose="020B0400000000000000" pitchFamily="50" charset="-128"/>
                <a:ea typeface="游ゴシック" panose="020B0400000000000000" pitchFamily="50" charset="-128"/>
                <a:cs typeface="MS Gothic"/>
                <a:sym typeface="MS Gothic"/>
              </a:rPr>
              <a:t>です。</a:t>
            </a:r>
            <a:endParaRPr sz="900" b="0" i="0" u="none" strike="noStrike" cap="none" dirty="0">
              <a:latin typeface="游ゴシック" panose="020B0400000000000000" pitchFamily="50" charset="-128"/>
              <a:ea typeface="游ゴシック" panose="020B0400000000000000" pitchFamily="50" charset="-128"/>
              <a:cs typeface="MS Gothic"/>
              <a:sym typeface="MS Gothic"/>
            </a:endParaRPr>
          </a:p>
        </p:txBody>
      </p:sp>
      <p:cxnSp>
        <p:nvCxnSpPr>
          <p:cNvPr id="154" name="直線コネクタ 153">
            <a:extLst>
              <a:ext uri="{FF2B5EF4-FFF2-40B4-BE49-F238E27FC236}">
                <a16:creationId xmlns:a16="http://schemas.microsoft.com/office/drawing/2014/main" id="{10F595DC-6D4E-40B5-A448-F3B9513DBE8E}"/>
              </a:ext>
            </a:extLst>
          </p:cNvPr>
          <p:cNvCxnSpPr>
            <a:cxnSpLocks/>
          </p:cNvCxnSpPr>
          <p:nvPr/>
        </p:nvCxnSpPr>
        <p:spPr>
          <a:xfrm>
            <a:off x="124885" y="5611168"/>
            <a:ext cx="66082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テキスト ボックス 155">
            <a:extLst>
              <a:ext uri="{FF2B5EF4-FFF2-40B4-BE49-F238E27FC236}">
                <a16:creationId xmlns:a16="http://schemas.microsoft.com/office/drawing/2014/main" id="{733ECABD-32BD-4C05-A927-4A19E210B0B4}"/>
              </a:ext>
            </a:extLst>
          </p:cNvPr>
          <p:cNvSpPr txBox="1"/>
          <p:nvPr/>
        </p:nvSpPr>
        <p:spPr>
          <a:xfrm>
            <a:off x="50800" y="1064506"/>
            <a:ext cx="6756400" cy="707886"/>
          </a:xfrm>
          <a:prstGeom prst="rect">
            <a:avLst/>
          </a:prstGeom>
          <a:noFill/>
        </p:spPr>
        <p:txBody>
          <a:bodyPr wrap="square" rtlCol="0">
            <a:spAutoFit/>
          </a:bodyPr>
          <a:lstStyle/>
          <a:p>
            <a:pPr algn="ctr"/>
            <a:r>
              <a:rPr kumimoji="1" lang="ja-JP" altLang="en-US" sz="1600" b="1" dirty="0">
                <a:effectLst>
                  <a:outerShdw blurRad="38100" dist="38100" dir="2700000" algn="tl">
                    <a:srgbClr val="000000">
                      <a:alpha val="43137"/>
                    </a:srgbClr>
                  </a:outerShdw>
                </a:effectLst>
              </a:rPr>
              <a:t>せっかくタイアップ記事制作したなら、もっと活用したい！</a:t>
            </a:r>
            <a:endParaRPr kumimoji="1" lang="en-US" altLang="ja-JP" sz="1600" b="1" dirty="0">
              <a:effectLst>
                <a:outerShdw blurRad="38100" dist="38100" dir="2700000" algn="tl">
                  <a:srgbClr val="000000">
                    <a:alpha val="43137"/>
                  </a:srgbClr>
                </a:outerShdw>
              </a:effectLst>
            </a:endParaRPr>
          </a:p>
          <a:p>
            <a:pPr algn="ctr"/>
            <a:r>
              <a:rPr kumimoji="1" lang="en-US" altLang="ja-JP" sz="2400" b="1" dirty="0">
                <a:effectLst>
                  <a:outerShdw blurRad="38100" dist="38100" dir="2700000" algn="tl">
                    <a:srgbClr val="000000">
                      <a:alpha val="43137"/>
                    </a:srgbClr>
                  </a:outerShdw>
                </a:effectLst>
              </a:rPr>
              <a:t>WEB</a:t>
            </a:r>
            <a:r>
              <a:rPr kumimoji="1" lang="ja-JP" altLang="en-US" sz="2400" b="1" dirty="0">
                <a:effectLst>
                  <a:outerShdw blurRad="38100" dist="38100" dir="2700000" algn="tl">
                    <a:srgbClr val="000000">
                      <a:alpha val="43137"/>
                    </a:srgbClr>
                  </a:outerShdw>
                </a:effectLst>
              </a:rPr>
              <a:t>メディアへ 転載メニュー</a:t>
            </a:r>
          </a:p>
        </p:txBody>
      </p:sp>
      <p:cxnSp>
        <p:nvCxnSpPr>
          <p:cNvPr id="157" name="直線コネクタ 156">
            <a:extLst>
              <a:ext uri="{FF2B5EF4-FFF2-40B4-BE49-F238E27FC236}">
                <a16:creationId xmlns:a16="http://schemas.microsoft.com/office/drawing/2014/main" id="{F6125C58-7EB4-48E0-B834-CE2906DCE82E}"/>
              </a:ext>
            </a:extLst>
          </p:cNvPr>
          <p:cNvCxnSpPr>
            <a:cxnSpLocks/>
          </p:cNvCxnSpPr>
          <p:nvPr/>
        </p:nvCxnSpPr>
        <p:spPr>
          <a:xfrm>
            <a:off x="124885" y="1778919"/>
            <a:ext cx="66082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2" name="Google Shape;205;p21">
            <a:extLst>
              <a:ext uri="{FF2B5EF4-FFF2-40B4-BE49-F238E27FC236}">
                <a16:creationId xmlns:a16="http://schemas.microsoft.com/office/drawing/2014/main" id="{E13D5536-EBBF-4654-8BFC-7EBE3632E6B0}"/>
              </a:ext>
            </a:extLst>
          </p:cNvPr>
          <p:cNvPicPr preferRelativeResize="0"/>
          <p:nvPr/>
        </p:nvPicPr>
        <p:blipFill rotWithShape="1">
          <a:blip r:embed="rId4">
            <a:alphaModFix/>
          </a:blip>
          <a:srcRect/>
          <a:stretch/>
        </p:blipFill>
        <p:spPr>
          <a:xfrm>
            <a:off x="110533" y="106034"/>
            <a:ext cx="1857375" cy="440054"/>
          </a:xfrm>
          <a:prstGeom prst="rect">
            <a:avLst/>
          </a:prstGeom>
          <a:noFill/>
          <a:ln>
            <a:noFill/>
          </a:ln>
        </p:spPr>
      </p:pic>
      <p:grpSp>
        <p:nvGrpSpPr>
          <p:cNvPr id="10" name="グループ化 9">
            <a:extLst>
              <a:ext uri="{FF2B5EF4-FFF2-40B4-BE49-F238E27FC236}">
                <a16:creationId xmlns:a16="http://schemas.microsoft.com/office/drawing/2014/main" id="{12F088A2-8770-3DCB-CF2E-387E81D4EAC8}"/>
              </a:ext>
            </a:extLst>
          </p:cNvPr>
          <p:cNvGrpSpPr/>
          <p:nvPr/>
        </p:nvGrpSpPr>
        <p:grpSpPr>
          <a:xfrm>
            <a:off x="122359" y="4506440"/>
            <a:ext cx="1732866" cy="916145"/>
            <a:chOff x="137599" y="4512790"/>
            <a:chExt cx="1732866" cy="916145"/>
          </a:xfrm>
        </p:grpSpPr>
        <p:graphicFrame>
          <p:nvGraphicFramePr>
            <p:cNvPr id="60" name="Google Shape;181;p20">
              <a:extLst>
                <a:ext uri="{FF2B5EF4-FFF2-40B4-BE49-F238E27FC236}">
                  <a16:creationId xmlns:a16="http://schemas.microsoft.com/office/drawing/2014/main" id="{7B21FFC4-B7A1-44AB-A0A0-6443E627032C}"/>
                </a:ext>
              </a:extLst>
            </p:cNvPr>
            <p:cNvGraphicFramePr/>
            <p:nvPr>
              <p:extLst>
                <p:ext uri="{D42A27DB-BD31-4B8C-83A1-F6EECF244321}">
                  <p14:modId xmlns:p14="http://schemas.microsoft.com/office/powerpoint/2010/main" val="4269929674"/>
                </p:ext>
              </p:extLst>
            </p:nvPr>
          </p:nvGraphicFramePr>
          <p:xfrm>
            <a:off x="255465" y="4512790"/>
            <a:ext cx="1615000" cy="916145"/>
          </p:xfrm>
          <a:graphic>
            <a:graphicData uri="http://schemas.openxmlformats.org/drawingml/2006/table">
              <a:tbl>
                <a:tblPr firstRow="1" bandRow="1">
                  <a:noFill/>
                </a:tblPr>
                <a:tblGrid>
                  <a:gridCol w="887750">
                    <a:extLst>
                      <a:ext uri="{9D8B030D-6E8A-4147-A177-3AD203B41FA5}">
                        <a16:colId xmlns:a16="http://schemas.microsoft.com/office/drawing/2014/main" val="20000"/>
                      </a:ext>
                    </a:extLst>
                  </a:gridCol>
                  <a:gridCol w="727250">
                    <a:extLst>
                      <a:ext uri="{9D8B030D-6E8A-4147-A177-3AD203B41FA5}">
                        <a16:colId xmlns:a16="http://schemas.microsoft.com/office/drawing/2014/main" val="20001"/>
                      </a:ext>
                    </a:extLst>
                  </a:gridCol>
                </a:tblGrid>
                <a:tr h="160644">
                  <a:tc>
                    <a:txBody>
                      <a:bodyPr/>
                      <a:lstStyle/>
                      <a:p>
                        <a:pPr marL="101600" marR="0" lvl="0" indent="0" algn="l" rtl="0">
                          <a:lnSpc>
                            <a:spcPct val="113375"/>
                          </a:lnSpc>
                          <a:spcBef>
                            <a:spcPts val="0"/>
                          </a:spcBef>
                          <a:spcAft>
                            <a:spcPts val="0"/>
                          </a:spcAft>
                          <a:buClr>
                            <a:srgbClr val="000000"/>
                          </a:buClr>
                          <a:buSzPts val="1200"/>
                          <a:buFont typeface="Arial"/>
                          <a:buNone/>
                        </a:pPr>
                        <a:r>
                          <a:rPr lang="en-US" sz="1050" u="none" strike="noStrike" cap="none" dirty="0">
                            <a:latin typeface="ＭＳ ゴシック" panose="020B0609070205080204" pitchFamily="49" charset="-128"/>
                            <a:ea typeface="ＭＳ ゴシック" panose="020B0609070205080204" pitchFamily="49" charset="-128"/>
                            <a:cs typeface="Arial"/>
                            <a:sym typeface="Arial"/>
                          </a:rPr>
                          <a:t>X</a:t>
                        </a:r>
                        <a:endParaRPr sz="1050" u="none" strike="noStrike" cap="none" dirty="0">
                          <a:latin typeface="ＭＳ ゴシック" panose="020B0609070205080204" pitchFamily="49" charset="-128"/>
                          <a:ea typeface="ＭＳ ゴシック" panose="020B0609070205080204" pitchFamily="49" charset="-128"/>
                          <a:cs typeface="Arial"/>
                          <a:sym typeface="Arial"/>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88900" lvl="0" indent="0" algn="r" rtl="0">
                          <a:lnSpc>
                            <a:spcPct val="110250"/>
                          </a:lnSpc>
                          <a:spcBef>
                            <a:spcPts val="0"/>
                          </a:spcBef>
                          <a:spcAft>
                            <a:spcPts val="0"/>
                          </a:spcAft>
                          <a:buClr>
                            <a:srgbClr val="000000"/>
                          </a:buClr>
                          <a:buSzPts val="1200"/>
                          <a:buFont typeface="Arial"/>
                          <a:buNone/>
                        </a:pPr>
                        <a:r>
                          <a:rPr lang="ja" sz="1200" b="1" u="none" strike="noStrike" cap="none" dirty="0">
                            <a:latin typeface="+mn-ea"/>
                            <a:ea typeface="+mn-ea"/>
                            <a:cs typeface="Arial"/>
                            <a:sym typeface="Arial"/>
                          </a:rPr>
                          <a:t>2,</a:t>
                        </a:r>
                        <a:r>
                          <a:rPr lang="en-US" altLang="ja" sz="1200" b="1" u="none" strike="noStrike" cap="none" dirty="0">
                            <a:latin typeface="+mn-ea"/>
                            <a:ea typeface="+mn-ea"/>
                            <a:cs typeface="Arial"/>
                            <a:sym typeface="Arial"/>
                          </a:rPr>
                          <a:t>7</a:t>
                        </a:r>
                        <a:r>
                          <a:rPr lang="ja" sz="1200" b="1" u="none" strike="noStrike" cap="none" dirty="0">
                            <a:latin typeface="+mn-ea"/>
                            <a:ea typeface="+mn-ea"/>
                            <a:cs typeface="Arial"/>
                            <a:sym typeface="Arial"/>
                          </a:rPr>
                          <a:t>00-</a:t>
                        </a:r>
                        <a:endParaRPr sz="1200" b="1" u="none" strike="noStrike" cap="none" dirty="0">
                          <a:latin typeface="+mn-ea"/>
                          <a:ea typeface="+mn-ea"/>
                          <a:cs typeface="Arial"/>
                          <a:sym typeface="Arial"/>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9489">
                  <a:tc>
                    <a:txBody>
                      <a:bodyPr/>
                      <a:lstStyle/>
                      <a:p>
                        <a:pPr marL="101600" marR="0" lvl="0" indent="0" algn="l" rtl="0">
                          <a:lnSpc>
                            <a:spcPct val="100000"/>
                          </a:lnSpc>
                          <a:spcBef>
                            <a:spcPts val="0"/>
                          </a:spcBef>
                          <a:spcAft>
                            <a:spcPts val="0"/>
                          </a:spcAft>
                          <a:buClr>
                            <a:srgbClr val="000000"/>
                          </a:buClr>
                          <a:buSzPts val="1200"/>
                          <a:buFont typeface="Arial"/>
                          <a:buNone/>
                        </a:pPr>
                        <a:r>
                          <a:rPr lang="ja" sz="1050" u="none" strike="noStrike" cap="none" dirty="0">
                            <a:latin typeface="ＭＳ ゴシック" panose="020B0609070205080204" pitchFamily="49" charset="-128"/>
                            <a:ea typeface="ＭＳ ゴシック" panose="020B0609070205080204" pitchFamily="49" charset="-128"/>
                            <a:cs typeface="Arial"/>
                            <a:sym typeface="Arial"/>
                          </a:rPr>
                          <a:t>Facebook</a:t>
                        </a:r>
                        <a:endParaRPr sz="1050" u="none" strike="noStrike" cap="none" dirty="0">
                          <a:latin typeface="ＭＳ ゴシック" panose="020B0609070205080204" pitchFamily="49" charset="-128"/>
                          <a:ea typeface="ＭＳ ゴシック" panose="020B0609070205080204" pitchFamily="49" charset="-128"/>
                          <a:cs typeface="Arial"/>
                          <a:sym typeface="Arial"/>
                        </a:endParaRPr>
                      </a:p>
                    </a:txBody>
                    <a:tcPr marL="0" marR="0" marT="2810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88900" lvl="0" indent="0" algn="r" rtl="0">
                          <a:lnSpc>
                            <a:spcPct val="100000"/>
                          </a:lnSpc>
                          <a:spcBef>
                            <a:spcPts val="0"/>
                          </a:spcBef>
                          <a:spcAft>
                            <a:spcPts val="0"/>
                          </a:spcAft>
                          <a:buClr>
                            <a:srgbClr val="000000"/>
                          </a:buClr>
                          <a:buSzPts val="1200"/>
                          <a:buFont typeface="Arial"/>
                          <a:buNone/>
                        </a:pPr>
                        <a:r>
                          <a:rPr lang="ja" sz="1200" b="1" u="none" strike="noStrike" cap="none" dirty="0">
                            <a:latin typeface="+mn-ea"/>
                            <a:ea typeface="+mn-ea"/>
                            <a:cs typeface="Arial"/>
                            <a:sym typeface="Arial"/>
                          </a:rPr>
                          <a:t>6,</a:t>
                        </a:r>
                        <a:r>
                          <a:rPr lang="en-US" altLang="ja" sz="1200" b="1" u="none" strike="noStrike" cap="none" dirty="0">
                            <a:latin typeface="+mn-ea"/>
                            <a:ea typeface="+mn-ea"/>
                            <a:cs typeface="Arial"/>
                            <a:sym typeface="Arial"/>
                          </a:rPr>
                          <a:t>6</a:t>
                        </a:r>
                        <a:r>
                          <a:rPr lang="ja" sz="1200" b="1" u="none" strike="noStrike" cap="none" dirty="0">
                            <a:latin typeface="+mn-ea"/>
                            <a:ea typeface="+mn-ea"/>
                            <a:cs typeface="Arial"/>
                            <a:sym typeface="Arial"/>
                          </a:rPr>
                          <a:t>00-</a:t>
                        </a:r>
                        <a:endParaRPr sz="1200" b="1" u="none" strike="noStrike" cap="none" dirty="0">
                          <a:latin typeface="+mn-ea"/>
                          <a:ea typeface="+mn-ea"/>
                          <a:cs typeface="Arial"/>
                          <a:sym typeface="Arial"/>
                        </a:endParaRPr>
                      </a:p>
                    </a:txBody>
                    <a:tcPr marL="0" marR="0" marT="23825"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9376">
                  <a:tc>
                    <a:txBody>
                      <a:bodyPr/>
                      <a:lstStyle/>
                      <a:p>
                        <a:pPr marL="101600" marR="0" lvl="0" indent="0" algn="l" rtl="0">
                          <a:lnSpc>
                            <a:spcPct val="100000"/>
                          </a:lnSpc>
                          <a:spcBef>
                            <a:spcPts val="0"/>
                          </a:spcBef>
                          <a:spcAft>
                            <a:spcPts val="0"/>
                          </a:spcAft>
                          <a:buClr>
                            <a:srgbClr val="000000"/>
                          </a:buClr>
                          <a:buSzPts val="1200"/>
                          <a:buFont typeface="Arial"/>
                          <a:buNone/>
                        </a:pPr>
                        <a:r>
                          <a:rPr lang="ja" sz="1050" u="none" strike="noStrike" cap="none" dirty="0">
                            <a:latin typeface="ＭＳ ゴシック" panose="020B0609070205080204" pitchFamily="49" charset="-128"/>
                            <a:ea typeface="ＭＳ ゴシック" panose="020B0609070205080204" pitchFamily="49" charset="-128"/>
                            <a:cs typeface="Arial"/>
                            <a:sym typeface="Arial"/>
                          </a:rPr>
                          <a:t>Instagram</a:t>
                        </a:r>
                        <a:endParaRPr sz="1050" u="none" strike="noStrike" cap="none" dirty="0">
                          <a:latin typeface="ＭＳ ゴシック" panose="020B0609070205080204" pitchFamily="49" charset="-128"/>
                          <a:ea typeface="ＭＳ ゴシック" panose="020B0609070205080204" pitchFamily="49" charset="-128"/>
                          <a:cs typeface="Arial"/>
                          <a:sym typeface="Arial"/>
                        </a:endParaRPr>
                      </a:p>
                    </a:txBody>
                    <a:tcPr marL="0" marR="0" marT="2810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88900" lvl="0" indent="0" algn="r" rtl="0">
                          <a:lnSpc>
                            <a:spcPct val="100000"/>
                          </a:lnSpc>
                          <a:spcBef>
                            <a:spcPts val="0"/>
                          </a:spcBef>
                          <a:spcAft>
                            <a:spcPts val="0"/>
                          </a:spcAft>
                          <a:buClr>
                            <a:srgbClr val="000000"/>
                          </a:buClr>
                          <a:buSzPts val="1200"/>
                          <a:buFont typeface="Arial"/>
                          <a:buNone/>
                        </a:pPr>
                        <a:r>
                          <a:rPr lang="en-US" altLang="ja" sz="1200" b="1" u="none" strike="noStrike" cap="none" dirty="0">
                            <a:latin typeface="+mn-ea"/>
                            <a:ea typeface="+mn-ea"/>
                            <a:cs typeface="Arial"/>
                            <a:sym typeface="Arial"/>
                          </a:rPr>
                          <a:t>55</a:t>
                        </a:r>
                        <a:r>
                          <a:rPr lang="ja" sz="1200" b="1" u="none" strike="noStrike" cap="none" dirty="0">
                            <a:latin typeface="+mn-ea"/>
                            <a:ea typeface="+mn-ea"/>
                            <a:cs typeface="Arial"/>
                            <a:sym typeface="Arial"/>
                          </a:rPr>
                          <a:t>,000-</a:t>
                        </a:r>
                        <a:endParaRPr sz="1200" b="1" u="none" strike="noStrike" cap="none" dirty="0">
                          <a:latin typeface="+mn-ea"/>
                          <a:ea typeface="+mn-ea"/>
                          <a:cs typeface="Arial"/>
                          <a:sym typeface="Arial"/>
                        </a:endParaRPr>
                      </a:p>
                    </a:txBody>
                    <a:tcPr marL="0" marR="0" marT="23825"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9187">
                  <a:tc>
                    <a:txBody>
                      <a:bodyPr/>
                      <a:lstStyle/>
                      <a:p>
                        <a:pPr marL="101600" marR="0" lvl="0" indent="0" algn="l" rtl="0">
                          <a:lnSpc>
                            <a:spcPct val="100000"/>
                          </a:lnSpc>
                          <a:spcBef>
                            <a:spcPts val="0"/>
                          </a:spcBef>
                          <a:spcAft>
                            <a:spcPts val="0"/>
                          </a:spcAft>
                          <a:buClr>
                            <a:srgbClr val="000000"/>
                          </a:buClr>
                          <a:buSzPts val="1200"/>
                          <a:buFont typeface="Arial"/>
                          <a:buNone/>
                        </a:pPr>
                        <a:r>
                          <a:rPr lang="ja" sz="1050" u="none" strike="noStrike" cap="none" dirty="0">
                            <a:latin typeface="ＭＳ ゴシック" panose="020B0609070205080204" pitchFamily="49" charset="-128"/>
                            <a:ea typeface="ＭＳ ゴシック" panose="020B0609070205080204" pitchFamily="49" charset="-128"/>
                            <a:cs typeface="Arial"/>
                            <a:sym typeface="Arial"/>
                          </a:rPr>
                          <a:t>YouTube</a:t>
                        </a:r>
                        <a:endParaRPr sz="1050" u="none" strike="noStrike" cap="none" dirty="0">
                          <a:latin typeface="ＭＳ ゴシック" panose="020B0609070205080204" pitchFamily="49" charset="-128"/>
                          <a:ea typeface="ＭＳ ゴシック" panose="020B0609070205080204" pitchFamily="49" charset="-128"/>
                          <a:cs typeface="Arial"/>
                          <a:sym typeface="Arial"/>
                        </a:endParaRPr>
                      </a:p>
                    </a:txBody>
                    <a:tcPr marL="0" marR="0" marT="2810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88900" lvl="0" indent="0" algn="r" rtl="0">
                          <a:lnSpc>
                            <a:spcPct val="100000"/>
                          </a:lnSpc>
                          <a:spcBef>
                            <a:spcPts val="0"/>
                          </a:spcBef>
                          <a:spcAft>
                            <a:spcPts val="0"/>
                          </a:spcAft>
                          <a:buClr>
                            <a:srgbClr val="000000"/>
                          </a:buClr>
                          <a:buSzPts val="1200"/>
                          <a:buFont typeface="Arial"/>
                          <a:buNone/>
                        </a:pPr>
                        <a:r>
                          <a:rPr lang="ja" sz="1200" b="1" u="none" strike="noStrike" cap="none" dirty="0">
                            <a:latin typeface="+mn-ea"/>
                            <a:ea typeface="+mn-ea"/>
                            <a:cs typeface="Arial"/>
                            <a:sym typeface="Arial"/>
                          </a:rPr>
                          <a:t>1</a:t>
                        </a:r>
                        <a:r>
                          <a:rPr lang="en-US" altLang="ja" sz="1200" b="1" u="none" strike="noStrike" cap="none" dirty="0">
                            <a:latin typeface="+mn-ea"/>
                            <a:ea typeface="+mn-ea"/>
                            <a:cs typeface="Arial"/>
                            <a:sym typeface="Arial"/>
                          </a:rPr>
                          <a:t>4</a:t>
                        </a:r>
                        <a:r>
                          <a:rPr lang="ja" sz="1200" b="1" u="none" strike="noStrike" cap="none" dirty="0">
                            <a:latin typeface="+mn-ea"/>
                            <a:ea typeface="+mn-ea"/>
                            <a:cs typeface="Arial"/>
                            <a:sym typeface="Arial"/>
                          </a:rPr>
                          <a:t>,</a:t>
                        </a:r>
                        <a:r>
                          <a:rPr lang="en-US" altLang="ja" sz="1200" b="1" u="none" strike="noStrike" cap="none" dirty="0">
                            <a:latin typeface="+mn-ea"/>
                            <a:ea typeface="+mn-ea"/>
                            <a:cs typeface="Arial"/>
                            <a:sym typeface="Arial"/>
                          </a:rPr>
                          <a:t>6</a:t>
                        </a:r>
                        <a:r>
                          <a:rPr lang="ja" sz="1200" b="1" u="none" strike="noStrike" cap="none" dirty="0">
                            <a:latin typeface="+mn-ea"/>
                            <a:ea typeface="+mn-ea"/>
                            <a:cs typeface="Arial"/>
                            <a:sym typeface="Arial"/>
                          </a:rPr>
                          <a:t>00-</a:t>
                        </a:r>
                        <a:endParaRPr sz="1200" b="1" u="none" strike="noStrike" cap="none" dirty="0">
                          <a:latin typeface="+mn-ea"/>
                          <a:ea typeface="+mn-ea"/>
                          <a:cs typeface="Arial"/>
                          <a:sym typeface="Arial"/>
                        </a:endParaRPr>
                      </a:p>
                    </a:txBody>
                    <a:tcPr marL="0" marR="0" marT="23825"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3464">
                  <a:tc>
                    <a:txBody>
                      <a:bodyPr/>
                      <a:lstStyle/>
                      <a:p>
                        <a:pPr marL="101600" marR="0" lvl="0" indent="0" algn="l" rtl="0">
                          <a:lnSpc>
                            <a:spcPct val="108624"/>
                          </a:lnSpc>
                          <a:spcBef>
                            <a:spcPts val="0"/>
                          </a:spcBef>
                          <a:spcAft>
                            <a:spcPts val="0"/>
                          </a:spcAft>
                          <a:buClr>
                            <a:srgbClr val="000000"/>
                          </a:buClr>
                          <a:buSzPts val="600"/>
                          <a:buFont typeface="Arial"/>
                          <a:buNone/>
                        </a:pPr>
                        <a:r>
                          <a:rPr lang="ja" sz="500" u="none" strike="noStrike" cap="none" dirty="0">
                            <a:latin typeface="ＭＳ ゴシック" panose="020B0609070205080204" pitchFamily="49" charset="-128"/>
                            <a:ea typeface="ＭＳ ゴシック" panose="020B0609070205080204" pitchFamily="49" charset="-128"/>
                            <a:cs typeface="MS Gothic"/>
                            <a:sym typeface="MS Gothic"/>
                          </a:rPr>
                          <a:t>※</a:t>
                        </a:r>
                        <a:r>
                          <a:rPr lang="ja" sz="500" u="none" strike="noStrike" cap="none" dirty="0">
                            <a:latin typeface="ＭＳ ゴシック" panose="020B0609070205080204" pitchFamily="49" charset="-128"/>
                            <a:ea typeface="ＭＳ ゴシック" panose="020B0609070205080204" pitchFamily="49" charset="-128"/>
                            <a:cs typeface="Arial"/>
                            <a:sym typeface="Arial"/>
                          </a:rPr>
                          <a:t>202</a:t>
                        </a:r>
                        <a:r>
                          <a:rPr lang="en-US" altLang="ja" sz="500" u="none" strike="noStrike" cap="none" dirty="0">
                            <a:latin typeface="ＭＳ ゴシック" panose="020B0609070205080204" pitchFamily="49" charset="-128"/>
                            <a:ea typeface="ＭＳ ゴシック" panose="020B0609070205080204" pitchFamily="49" charset="-128"/>
                            <a:cs typeface="Arial"/>
                            <a:sym typeface="Arial"/>
                          </a:rPr>
                          <a:t>5</a:t>
                        </a:r>
                        <a:r>
                          <a:rPr lang="ja" sz="500" u="none" strike="noStrike" cap="none" dirty="0">
                            <a:latin typeface="ＭＳ ゴシック" panose="020B0609070205080204" pitchFamily="49" charset="-128"/>
                            <a:ea typeface="ＭＳ ゴシック" panose="020B0609070205080204" pitchFamily="49" charset="-128"/>
                            <a:cs typeface="MS Gothic"/>
                            <a:sym typeface="MS Gothic"/>
                          </a:rPr>
                          <a:t>年</a:t>
                        </a:r>
                        <a:r>
                          <a:rPr lang="en-US" altLang="ja" sz="500" u="none" strike="noStrike" cap="none" dirty="0">
                            <a:latin typeface="ＭＳ ゴシック" panose="020B0609070205080204" pitchFamily="49" charset="-128"/>
                            <a:ea typeface="ＭＳ ゴシック" panose="020B0609070205080204" pitchFamily="49" charset="-128"/>
                            <a:cs typeface="Arial"/>
                            <a:sym typeface="Arial"/>
                          </a:rPr>
                          <a:t>2</a:t>
                        </a:r>
                        <a:r>
                          <a:rPr lang="ja" sz="500" u="none" strike="noStrike" cap="none" dirty="0">
                            <a:latin typeface="ＭＳ ゴシック" panose="020B0609070205080204" pitchFamily="49" charset="-128"/>
                            <a:ea typeface="ＭＳ ゴシック" panose="020B0609070205080204" pitchFamily="49" charset="-128"/>
                            <a:cs typeface="MS Gothic"/>
                            <a:sym typeface="MS Gothic"/>
                          </a:rPr>
                          <a:t>月時点</a:t>
                        </a:r>
                        <a:endParaRPr sz="500" u="none" strike="noStrike" cap="none" dirty="0">
                          <a:latin typeface="ＭＳ ゴシック" panose="020B0609070205080204" pitchFamily="49" charset="-128"/>
                          <a:ea typeface="ＭＳ ゴシック" panose="020B0609070205080204" pitchFamily="49" charset="-128"/>
                          <a:cs typeface="MS Gothic"/>
                          <a:sym typeface="MS Gothic"/>
                        </a:endParaRPr>
                      </a:p>
                    </a:txBody>
                    <a:tcPr marL="0" marR="0" marT="31425"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700"/>
                          <a:buFont typeface="Arial"/>
                          <a:buNone/>
                        </a:pPr>
                        <a:endParaRPr sz="500" u="none" strike="noStrike" cap="none" dirty="0">
                          <a:latin typeface="+mn-ea"/>
                          <a:ea typeface="+mn-ea"/>
                          <a:cs typeface="Times New Roman"/>
                          <a:sym typeface="Times New Roman"/>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67" name="Google Shape;747;p29">
              <a:extLst>
                <a:ext uri="{FF2B5EF4-FFF2-40B4-BE49-F238E27FC236}">
                  <a16:creationId xmlns:a16="http://schemas.microsoft.com/office/drawing/2014/main" id="{A3854A04-7EE5-4A2F-9C47-FC0D42DA347C}"/>
                </a:ext>
              </a:extLst>
            </p:cNvPr>
            <p:cNvPicPr preferRelativeResize="0">
              <a:picLocks noChangeAspect="1"/>
            </p:cNvPicPr>
            <p:nvPr/>
          </p:nvPicPr>
          <p:blipFill rotWithShape="1">
            <a:blip r:embed="rId5">
              <a:alphaModFix/>
            </a:blip>
            <a:srcRect/>
            <a:stretch/>
          </p:blipFill>
          <p:spPr>
            <a:xfrm>
              <a:off x="147407" y="4908251"/>
              <a:ext cx="138908" cy="139959"/>
            </a:xfrm>
            <a:prstGeom prst="rect">
              <a:avLst/>
            </a:prstGeom>
            <a:noFill/>
            <a:ln>
              <a:noFill/>
            </a:ln>
          </p:spPr>
        </p:pic>
        <p:pic>
          <p:nvPicPr>
            <p:cNvPr id="69" name="図 68">
              <a:extLst>
                <a:ext uri="{FF2B5EF4-FFF2-40B4-BE49-F238E27FC236}">
                  <a16:creationId xmlns:a16="http://schemas.microsoft.com/office/drawing/2014/main" id="{55A19662-3F3F-4755-AD07-B285DC0BCC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599" y="5107924"/>
              <a:ext cx="163431" cy="117219"/>
            </a:xfrm>
            <a:prstGeom prst="rect">
              <a:avLst/>
            </a:prstGeom>
          </p:spPr>
        </p:pic>
        <p:pic>
          <p:nvPicPr>
            <p:cNvPr id="3" name="図 2">
              <a:extLst>
                <a:ext uri="{FF2B5EF4-FFF2-40B4-BE49-F238E27FC236}">
                  <a16:creationId xmlns:a16="http://schemas.microsoft.com/office/drawing/2014/main" id="{00A15C45-01C6-446F-AFF9-3F27EA048A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245" y="4723405"/>
              <a:ext cx="139959" cy="139959"/>
            </a:xfrm>
            <a:prstGeom prst="rect">
              <a:avLst/>
            </a:prstGeom>
          </p:spPr>
        </p:pic>
        <p:pic>
          <p:nvPicPr>
            <p:cNvPr id="101" name="図 100">
              <a:extLst>
                <a:ext uri="{FF2B5EF4-FFF2-40B4-BE49-F238E27FC236}">
                  <a16:creationId xmlns:a16="http://schemas.microsoft.com/office/drawing/2014/main" id="{60F166B0-E7CA-9289-2140-B331B53DFB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8914" y="4544786"/>
              <a:ext cx="106678" cy="103414"/>
            </a:xfrm>
            <a:prstGeom prst="rect">
              <a:avLst/>
            </a:prstGeom>
          </p:spPr>
        </p:pic>
      </p:grpSp>
      <p:sp>
        <p:nvSpPr>
          <p:cNvPr id="105" name="Google Shape;233;p20">
            <a:extLst>
              <a:ext uri="{FF2B5EF4-FFF2-40B4-BE49-F238E27FC236}">
                <a16:creationId xmlns:a16="http://schemas.microsoft.com/office/drawing/2014/main" id="{E8FD69F9-35BF-5154-2234-DEBE391FFBD6}"/>
              </a:ext>
            </a:extLst>
          </p:cNvPr>
          <p:cNvSpPr txBox="1"/>
          <p:nvPr/>
        </p:nvSpPr>
        <p:spPr>
          <a:xfrm>
            <a:off x="3104462" y="2302004"/>
            <a:ext cx="3650875" cy="746260"/>
          </a:xfrm>
          <a:prstGeom prst="rect">
            <a:avLst/>
          </a:prstGeom>
          <a:noFill/>
          <a:ln>
            <a:noFill/>
          </a:ln>
        </p:spPr>
        <p:txBody>
          <a:bodyPr spcFirstLastPara="1" wrap="square" lIns="0" tIns="905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 sz="1200" b="1" i="0" u="none" strike="noStrike" cap="none" dirty="0">
                <a:solidFill>
                  <a:srgbClr val="000000"/>
                </a:solidFill>
                <a:latin typeface="游ゴシック" panose="020B0400000000000000" pitchFamily="50" charset="-128"/>
                <a:ea typeface="游ゴシック" panose="020B0400000000000000" pitchFamily="50" charset="-128"/>
                <a:sym typeface="Arial"/>
              </a:rPr>
              <a:t>「</a:t>
            </a:r>
            <a:r>
              <a:rPr lang="ja-JP" altLang="en-US" sz="1200" b="1" i="0" u="none" strike="noStrike" cap="none" dirty="0">
                <a:solidFill>
                  <a:srgbClr val="000000"/>
                </a:solidFill>
                <a:latin typeface="游ゴシック" panose="020B0400000000000000" pitchFamily="50" charset="-128"/>
                <a:ea typeface="游ゴシック" panose="020B0400000000000000" pitchFamily="50" charset="-128"/>
                <a:sym typeface="Arial"/>
              </a:rPr>
              <a:t>とにかく</a:t>
            </a:r>
            <a:r>
              <a:rPr lang="ja" sz="1200" b="1" i="0" u="none" strike="noStrike" cap="none" dirty="0">
                <a:solidFill>
                  <a:srgbClr val="000000"/>
                </a:solidFill>
                <a:latin typeface="游ゴシック" panose="020B0400000000000000" pitchFamily="50" charset="-128"/>
                <a:ea typeface="游ゴシック" panose="020B0400000000000000" pitchFamily="50" charset="-128"/>
                <a:sym typeface="Arial"/>
              </a:rPr>
              <a:t>ファン層のエンゲージメントが高い</a:t>
            </a:r>
            <a:r>
              <a:rPr lang="ja-JP" altLang="en-US" sz="1200" b="1" dirty="0">
                <a:latin typeface="游ゴシック" panose="020B0400000000000000" pitchFamily="50" charset="-128"/>
                <a:ea typeface="游ゴシック" panose="020B0400000000000000" pitchFamily="50" charset="-128"/>
              </a:rPr>
              <a:t>！</a:t>
            </a:r>
            <a:r>
              <a:rPr lang="ja" sz="1200" b="1" i="0" u="none" strike="noStrike" cap="none" dirty="0">
                <a:solidFill>
                  <a:srgbClr val="000000"/>
                </a:solidFill>
                <a:latin typeface="游ゴシック" panose="020B0400000000000000" pitchFamily="50" charset="-128"/>
                <a:ea typeface="游ゴシック" panose="020B0400000000000000" pitchFamily="50" charset="-128"/>
                <a:sym typeface="Arial"/>
              </a:rPr>
              <a:t>」</a:t>
            </a:r>
            <a:endParaRPr sz="1200" b="1"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900"/>
              <a:buFont typeface="Arial"/>
              <a:buNone/>
            </a:pPr>
            <a:endParaRPr lang="en-US" sz="900" b="1"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900"/>
              <a:buFont typeface="Arial"/>
              <a:buNone/>
            </a:pPr>
            <a:r>
              <a:rPr lang="ja-JP" altLang="en-US" sz="900" b="0" i="0" u="none" strike="noStrike" cap="none" dirty="0">
                <a:solidFill>
                  <a:srgbClr val="000000"/>
                </a:solidFill>
                <a:latin typeface="游ゴシック" panose="020B0400000000000000" pitchFamily="50" charset="-128"/>
                <a:ea typeface="游ゴシック" panose="020B0400000000000000" pitchFamily="50" charset="-128"/>
                <a:sym typeface="Arial"/>
              </a:rPr>
              <a:t>　毎年実施している読者アンケートでは、</a:t>
            </a:r>
            <a:endParaRPr lang="en-US" altLang="ja-JP" sz="9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900"/>
              <a:buFont typeface="Arial"/>
              <a:buNone/>
            </a:pPr>
            <a:r>
              <a:rPr lang="ja-JP" altLang="en-US" sz="900" b="1" i="0" u="none" strike="noStrike" cap="none" dirty="0">
                <a:solidFill>
                  <a:srgbClr val="000000"/>
                </a:solidFill>
                <a:latin typeface="游ゴシック" panose="020B0400000000000000" pitchFamily="50" charset="-128"/>
                <a:ea typeface="游ゴシック" panose="020B0400000000000000" pitchFamily="50" charset="-128"/>
                <a:sym typeface="Arial"/>
              </a:rPr>
              <a:t>　平均回答時間</a:t>
            </a:r>
            <a:r>
              <a:rPr lang="en-US" altLang="ja-JP" sz="900" b="1" i="0" u="none" strike="noStrike" cap="none" dirty="0">
                <a:solidFill>
                  <a:srgbClr val="000000"/>
                </a:solidFill>
                <a:latin typeface="游ゴシック" panose="020B0400000000000000" pitchFamily="50" charset="-128"/>
                <a:ea typeface="游ゴシック" panose="020B0400000000000000" pitchFamily="50" charset="-128"/>
                <a:sym typeface="Arial"/>
              </a:rPr>
              <a:t>1</a:t>
            </a:r>
            <a:r>
              <a:rPr lang="ja-JP" altLang="en-US" sz="900" b="1" i="0" u="none" strike="noStrike" cap="none" dirty="0">
                <a:solidFill>
                  <a:srgbClr val="000000"/>
                </a:solidFill>
                <a:latin typeface="游ゴシック" panose="020B0400000000000000" pitchFamily="50" charset="-128"/>
                <a:ea typeface="游ゴシック" panose="020B0400000000000000" pitchFamily="50" charset="-128"/>
                <a:sym typeface="Arial"/>
              </a:rPr>
              <a:t>時間以上</a:t>
            </a:r>
            <a:r>
              <a:rPr lang="ja-JP" altLang="en-US" sz="900" dirty="0">
                <a:latin typeface="游ゴシック" panose="020B0400000000000000" pitchFamily="50" charset="-128"/>
                <a:ea typeface="游ゴシック" panose="020B0400000000000000" pitchFamily="50" charset="-128"/>
              </a:rPr>
              <a:t>と、</a:t>
            </a:r>
            <a:r>
              <a:rPr lang="en-US" altLang="ja-JP" sz="900" dirty="0">
                <a:latin typeface="游ゴシック" panose="020B0400000000000000" pitchFamily="50" charset="-128"/>
                <a:ea typeface="游ゴシック" panose="020B0400000000000000" pitchFamily="50" charset="-128"/>
              </a:rPr>
              <a:t>100</a:t>
            </a:r>
            <a:r>
              <a:rPr lang="ja-JP" altLang="en-US" sz="900" dirty="0">
                <a:latin typeface="游ゴシック" panose="020B0400000000000000" pitchFamily="50" charset="-128"/>
                <a:ea typeface="游ゴシック" panose="020B0400000000000000" pitchFamily="50" charset="-128"/>
              </a:rPr>
              <a:t>問近い質問数にもかかわらず</a:t>
            </a:r>
            <a:endParaRPr lang="en-US" altLang="ja-JP" sz="900" dirty="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Clr>
                <a:srgbClr val="000000"/>
              </a:buClr>
              <a:buSzPts val="900"/>
              <a:buFont typeface="Arial"/>
              <a:buNone/>
            </a:pPr>
            <a:r>
              <a:rPr lang="ja-JP" altLang="en-US" sz="900" dirty="0">
                <a:latin typeface="游ゴシック" panose="020B0400000000000000" pitchFamily="50" charset="-128"/>
                <a:ea typeface="游ゴシック" panose="020B0400000000000000" pitchFamily="50" charset="-128"/>
              </a:rPr>
              <a:t>　記述式にも</a:t>
            </a:r>
            <a:r>
              <a:rPr lang="ja-JP" altLang="en-US" sz="900" b="0" i="0" u="none" strike="noStrike" cap="none" dirty="0">
                <a:solidFill>
                  <a:srgbClr val="000000"/>
                </a:solidFill>
                <a:latin typeface="游ゴシック" panose="020B0400000000000000" pitchFamily="50" charset="-128"/>
                <a:ea typeface="游ゴシック" panose="020B0400000000000000" pitchFamily="50" charset="-128"/>
                <a:sym typeface="Arial"/>
              </a:rPr>
              <a:t>熱心に回答してくださる読者が多数。</a:t>
            </a:r>
            <a:r>
              <a:rPr lang="ja-JP" altLang="en-US" sz="900" dirty="0">
                <a:latin typeface="游ゴシック" panose="020B0400000000000000" pitchFamily="50" charset="-128"/>
                <a:ea typeface="游ゴシック" panose="020B0400000000000000" pitchFamily="50" charset="-128"/>
              </a:rPr>
              <a:t>　</a:t>
            </a:r>
            <a:r>
              <a:rPr lang="en-US" altLang="ja-JP" sz="700" dirty="0">
                <a:latin typeface="游ゴシック" panose="020B0400000000000000" pitchFamily="50" charset="-128"/>
                <a:ea typeface="游ゴシック" panose="020B0400000000000000" pitchFamily="50" charset="-128"/>
              </a:rPr>
              <a:t>※n=290</a:t>
            </a:r>
            <a:r>
              <a:rPr lang="ja-JP" altLang="en-US" sz="700" dirty="0">
                <a:latin typeface="游ゴシック" panose="020B0400000000000000" pitchFamily="50" charset="-128"/>
                <a:ea typeface="游ゴシック" panose="020B0400000000000000" pitchFamily="50" charset="-128"/>
              </a:rPr>
              <a:t>名程度</a:t>
            </a:r>
            <a:endParaRPr sz="7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p:txBody>
      </p:sp>
      <p:pic>
        <p:nvPicPr>
          <p:cNvPr id="106" name="図 105">
            <a:extLst>
              <a:ext uri="{FF2B5EF4-FFF2-40B4-BE49-F238E27FC236}">
                <a16:creationId xmlns:a16="http://schemas.microsoft.com/office/drawing/2014/main" id="{92A948B4-789F-D5BE-2A0C-199F69BB133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111106" y="3213389"/>
            <a:ext cx="2670444" cy="2339686"/>
          </a:xfrm>
          <a:prstGeom prst="rect">
            <a:avLst/>
          </a:prstGeom>
        </p:spPr>
      </p:pic>
      <p:sp>
        <p:nvSpPr>
          <p:cNvPr id="107" name="テキスト ボックス 106">
            <a:extLst>
              <a:ext uri="{FF2B5EF4-FFF2-40B4-BE49-F238E27FC236}">
                <a16:creationId xmlns:a16="http://schemas.microsoft.com/office/drawing/2014/main" id="{86C3AB0E-B08F-EA1D-19AB-8378A607300C}"/>
              </a:ext>
            </a:extLst>
          </p:cNvPr>
          <p:cNvSpPr txBox="1"/>
          <p:nvPr/>
        </p:nvSpPr>
        <p:spPr>
          <a:xfrm>
            <a:off x="4262104" y="3304351"/>
            <a:ext cx="2595896" cy="446276"/>
          </a:xfrm>
          <a:prstGeom prst="rect">
            <a:avLst/>
          </a:prstGeom>
          <a:noFill/>
        </p:spPr>
        <p:txBody>
          <a:bodyPr wrap="square">
            <a:spAutoFit/>
          </a:bodyPr>
          <a:lstStyle/>
          <a:p>
            <a:pPr marL="25399">
              <a:buSzPts val="800"/>
            </a:pPr>
            <a:r>
              <a:rPr lang="ja-JP" altLang="en-US" sz="1100" dirty="0">
                <a:latin typeface="游ゴシック" panose="020B0400000000000000" pitchFamily="50" charset="-128"/>
                <a:ea typeface="游ゴシック" panose="020B0400000000000000" pitchFamily="50" charset="-128"/>
              </a:rPr>
              <a:t>・</a:t>
            </a:r>
            <a:r>
              <a:rPr lang="ja-JP" altLang="en-US" sz="1100" b="0" i="0" u="none" strike="noStrike" cap="none" dirty="0">
                <a:solidFill>
                  <a:srgbClr val="000000"/>
                </a:solidFill>
                <a:latin typeface="游ゴシック" panose="020B0400000000000000" pitchFamily="50" charset="-128"/>
                <a:ea typeface="游ゴシック" panose="020B0400000000000000" pitchFamily="50" charset="-128"/>
                <a:sym typeface="Arial"/>
              </a:rPr>
              <a:t>週に</a:t>
            </a:r>
            <a:r>
              <a:rPr lang="en-US" altLang="ja-JP" sz="1100" b="0" i="0" u="none" strike="noStrike" cap="none" dirty="0">
                <a:solidFill>
                  <a:srgbClr val="000000"/>
                </a:solidFill>
                <a:latin typeface="游ゴシック" panose="020B0400000000000000" pitchFamily="50" charset="-128"/>
                <a:ea typeface="游ゴシック" panose="020B0400000000000000" pitchFamily="50" charset="-128"/>
                <a:sym typeface="Arial"/>
              </a:rPr>
              <a:t>1</a:t>
            </a:r>
            <a:r>
              <a:rPr lang="ja-JP" altLang="en-US" sz="1100" b="0" i="0" u="none" strike="noStrike" cap="none" dirty="0">
                <a:solidFill>
                  <a:srgbClr val="000000"/>
                </a:solidFill>
                <a:latin typeface="游ゴシック" panose="020B0400000000000000" pitchFamily="50" charset="-128"/>
                <a:ea typeface="游ゴシック" panose="020B0400000000000000" pitchFamily="50" charset="-128"/>
                <a:sym typeface="Arial"/>
              </a:rPr>
              <a:t>回以上訪れている方：</a:t>
            </a:r>
            <a:r>
              <a:rPr lang="en-US" altLang="ja-JP" sz="1100" b="1" cap="none" dirty="0">
                <a:solidFill>
                  <a:srgbClr val="FF0000"/>
                </a:solidFill>
                <a:latin typeface="游ゴシック" panose="020B0400000000000000" pitchFamily="50" charset="-128"/>
                <a:ea typeface="游ゴシック" panose="020B0400000000000000" pitchFamily="50" charset="-128"/>
                <a:sym typeface="Arial"/>
              </a:rPr>
              <a:t>8</a:t>
            </a:r>
            <a:r>
              <a:rPr lang="en-US" altLang="ja-JP" sz="1100" b="1" i="0" u="none" strike="noStrike" dirty="0">
                <a:solidFill>
                  <a:srgbClr val="FF0000"/>
                </a:solidFill>
                <a:effectLst/>
                <a:latin typeface="游ゴシック" panose="020B0400000000000000" pitchFamily="50" charset="-128"/>
                <a:ea typeface="游ゴシック" panose="020B0400000000000000" pitchFamily="50" charset="-128"/>
              </a:rPr>
              <a:t>2.</a:t>
            </a:r>
            <a:r>
              <a:rPr lang="en-US" altLang="ja-JP" sz="1100" b="1" dirty="0">
                <a:solidFill>
                  <a:srgbClr val="FF0000"/>
                </a:solidFill>
                <a:latin typeface="游ゴシック" panose="020B0400000000000000" pitchFamily="50" charset="-128"/>
                <a:ea typeface="游ゴシック" panose="020B0400000000000000" pitchFamily="50" charset="-128"/>
              </a:rPr>
              <a:t>2</a:t>
            </a:r>
            <a:r>
              <a:rPr lang="en-US" altLang="ja-JP" sz="1200" b="1" i="0" u="none" strike="noStrike" dirty="0">
                <a:solidFill>
                  <a:srgbClr val="FF0000"/>
                </a:solidFill>
                <a:effectLst/>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 </a:t>
            </a:r>
            <a:endParaRPr lang="en-US" altLang="ja-JP" sz="900" dirty="0">
              <a:solidFill>
                <a:srgbClr val="FF0000"/>
              </a:solidFill>
              <a:latin typeface="游ゴシック" panose="020B0400000000000000" pitchFamily="50" charset="-128"/>
              <a:ea typeface="游ゴシック" panose="020B0400000000000000" pitchFamily="50" charset="-128"/>
            </a:endParaRPr>
          </a:p>
          <a:p>
            <a:pPr marL="25399">
              <a:buSzPts val="800"/>
            </a:pPr>
            <a:r>
              <a:rPr lang="ja-JP" altLang="en-US" sz="1100" dirty="0">
                <a:solidFill>
                  <a:schemeClr val="tx1"/>
                </a:solidFill>
                <a:latin typeface="游ゴシック" panose="020B0400000000000000" pitchFamily="50" charset="-128"/>
                <a:ea typeface="游ゴシック" panose="020B0400000000000000" pitchFamily="50" charset="-128"/>
              </a:rPr>
              <a:t>・</a:t>
            </a:r>
            <a:r>
              <a:rPr lang="ja-JP" altLang="en-US" sz="1100" b="0" i="0" u="none" strike="noStrike" cap="none" dirty="0">
                <a:solidFill>
                  <a:srgbClr val="000000"/>
                </a:solidFill>
                <a:latin typeface="游ゴシック" panose="020B0400000000000000" pitchFamily="50" charset="-128"/>
                <a:ea typeface="游ゴシック" panose="020B0400000000000000" pitchFamily="50" charset="-128"/>
                <a:sym typeface="Arial"/>
              </a:rPr>
              <a:t>ほぼ毎日訪れている方      ：</a:t>
            </a:r>
            <a:r>
              <a:rPr lang="en-US" altLang="ja-JP" sz="1100" b="1" i="0" dirty="0">
                <a:solidFill>
                  <a:schemeClr val="tx1"/>
                </a:solidFill>
                <a:latin typeface="游ゴシック" panose="020B0400000000000000" pitchFamily="50" charset="-128"/>
                <a:ea typeface="游ゴシック" panose="020B0400000000000000" pitchFamily="50" charset="-128"/>
              </a:rPr>
              <a:t>34.9</a:t>
            </a:r>
            <a:r>
              <a:rPr lang="en-US" altLang="ja-JP" sz="1100" b="1" u="none" strike="noStrike" cap="none" dirty="0">
                <a:solidFill>
                  <a:schemeClr val="tx1"/>
                </a:solidFill>
                <a:latin typeface="游ゴシック" panose="020B0400000000000000" pitchFamily="50" charset="-128"/>
                <a:ea typeface="游ゴシック" panose="020B0400000000000000" pitchFamily="50" charset="-128"/>
                <a:sym typeface="Arial"/>
              </a:rPr>
              <a:t>%</a:t>
            </a:r>
          </a:p>
        </p:txBody>
      </p:sp>
      <p:sp>
        <p:nvSpPr>
          <p:cNvPr id="108" name="吹き出し: 角を丸めた四角形 107">
            <a:extLst>
              <a:ext uri="{FF2B5EF4-FFF2-40B4-BE49-F238E27FC236}">
                <a16:creationId xmlns:a16="http://schemas.microsoft.com/office/drawing/2014/main" id="{A17223F8-4482-06E7-F33B-03AB10B6D54B}"/>
              </a:ext>
            </a:extLst>
          </p:cNvPr>
          <p:cNvSpPr/>
          <p:nvPr/>
        </p:nvSpPr>
        <p:spPr>
          <a:xfrm>
            <a:off x="4668619" y="3974910"/>
            <a:ext cx="2020047" cy="1190063"/>
          </a:xfrm>
          <a:prstGeom prst="wedgeRoundRectCallout">
            <a:avLst>
              <a:gd name="adj1" fmla="val -61834"/>
              <a:gd name="adj2" fmla="val 3701"/>
              <a:gd name="adj3" fmla="val 16667"/>
            </a:avLst>
          </a:prstGeom>
          <a:solidFill>
            <a:schemeClr val="bg1"/>
          </a:solidFill>
          <a:ln>
            <a:solidFill>
              <a:srgbClr val="FF8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・おしゃれさんたちの</a:t>
            </a:r>
            <a:endParaRPr kumimoji="1" lang="en-US" altLang="ja-JP" sz="1100" dirty="0">
              <a:solidFill>
                <a:schemeClr val="tx1"/>
              </a:solidFill>
            </a:endParaRPr>
          </a:p>
          <a:p>
            <a:r>
              <a:rPr kumimoji="1" lang="ja-JP" altLang="en-US" sz="1100" dirty="0">
                <a:solidFill>
                  <a:schemeClr val="tx1"/>
                </a:solidFill>
              </a:rPr>
              <a:t>　生き方に憧れる！</a:t>
            </a:r>
            <a:endParaRPr kumimoji="1" lang="en-US" altLang="ja-JP" sz="1100" dirty="0">
              <a:solidFill>
                <a:schemeClr val="tx1"/>
              </a:solidFill>
            </a:endParaRPr>
          </a:p>
          <a:p>
            <a:endParaRPr kumimoji="1" lang="en-US" altLang="ja-JP" sz="1100" dirty="0">
              <a:solidFill>
                <a:schemeClr val="tx1"/>
              </a:solidFill>
            </a:endParaRPr>
          </a:p>
          <a:p>
            <a:r>
              <a:rPr kumimoji="1" lang="ja-JP" altLang="en-US" sz="1100" dirty="0">
                <a:solidFill>
                  <a:schemeClr val="tx1"/>
                </a:solidFill>
              </a:rPr>
              <a:t>・写真がとにかく素敵！</a:t>
            </a:r>
            <a:endParaRPr kumimoji="1" lang="en-US" altLang="ja-JP" sz="1100" dirty="0">
              <a:solidFill>
                <a:schemeClr val="tx1"/>
              </a:solidFill>
            </a:endParaRPr>
          </a:p>
          <a:p>
            <a:endParaRPr kumimoji="1" lang="en-US" altLang="ja-JP" sz="1100" dirty="0">
              <a:solidFill>
                <a:schemeClr val="tx1"/>
              </a:solidFill>
            </a:endParaRPr>
          </a:p>
          <a:p>
            <a:r>
              <a:rPr kumimoji="1" lang="ja-JP" altLang="en-US" sz="1100" dirty="0">
                <a:solidFill>
                  <a:schemeClr val="tx1"/>
                </a:solidFill>
              </a:rPr>
              <a:t>・ヒントが詰まってる！</a:t>
            </a:r>
          </a:p>
        </p:txBody>
      </p:sp>
      <p:grpSp>
        <p:nvGrpSpPr>
          <p:cNvPr id="4" name="グループ化 3">
            <a:extLst>
              <a:ext uri="{FF2B5EF4-FFF2-40B4-BE49-F238E27FC236}">
                <a16:creationId xmlns:a16="http://schemas.microsoft.com/office/drawing/2014/main" id="{23B74B23-510C-27E5-185D-6BFD2C9EEC2E}"/>
              </a:ext>
            </a:extLst>
          </p:cNvPr>
          <p:cNvGrpSpPr/>
          <p:nvPr/>
        </p:nvGrpSpPr>
        <p:grpSpPr>
          <a:xfrm>
            <a:off x="95847" y="1868240"/>
            <a:ext cx="1918009" cy="1831300"/>
            <a:chOff x="95847" y="1868240"/>
            <a:chExt cx="1918009" cy="1831300"/>
          </a:xfrm>
        </p:grpSpPr>
        <p:pic>
          <p:nvPicPr>
            <p:cNvPr id="7" name="図 6">
              <a:extLst>
                <a:ext uri="{FF2B5EF4-FFF2-40B4-BE49-F238E27FC236}">
                  <a16:creationId xmlns:a16="http://schemas.microsoft.com/office/drawing/2014/main" id="{E7F09823-76A9-8076-202E-BA27F6595E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847" y="1868240"/>
              <a:ext cx="1918009" cy="1831300"/>
            </a:xfrm>
            <a:prstGeom prst="rect">
              <a:avLst/>
            </a:prstGeom>
          </p:spPr>
        </p:pic>
        <p:grpSp>
          <p:nvGrpSpPr>
            <p:cNvPr id="8" name="グループ化 7">
              <a:extLst>
                <a:ext uri="{FF2B5EF4-FFF2-40B4-BE49-F238E27FC236}">
                  <a16:creationId xmlns:a16="http://schemas.microsoft.com/office/drawing/2014/main" id="{421D98BB-7316-3B6B-EB15-1C17FB5CEA9B}"/>
                </a:ext>
              </a:extLst>
            </p:cNvPr>
            <p:cNvGrpSpPr/>
            <p:nvPr/>
          </p:nvGrpSpPr>
          <p:grpSpPr>
            <a:xfrm>
              <a:off x="669471" y="2378240"/>
              <a:ext cx="825712" cy="789504"/>
              <a:chOff x="8373681" y="2954186"/>
              <a:chExt cx="1196652" cy="1134975"/>
            </a:xfrm>
          </p:grpSpPr>
          <p:sp>
            <p:nvSpPr>
              <p:cNvPr id="96" name="Google Shape;161;p19">
                <a:extLst>
                  <a:ext uri="{FF2B5EF4-FFF2-40B4-BE49-F238E27FC236}">
                    <a16:creationId xmlns:a16="http://schemas.microsoft.com/office/drawing/2014/main" id="{68BF2F92-C311-3D44-743E-66FCA6444180}"/>
                  </a:ext>
                </a:extLst>
              </p:cNvPr>
              <p:cNvSpPr/>
              <p:nvPr/>
            </p:nvSpPr>
            <p:spPr>
              <a:xfrm flipH="1">
                <a:off x="8373681" y="2954186"/>
                <a:ext cx="1196652" cy="1134975"/>
              </a:xfrm>
              <a:prstGeom prst="roundRect">
                <a:avLst>
                  <a:gd name="adj" fmla="val 45398"/>
                </a:avLst>
              </a:prstGeom>
              <a:solidFill>
                <a:srgbClr val="FEEDD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buClr>
                    <a:srgbClr val="000000"/>
                  </a:buClr>
                  <a:buSzPts val="1400"/>
                </a:pPr>
                <a:endParaRPr b="1" dirty="0">
                  <a:solidFill>
                    <a:schemeClr val="lt1"/>
                  </a:solidFill>
                  <a:latin typeface="游ゴシック" panose="020B0400000000000000" pitchFamily="50" charset="-128"/>
                  <a:ea typeface="游ゴシック" panose="020B0400000000000000" pitchFamily="50" charset="-128"/>
                </a:endParaRPr>
              </a:p>
              <a:p>
                <a:pPr algn="ctr">
                  <a:buClr>
                    <a:srgbClr val="000000"/>
                  </a:buClr>
                  <a:buSzPts val="1400"/>
                </a:pPr>
                <a:endParaRPr b="1" dirty="0">
                  <a:solidFill>
                    <a:schemeClr val="lt1"/>
                  </a:solidFill>
                  <a:latin typeface="游ゴシック" panose="020B0400000000000000" pitchFamily="50" charset="-128"/>
                  <a:ea typeface="游ゴシック" panose="020B0400000000000000" pitchFamily="50" charset="-128"/>
                </a:endParaRPr>
              </a:p>
              <a:p>
                <a:pPr algn="ctr">
                  <a:buClr>
                    <a:srgbClr val="000000"/>
                  </a:buClr>
                  <a:buSzPts val="1400"/>
                </a:pPr>
                <a:endParaRPr b="1" dirty="0">
                  <a:solidFill>
                    <a:schemeClr val="lt1"/>
                  </a:solidFill>
                  <a:latin typeface="游ゴシック" panose="020B0400000000000000" pitchFamily="50" charset="-128"/>
                  <a:ea typeface="游ゴシック" panose="020B0400000000000000" pitchFamily="50" charset="-128"/>
                </a:endParaRPr>
              </a:p>
              <a:p>
                <a:pPr algn="ctr">
                  <a:buClr>
                    <a:srgbClr val="000000"/>
                  </a:buClr>
                  <a:buSzPts val="1400"/>
                </a:pPr>
                <a:endParaRPr b="1" dirty="0">
                  <a:solidFill>
                    <a:schemeClr val="lt1"/>
                  </a:solidFill>
                  <a:latin typeface="游ゴシック" panose="020B0400000000000000" pitchFamily="50" charset="-128"/>
                  <a:ea typeface="游ゴシック" panose="020B0400000000000000" pitchFamily="50" charset="-128"/>
                </a:endParaRPr>
              </a:p>
            </p:txBody>
          </p:sp>
          <p:sp>
            <p:nvSpPr>
              <p:cNvPr id="98" name="Google Shape;164;p19">
                <a:extLst>
                  <a:ext uri="{FF2B5EF4-FFF2-40B4-BE49-F238E27FC236}">
                    <a16:creationId xmlns:a16="http://schemas.microsoft.com/office/drawing/2014/main" id="{E683B229-8BFC-3908-0F34-B415C489C694}"/>
                  </a:ext>
                </a:extLst>
              </p:cNvPr>
              <p:cNvSpPr txBox="1"/>
              <p:nvPr/>
            </p:nvSpPr>
            <p:spPr>
              <a:xfrm>
                <a:off x="8449479" y="3163976"/>
                <a:ext cx="1035482" cy="810243"/>
              </a:xfrm>
              <a:prstGeom prst="rect">
                <a:avLst/>
              </a:prstGeom>
              <a:noFill/>
              <a:ln>
                <a:noFill/>
              </a:ln>
            </p:spPr>
            <p:txBody>
              <a:bodyPr spcFirstLastPara="1" wrap="square" lIns="0" tIns="9525" rIns="0" bIns="0" anchor="t" anchorCtr="0">
                <a:spAutoFit/>
              </a:bodyPr>
              <a:lstStyle/>
              <a:p>
                <a:pPr marL="12700" algn="ctr">
                  <a:buSzPts val="1200"/>
                </a:pPr>
                <a:r>
                  <a:rPr lang="ja-JP" altLang="en-US" sz="1200" b="1" dirty="0">
                    <a:latin typeface="游ゴシック" panose="020B0400000000000000" pitchFamily="50" charset="-128"/>
                    <a:ea typeface="游ゴシック" panose="020B0400000000000000" pitchFamily="50" charset="-128"/>
                  </a:rPr>
                  <a:t>暮らしと</a:t>
                </a:r>
                <a:r>
                  <a:rPr lang="ja-JP" altLang="en-US" sz="1100" b="1" dirty="0">
                    <a:latin typeface="游ゴシック" panose="020B0400000000000000" pitchFamily="50" charset="-128"/>
                    <a:ea typeface="游ゴシック" panose="020B0400000000000000" pitchFamily="50" charset="-128"/>
                  </a:rPr>
                  <a:t>おしゃれ</a:t>
                </a:r>
                <a:r>
                  <a:rPr lang="ja" altLang="en-US" sz="1200" b="1" dirty="0">
                    <a:latin typeface="游ゴシック" panose="020B0400000000000000" pitchFamily="50" charset="-128"/>
                    <a:ea typeface="游ゴシック" panose="020B0400000000000000" pitchFamily="50" charset="-128"/>
                  </a:rPr>
                  <a:t>編集部</a:t>
                </a:r>
                <a:endParaRPr sz="1200" b="1" dirty="0">
                  <a:latin typeface="游ゴシック" panose="020B0400000000000000" pitchFamily="50" charset="-128"/>
                  <a:ea typeface="游ゴシック" panose="020B0400000000000000" pitchFamily="50" charset="-128"/>
                </a:endParaRPr>
              </a:p>
            </p:txBody>
          </p:sp>
        </p:grpSp>
        <p:sp>
          <p:nvSpPr>
            <p:cNvPr id="2" name="楕円 1">
              <a:extLst>
                <a:ext uri="{FF2B5EF4-FFF2-40B4-BE49-F238E27FC236}">
                  <a16:creationId xmlns:a16="http://schemas.microsoft.com/office/drawing/2014/main" id="{52F74C73-4480-D0EB-3CD3-A6FECDCF9715}"/>
                </a:ext>
              </a:extLst>
            </p:cNvPr>
            <p:cNvSpPr/>
            <p:nvPr/>
          </p:nvSpPr>
          <p:spPr>
            <a:xfrm>
              <a:off x="1533525" y="2162174"/>
              <a:ext cx="457200" cy="409575"/>
            </a:xfrm>
            <a:prstGeom prst="ellipse">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742ADF43-7D95-D638-5BC4-FC679003EA7F}"/>
                </a:ext>
              </a:extLst>
            </p:cNvPr>
            <p:cNvSpPr/>
            <p:nvPr/>
          </p:nvSpPr>
          <p:spPr>
            <a:xfrm>
              <a:off x="1524000" y="2867024"/>
              <a:ext cx="457200" cy="409575"/>
            </a:xfrm>
            <a:prstGeom prst="ellipse">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 name="スライド番号プレースホルダー 5">
            <a:extLst>
              <a:ext uri="{FF2B5EF4-FFF2-40B4-BE49-F238E27FC236}">
                <a16:creationId xmlns:a16="http://schemas.microsoft.com/office/drawing/2014/main" id="{62FDD73D-759A-3399-E163-E99DAC766C54}"/>
              </a:ext>
            </a:extLst>
          </p:cNvPr>
          <p:cNvSpPr>
            <a:spLocks noGrp="1"/>
          </p:cNvSpPr>
          <p:nvPr>
            <p:ph type="sldNum" sz="quarter" idx="12"/>
          </p:nvPr>
        </p:nvSpPr>
        <p:spPr>
          <a:xfrm>
            <a:off x="5287963" y="9359197"/>
            <a:ext cx="1543050" cy="527403"/>
          </a:xfrm>
        </p:spPr>
        <p:txBody>
          <a:bodyPr/>
          <a:lstStyle/>
          <a:p>
            <a:fld id="{6659B115-7307-4026-A8F8-06A7CB9A2CF2}" type="slidenum">
              <a:rPr kumimoji="1" lang="ja-JP" altLang="en-US" smtClean="0">
                <a:solidFill>
                  <a:schemeClr val="bg1"/>
                </a:solidFill>
              </a:rPr>
              <a:t>2</a:t>
            </a:fld>
            <a:endParaRPr kumimoji="1" lang="ja-JP" altLang="en-US">
              <a:solidFill>
                <a:schemeClr val="bg1"/>
              </a:solidFill>
            </a:endParaRPr>
          </a:p>
        </p:txBody>
      </p:sp>
      <p:sp>
        <p:nvSpPr>
          <p:cNvPr id="49" name="テキスト ボックス 48">
            <a:extLst>
              <a:ext uri="{FF2B5EF4-FFF2-40B4-BE49-F238E27FC236}">
                <a16:creationId xmlns:a16="http://schemas.microsoft.com/office/drawing/2014/main" id="{0A7F6D38-E3D1-D989-1F72-8AE69CFF0E99}"/>
              </a:ext>
            </a:extLst>
          </p:cNvPr>
          <p:cNvSpPr txBox="1"/>
          <p:nvPr/>
        </p:nvSpPr>
        <p:spPr>
          <a:xfrm>
            <a:off x="5010149" y="5355772"/>
            <a:ext cx="1847851" cy="230832"/>
          </a:xfrm>
          <a:prstGeom prst="rect">
            <a:avLst/>
          </a:prstGeom>
          <a:noFill/>
        </p:spPr>
        <p:txBody>
          <a:bodyPr wrap="square">
            <a:spAutoFit/>
          </a:bodyPr>
          <a:lstStyle/>
          <a:p>
            <a:r>
              <a:rPr lang="ja-JP" altLang="en-US" sz="900" dirty="0">
                <a:latin typeface="游ゴシック" panose="020B0400000000000000" pitchFamily="50" charset="-128"/>
                <a:ea typeface="游ゴシック" panose="020B0400000000000000" pitchFamily="50" charset="-128"/>
              </a:rPr>
              <a:t>https://kurashi-to-oshare.jp/</a:t>
            </a:r>
          </a:p>
        </p:txBody>
      </p:sp>
      <p:sp>
        <p:nvSpPr>
          <p:cNvPr id="51" name="正方形/長方形 50">
            <a:extLst>
              <a:ext uri="{FF2B5EF4-FFF2-40B4-BE49-F238E27FC236}">
                <a16:creationId xmlns:a16="http://schemas.microsoft.com/office/drawing/2014/main" id="{2E2B19F1-EA01-8080-AA0A-62988773E762}"/>
              </a:ext>
            </a:extLst>
          </p:cNvPr>
          <p:cNvSpPr/>
          <p:nvPr/>
        </p:nvSpPr>
        <p:spPr>
          <a:xfrm>
            <a:off x="861644" y="9459346"/>
            <a:ext cx="4965383" cy="2760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b="1" dirty="0">
                <a:solidFill>
                  <a:schemeClr val="tx1"/>
                </a:solidFill>
              </a:rPr>
              <a:t>（株）主婦と生活社　メディアビジネス部</a:t>
            </a:r>
          </a:p>
        </p:txBody>
      </p:sp>
      <p:sp>
        <p:nvSpPr>
          <p:cNvPr id="52" name="テキスト ボックス 51">
            <a:extLst>
              <a:ext uri="{FF2B5EF4-FFF2-40B4-BE49-F238E27FC236}">
                <a16:creationId xmlns:a16="http://schemas.microsoft.com/office/drawing/2014/main" id="{3A03B7FF-9932-4221-C7A1-8DD9085EC590}"/>
              </a:ext>
            </a:extLst>
          </p:cNvPr>
          <p:cNvSpPr txBox="1"/>
          <p:nvPr/>
        </p:nvSpPr>
        <p:spPr>
          <a:xfrm>
            <a:off x="0" y="9700684"/>
            <a:ext cx="6858000" cy="229935"/>
          </a:xfrm>
          <a:prstGeom prst="rect">
            <a:avLst/>
          </a:prstGeom>
          <a:noFill/>
        </p:spPr>
        <p:txBody>
          <a:bodyPr wrap="square" rtlCol="0">
            <a:spAutoFit/>
          </a:bodyPr>
          <a:lstStyle/>
          <a:p>
            <a:pPr algn="ctr"/>
            <a:r>
              <a:rPr kumimoji="1" lang="en-US" altLang="ja-JP" sz="894" dirty="0">
                <a:latin typeface="游ゴシック" panose="020B0400000000000000" pitchFamily="50" charset="-128"/>
                <a:ea typeface="游ゴシック" panose="020B0400000000000000" pitchFamily="50" charset="-128"/>
              </a:rPr>
              <a:t>TEL</a:t>
            </a:r>
            <a:r>
              <a:rPr kumimoji="1" lang="ja-JP" altLang="en-US" sz="894" dirty="0">
                <a:latin typeface="游ゴシック" panose="020B0400000000000000" pitchFamily="50" charset="-128"/>
                <a:ea typeface="游ゴシック" panose="020B0400000000000000" pitchFamily="50" charset="-128"/>
              </a:rPr>
              <a:t>：</a:t>
            </a:r>
            <a:r>
              <a:rPr kumimoji="1" lang="en-US" altLang="ja-JP" sz="894" dirty="0">
                <a:latin typeface="游ゴシック" panose="020B0400000000000000" pitchFamily="50" charset="-128"/>
                <a:ea typeface="游ゴシック" panose="020B0400000000000000" pitchFamily="50" charset="-128"/>
              </a:rPr>
              <a:t>03 – 3563 – 5131</a:t>
            </a:r>
            <a:r>
              <a:rPr kumimoji="1" lang="ja-JP" altLang="en-US" sz="894" dirty="0">
                <a:latin typeface="游ゴシック" panose="020B0400000000000000" pitchFamily="50" charset="-128"/>
                <a:ea typeface="游ゴシック" panose="020B0400000000000000" pitchFamily="50" charset="-128"/>
              </a:rPr>
              <a:t>　</a:t>
            </a:r>
            <a:r>
              <a:rPr kumimoji="1" lang="en-US" altLang="ja-JP" sz="894" dirty="0">
                <a:latin typeface="游ゴシック" panose="020B0400000000000000" pitchFamily="50" charset="-128"/>
                <a:ea typeface="游ゴシック" panose="020B0400000000000000" pitchFamily="50" charset="-128"/>
              </a:rPr>
              <a:t>FAX</a:t>
            </a:r>
            <a:r>
              <a:rPr kumimoji="1" lang="ja-JP" altLang="en-US" sz="894" dirty="0">
                <a:latin typeface="游ゴシック" panose="020B0400000000000000" pitchFamily="50" charset="-128"/>
                <a:ea typeface="游ゴシック" panose="020B0400000000000000" pitchFamily="50" charset="-128"/>
              </a:rPr>
              <a:t>：</a:t>
            </a:r>
            <a:r>
              <a:rPr kumimoji="1" lang="en-US" altLang="ja-JP" sz="894" dirty="0">
                <a:latin typeface="游ゴシック" panose="020B0400000000000000" pitchFamily="50" charset="-128"/>
                <a:ea typeface="游ゴシック" panose="020B0400000000000000" pitchFamily="50" charset="-128"/>
              </a:rPr>
              <a:t>03 – 3563 – 0531</a:t>
            </a:r>
            <a:r>
              <a:rPr kumimoji="1" lang="ja-JP" altLang="en-US" sz="894" dirty="0">
                <a:latin typeface="游ゴシック" panose="020B0400000000000000" pitchFamily="50" charset="-128"/>
                <a:ea typeface="游ゴシック" panose="020B0400000000000000" pitchFamily="50" charset="-128"/>
              </a:rPr>
              <a:t>　</a:t>
            </a:r>
            <a:r>
              <a:rPr kumimoji="1" lang="en-US" altLang="ja-JP" sz="894" dirty="0">
                <a:latin typeface="游ゴシック" panose="020B0400000000000000" pitchFamily="50" charset="-128"/>
                <a:ea typeface="游ゴシック" panose="020B0400000000000000" pitchFamily="50" charset="-128"/>
                <a:hlinkClick r:id="rId11">
                  <a:extLst>
                    <a:ext uri="{A12FA001-AC4F-418D-AE19-62706E023703}">
                      <ahyp:hlinkClr xmlns:ahyp="http://schemas.microsoft.com/office/drawing/2018/hyperlinkcolor" val="tx"/>
                    </a:ext>
                  </a:extLst>
                </a:hlinkClick>
              </a:rPr>
              <a:t>kokoku3@mb.shufu.co.jp</a:t>
            </a:r>
            <a:r>
              <a:rPr kumimoji="1" lang="ja-JP" altLang="en-US" sz="894" dirty="0">
                <a:latin typeface="游ゴシック" panose="020B0400000000000000" pitchFamily="50" charset="-128"/>
                <a:ea typeface="游ゴシック" panose="020B0400000000000000" pitchFamily="50" charset="-128"/>
              </a:rPr>
              <a:t>　</a:t>
            </a:r>
            <a:r>
              <a:rPr kumimoji="1" lang="ja-JP" altLang="en-US" sz="894" dirty="0"/>
              <a:t>進行担当／今泉　</a:t>
            </a:r>
            <a:r>
              <a:rPr kumimoji="1" lang="en-US" altLang="ja-JP" sz="894" dirty="0"/>
              <a:t>s1264@mb.shufu.co.jp</a:t>
            </a:r>
            <a:endParaRPr kumimoji="1" lang="ja-JP" altLang="en-US" sz="894" dirty="0">
              <a:latin typeface="游ゴシック" panose="020B0400000000000000" pitchFamily="50" charset="-128"/>
              <a:ea typeface="游ゴシック" panose="020B0400000000000000" pitchFamily="50" charset="-128"/>
            </a:endParaRPr>
          </a:p>
        </p:txBody>
      </p:sp>
      <p:grpSp>
        <p:nvGrpSpPr>
          <p:cNvPr id="14" name="グループ化 13">
            <a:extLst>
              <a:ext uri="{FF2B5EF4-FFF2-40B4-BE49-F238E27FC236}">
                <a16:creationId xmlns:a16="http://schemas.microsoft.com/office/drawing/2014/main" id="{12754DEE-7EA6-9013-9AD7-0BEC49AEDE15}"/>
              </a:ext>
            </a:extLst>
          </p:cNvPr>
          <p:cNvGrpSpPr/>
          <p:nvPr/>
        </p:nvGrpSpPr>
        <p:grpSpPr>
          <a:xfrm>
            <a:off x="1660427" y="7354822"/>
            <a:ext cx="338554" cy="863600"/>
            <a:chOff x="1665505" y="7696452"/>
            <a:chExt cx="338554" cy="863600"/>
          </a:xfrm>
        </p:grpSpPr>
        <p:sp>
          <p:nvSpPr>
            <p:cNvPr id="5" name="矢印: 下 4">
              <a:extLst>
                <a:ext uri="{FF2B5EF4-FFF2-40B4-BE49-F238E27FC236}">
                  <a16:creationId xmlns:a16="http://schemas.microsoft.com/office/drawing/2014/main" id="{EEA7272F-D3F0-F106-3D9A-A41233DAAF3C}"/>
                </a:ext>
              </a:extLst>
            </p:cNvPr>
            <p:cNvSpPr/>
            <p:nvPr/>
          </p:nvSpPr>
          <p:spPr>
            <a:xfrm rot="16200000">
              <a:off x="1412240" y="7975598"/>
              <a:ext cx="863600" cy="30530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900" b="1" dirty="0">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E63C850B-4B20-994B-7328-A5E2918F7972}"/>
                </a:ext>
              </a:extLst>
            </p:cNvPr>
            <p:cNvSpPr txBox="1"/>
            <p:nvPr/>
          </p:nvSpPr>
          <p:spPr>
            <a:xfrm>
              <a:off x="1665505" y="7932420"/>
              <a:ext cx="338554" cy="403860"/>
            </a:xfrm>
            <a:prstGeom prst="rect">
              <a:avLst/>
            </a:prstGeom>
            <a:noFill/>
          </p:spPr>
          <p:txBody>
            <a:bodyPr vert="eaVert" wrap="square" rtlCol="0">
              <a:spAutoFit/>
            </a:bodyPr>
            <a:lstStyle/>
            <a:p>
              <a:r>
                <a:rPr kumimoji="1" lang="ja-JP" altLang="en-US" sz="1000" dirty="0">
                  <a:solidFill>
                    <a:schemeClr val="bg1"/>
                  </a:solidFill>
                </a:rPr>
                <a:t>転載</a:t>
              </a:r>
            </a:p>
          </p:txBody>
        </p:sp>
      </p:grpSp>
      <p:sp>
        <p:nvSpPr>
          <p:cNvPr id="45" name="テキスト ボックス 44">
            <a:extLst>
              <a:ext uri="{FF2B5EF4-FFF2-40B4-BE49-F238E27FC236}">
                <a16:creationId xmlns:a16="http://schemas.microsoft.com/office/drawing/2014/main" id="{2B66882B-2BA2-7BEC-6C96-D3CE8B3D3BB8}"/>
              </a:ext>
            </a:extLst>
          </p:cNvPr>
          <p:cNvSpPr txBox="1"/>
          <p:nvPr/>
        </p:nvSpPr>
        <p:spPr>
          <a:xfrm>
            <a:off x="0" y="8943151"/>
            <a:ext cx="3498850" cy="415498"/>
          </a:xfrm>
          <a:prstGeom prst="rect">
            <a:avLst/>
          </a:prstGeom>
          <a:noFill/>
        </p:spPr>
        <p:txBody>
          <a:bodyPr wrap="square">
            <a:spAutoFit/>
          </a:bodyPr>
          <a:lstStyle/>
          <a:p>
            <a:pPr marL="25399">
              <a:buSzPts val="800"/>
            </a:pPr>
            <a:r>
              <a:rPr lang="en-US" altLang="ja-JP" sz="1050" dirty="0">
                <a:latin typeface="游ゴシック" panose="020B0400000000000000" pitchFamily="50" charset="-128"/>
                <a:ea typeface="游ゴシック" panose="020B0400000000000000" pitchFamily="50" charset="-128"/>
                <a:sym typeface="Arial"/>
              </a:rPr>
              <a:t>※</a:t>
            </a:r>
            <a:r>
              <a:rPr lang="ja-JP" altLang="en-US" sz="1050" dirty="0">
                <a:latin typeface="游ゴシック" panose="020B0400000000000000" pitchFamily="50" charset="-128"/>
                <a:ea typeface="游ゴシック" panose="020B0400000000000000" pitchFamily="50" charset="-128"/>
                <a:sym typeface="Arial"/>
              </a:rPr>
              <a:t>動画や</a:t>
            </a:r>
            <a:r>
              <a:rPr lang="en-US" altLang="ja-JP" sz="1050" dirty="0">
                <a:latin typeface="游ゴシック" panose="020B0400000000000000" pitchFamily="50" charset="-128"/>
                <a:ea typeface="游ゴシック" panose="020B0400000000000000" pitchFamily="50" charset="-128"/>
                <a:sym typeface="Arial"/>
              </a:rPr>
              <a:t>SNS</a:t>
            </a:r>
            <a:r>
              <a:rPr lang="ja-JP" altLang="en-US" sz="1050" dirty="0">
                <a:latin typeface="游ゴシック" panose="020B0400000000000000" pitchFamily="50" charset="-128"/>
                <a:ea typeface="游ゴシック" panose="020B0400000000000000" pitchFamily="50" charset="-128"/>
                <a:sym typeface="Arial"/>
              </a:rPr>
              <a:t>など、</a:t>
            </a:r>
            <a:endParaRPr lang="en-US" altLang="ja-JP" sz="1050" dirty="0">
              <a:latin typeface="游ゴシック" panose="020B0400000000000000" pitchFamily="50" charset="-128"/>
              <a:ea typeface="游ゴシック" panose="020B0400000000000000" pitchFamily="50" charset="-128"/>
              <a:sym typeface="Arial"/>
            </a:endParaRPr>
          </a:p>
          <a:p>
            <a:pPr marL="25399">
              <a:buSzPts val="800"/>
            </a:pPr>
            <a:r>
              <a:rPr lang="ja-JP" altLang="en-US" sz="1050" dirty="0">
                <a:latin typeface="游ゴシック" panose="020B0400000000000000" pitchFamily="50" charset="-128"/>
                <a:ea typeface="游ゴシック" panose="020B0400000000000000" pitchFamily="50" charset="-128"/>
                <a:sym typeface="Arial"/>
              </a:rPr>
              <a:t>　そのほか各営業担当までご相談ください。</a:t>
            </a:r>
            <a:endParaRPr lang="en-US" altLang="ja-JP" sz="1050" u="none" strike="noStrike" cap="none" dirty="0">
              <a:solidFill>
                <a:schemeClr val="tx1"/>
              </a:solidFill>
              <a:latin typeface="游ゴシック" panose="020B0400000000000000" pitchFamily="50" charset="-128"/>
              <a:ea typeface="游ゴシック" panose="020B0400000000000000" pitchFamily="50" charset="-128"/>
              <a:sym typeface="Arial"/>
            </a:endParaRPr>
          </a:p>
        </p:txBody>
      </p:sp>
      <p:pic>
        <p:nvPicPr>
          <p:cNvPr id="46" name="図 45">
            <a:extLst>
              <a:ext uri="{FF2B5EF4-FFF2-40B4-BE49-F238E27FC236}">
                <a16:creationId xmlns:a16="http://schemas.microsoft.com/office/drawing/2014/main" id="{BCEB2AFD-A466-FB5F-A3B9-4EAB35DE26F7}"/>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244006" y="6959600"/>
            <a:ext cx="1205910" cy="1493520"/>
          </a:xfrm>
          <a:prstGeom prst="rect">
            <a:avLst/>
          </a:prstGeom>
          <a:ln w="19050">
            <a:solidFill>
              <a:schemeClr val="bg1">
                <a:lumMod val="65000"/>
              </a:schemeClr>
            </a:solidFill>
          </a:ln>
        </p:spPr>
      </p:pic>
      <p:sp>
        <p:nvSpPr>
          <p:cNvPr id="12" name="テキスト ボックス 11">
            <a:extLst>
              <a:ext uri="{FF2B5EF4-FFF2-40B4-BE49-F238E27FC236}">
                <a16:creationId xmlns:a16="http://schemas.microsoft.com/office/drawing/2014/main" id="{2C2B7B6C-5B95-E7FD-B875-7993147C321F}"/>
              </a:ext>
            </a:extLst>
          </p:cNvPr>
          <p:cNvSpPr txBox="1"/>
          <p:nvPr/>
        </p:nvSpPr>
        <p:spPr>
          <a:xfrm>
            <a:off x="274320" y="8463280"/>
            <a:ext cx="1188720" cy="253916"/>
          </a:xfrm>
          <a:prstGeom prst="rect">
            <a:avLst/>
          </a:prstGeom>
          <a:noFill/>
        </p:spPr>
        <p:txBody>
          <a:bodyPr wrap="square" rtlCol="0">
            <a:spAutoFit/>
          </a:bodyPr>
          <a:lstStyle/>
          <a:p>
            <a:pPr algn="ctr"/>
            <a:r>
              <a:rPr kumimoji="1" lang="ja-JP" altLang="en-US" sz="1050" dirty="0"/>
              <a:t>（最新号）</a:t>
            </a:r>
          </a:p>
        </p:txBody>
      </p:sp>
    </p:spTree>
    <p:extLst>
      <p:ext uri="{BB962C8B-B14F-4D97-AF65-F5344CB8AC3E}">
        <p14:creationId xmlns:p14="http://schemas.microsoft.com/office/powerpoint/2010/main" val="37062726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3962</TotalTime>
  <Words>886</Words>
  <Application>Microsoft Office PowerPoint</Application>
  <PresentationFormat>A4 210 x 297 mm</PresentationFormat>
  <Paragraphs>117</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BIZ UDP明朝 Medium</vt:lpstr>
      <vt:lpstr>ＭＳ ゴシック</vt:lpstr>
      <vt:lpstr>游ゴシック</vt:lpstr>
      <vt:lpstr>游明朝 Demibold</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主婦と生活社 MS004</dc:creator>
  <cp:lastModifiedBy>加藤 紗織</cp:lastModifiedBy>
  <cp:revision>252</cp:revision>
  <cp:lastPrinted>2024-04-12T06:39:34Z</cp:lastPrinted>
  <dcterms:created xsi:type="dcterms:W3CDTF">2022-03-16T07:28:01Z</dcterms:created>
  <dcterms:modified xsi:type="dcterms:W3CDTF">2025-05-07T06:00:19Z</dcterms:modified>
</cp:coreProperties>
</file>